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handoutMasterIdLst>
    <p:handoutMasterId r:id="rId27"/>
  </p:handoutMasterIdLst>
  <p:sldIdLst>
    <p:sldId id="256" r:id="rId2"/>
    <p:sldId id="257" r:id="rId3"/>
    <p:sldId id="263" r:id="rId4"/>
    <p:sldId id="260" r:id="rId5"/>
    <p:sldId id="276" r:id="rId6"/>
    <p:sldId id="264" r:id="rId7"/>
    <p:sldId id="285" r:id="rId8"/>
    <p:sldId id="288" r:id="rId9"/>
    <p:sldId id="283" r:id="rId10"/>
    <p:sldId id="266" r:id="rId11"/>
    <p:sldId id="291" r:id="rId12"/>
    <p:sldId id="290" r:id="rId13"/>
    <p:sldId id="269" r:id="rId14"/>
    <p:sldId id="292" r:id="rId15"/>
    <p:sldId id="270" r:id="rId16"/>
    <p:sldId id="274" r:id="rId17"/>
    <p:sldId id="275" r:id="rId18"/>
    <p:sldId id="268" r:id="rId19"/>
    <p:sldId id="280" r:id="rId20"/>
    <p:sldId id="293" r:id="rId21"/>
    <p:sldId id="277" r:id="rId22"/>
    <p:sldId id="278" r:id="rId23"/>
    <p:sldId id="281" r:id="rId24"/>
    <p:sldId id="279"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7" autoAdjust="0"/>
    <p:restoredTop sz="85950" autoAdjust="0"/>
  </p:normalViewPr>
  <p:slideViewPr>
    <p:cSldViewPr snapToGrid="0">
      <p:cViewPr varScale="1">
        <p:scale>
          <a:sx n="67" d="100"/>
          <a:sy n="67" d="100"/>
        </p:scale>
        <p:origin x="100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Av\Dropbox\CCY%20Book\Opportunities%20chapter\CAWI%20data%20for%20Opportunities%20chapter.xlsx" TargetMode="External"/><Relationship Id="rId2" Type="http://schemas.microsoft.com/office/2011/relationships/chartColorStyle" Target="colors6.xml"/><Relationship Id="rId1" Type="http://schemas.microsoft.com/office/2011/relationships/chartStyle" Target="style6.xm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1" Type="http://schemas.openxmlformats.org/officeDocument/2006/relationships/oleObject" Target="file:///C:\Users\Av\Dropbox\CCY%20Book\Chapter%208\Analysis%20for%20Chap%208%20of%20CCY%20book.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Av\Dropbox\CCY%20Book\Chapter%208\Analysis%20for%20Chap%208%20of%20CCY%20book.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v\Dropbox\CCY%20Book\Chapter%208\Analysis%20for%20Chap%208%20of%20CCY%20book.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v\Dropbox\CELS\CCY%20project\Data\Quant%20data\Workbook%20-%20prelim%20analysis%20for%20launch.xlsx" TargetMode="External"/><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v\Dropbox\CELS\CCY%20project\Data\Quant%20data\cross-national%20CAWI%20data%202014\Crossnational%20data%202014%20CAWI%20-%20%20weighted%20freqs.xlsx" TargetMode="External"/><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1" Type="http://schemas.openxmlformats.org/officeDocument/2006/relationships/oleObject" Target="file:///C:\Users\Av\Dropbox\CCY%20Book\Opportunities%20chapter\CAWI%20data%20for%20Opportunities%20chap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aseline="0" dirty="0">
                <a:latin typeface="+mn-lt"/>
                <a:cs typeface="Times New Roman" panose="02020603050405020304" pitchFamily="18" charset="0"/>
              </a:rPr>
              <a:t>Highest Qualifications by Age Cohort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Sheet1!$A$4:$A$7</c:f>
              <c:strCache>
                <c:ptCount val="4"/>
                <c:pt idx="0">
                  <c:v>ISCED 1 or below</c:v>
                </c:pt>
                <c:pt idx="1">
                  <c:v>ISCED 2</c:v>
                </c:pt>
                <c:pt idx="2">
                  <c:v>ISCED 3-4</c:v>
                </c:pt>
                <c:pt idx="3">
                  <c:v>ISCED 5 and above</c:v>
                </c:pt>
              </c:strCache>
            </c:strRef>
          </c:cat>
          <c:val>
            <c:numRef>
              <c:f>Sheet1!$B$4:$B$7</c:f>
            </c:numRef>
          </c:val>
        </c:ser>
        <c:ser>
          <c:idx val="1"/>
          <c:order val="1"/>
          <c:tx>
            <c:v>20-24</c:v>
          </c:tx>
          <c:spPr>
            <a:solidFill>
              <a:schemeClr val="accent2"/>
            </a:solidFill>
            <a:ln>
              <a:noFill/>
            </a:ln>
            <a:effectLst/>
          </c:spPr>
          <c:invertIfNegative val="0"/>
          <c:cat>
            <c:strRef>
              <c:f>Sheet1!$A$4:$A$7</c:f>
              <c:strCache>
                <c:ptCount val="4"/>
                <c:pt idx="0">
                  <c:v>ISCED 1 or below</c:v>
                </c:pt>
                <c:pt idx="1">
                  <c:v>ISCED 2</c:v>
                </c:pt>
                <c:pt idx="2">
                  <c:v>ISCED 3-4</c:v>
                </c:pt>
                <c:pt idx="3">
                  <c:v>ISCED 5 and above</c:v>
                </c:pt>
              </c:strCache>
            </c:strRef>
          </c:cat>
          <c:val>
            <c:numRef>
              <c:f>Sheet1!$C$4:$C$7</c:f>
              <c:numCache>
                <c:formatCode>General</c:formatCode>
                <c:ptCount val="4"/>
                <c:pt idx="0">
                  <c:v>6.7</c:v>
                </c:pt>
                <c:pt idx="1">
                  <c:v>28.37</c:v>
                </c:pt>
                <c:pt idx="2">
                  <c:v>35.43</c:v>
                </c:pt>
                <c:pt idx="3">
                  <c:v>29.5</c:v>
                </c:pt>
              </c:numCache>
            </c:numRef>
          </c:val>
        </c:ser>
        <c:ser>
          <c:idx val="2"/>
          <c:order val="2"/>
          <c:spPr>
            <a:solidFill>
              <a:schemeClr val="accent3"/>
            </a:solidFill>
            <a:ln>
              <a:noFill/>
            </a:ln>
            <a:effectLst/>
          </c:spPr>
          <c:invertIfNegative val="0"/>
          <c:cat>
            <c:strRef>
              <c:f>Sheet1!$A$4:$A$7</c:f>
              <c:strCache>
                <c:ptCount val="4"/>
                <c:pt idx="0">
                  <c:v>ISCED 1 or below</c:v>
                </c:pt>
                <c:pt idx="1">
                  <c:v>ISCED 2</c:v>
                </c:pt>
                <c:pt idx="2">
                  <c:v>ISCED 3-4</c:v>
                </c:pt>
                <c:pt idx="3">
                  <c:v>ISCED 5 and above</c:v>
                </c:pt>
              </c:strCache>
            </c:strRef>
          </c:cat>
          <c:val>
            <c:numRef>
              <c:f>Sheet1!$D$4:$D$7</c:f>
            </c:numRef>
          </c:val>
        </c:ser>
        <c:ser>
          <c:idx val="3"/>
          <c:order val="3"/>
          <c:tx>
            <c:v>25-29</c:v>
          </c:tx>
          <c:spPr>
            <a:solidFill>
              <a:schemeClr val="accent4"/>
            </a:solidFill>
            <a:ln>
              <a:noFill/>
            </a:ln>
            <a:effectLst/>
          </c:spPr>
          <c:invertIfNegative val="0"/>
          <c:cat>
            <c:strRef>
              <c:f>Sheet1!$A$4:$A$7</c:f>
              <c:strCache>
                <c:ptCount val="4"/>
                <c:pt idx="0">
                  <c:v>ISCED 1 or below</c:v>
                </c:pt>
                <c:pt idx="1">
                  <c:v>ISCED 2</c:v>
                </c:pt>
                <c:pt idx="2">
                  <c:v>ISCED 3-4</c:v>
                </c:pt>
                <c:pt idx="3">
                  <c:v>ISCED 5 and above</c:v>
                </c:pt>
              </c:strCache>
            </c:strRef>
          </c:cat>
          <c:val>
            <c:numRef>
              <c:f>Sheet1!$E$4:$E$7</c:f>
              <c:numCache>
                <c:formatCode>General</c:formatCode>
                <c:ptCount val="4"/>
                <c:pt idx="0">
                  <c:v>8.120000000000001</c:v>
                </c:pt>
                <c:pt idx="1">
                  <c:v>26.08</c:v>
                </c:pt>
                <c:pt idx="2">
                  <c:v>19.34</c:v>
                </c:pt>
                <c:pt idx="3">
                  <c:v>46.45</c:v>
                </c:pt>
              </c:numCache>
            </c:numRef>
          </c:val>
        </c:ser>
        <c:ser>
          <c:idx val="4"/>
          <c:order val="4"/>
          <c:spPr>
            <a:solidFill>
              <a:schemeClr val="accent5"/>
            </a:solidFill>
            <a:ln>
              <a:noFill/>
            </a:ln>
            <a:effectLst/>
          </c:spPr>
          <c:invertIfNegative val="0"/>
          <c:cat>
            <c:strRef>
              <c:f>Sheet1!$A$4:$A$7</c:f>
              <c:strCache>
                <c:ptCount val="4"/>
                <c:pt idx="0">
                  <c:v>ISCED 1 or below</c:v>
                </c:pt>
                <c:pt idx="1">
                  <c:v>ISCED 2</c:v>
                </c:pt>
                <c:pt idx="2">
                  <c:v>ISCED 3-4</c:v>
                </c:pt>
                <c:pt idx="3">
                  <c:v>ISCED 5 and above</c:v>
                </c:pt>
              </c:strCache>
            </c:strRef>
          </c:cat>
          <c:val>
            <c:numRef>
              <c:f>Sheet1!$F$4:$F$7</c:f>
            </c:numRef>
          </c:val>
        </c:ser>
        <c:ser>
          <c:idx val="5"/>
          <c:order val="5"/>
          <c:tx>
            <c:v>50-54</c:v>
          </c:tx>
          <c:spPr>
            <a:solidFill>
              <a:schemeClr val="accent2">
                <a:lumMod val="50000"/>
              </a:schemeClr>
            </a:solidFill>
            <a:ln>
              <a:noFill/>
            </a:ln>
            <a:effectLst/>
          </c:spPr>
          <c:invertIfNegative val="0"/>
          <c:cat>
            <c:strRef>
              <c:f>Sheet1!$A$4:$A$7</c:f>
              <c:strCache>
                <c:ptCount val="4"/>
                <c:pt idx="0">
                  <c:v>ISCED 1 or below</c:v>
                </c:pt>
                <c:pt idx="1">
                  <c:v>ISCED 2</c:v>
                </c:pt>
                <c:pt idx="2">
                  <c:v>ISCED 3-4</c:v>
                </c:pt>
                <c:pt idx="3">
                  <c:v>ISCED 5 and above</c:v>
                </c:pt>
              </c:strCache>
            </c:strRef>
          </c:cat>
          <c:val>
            <c:numRef>
              <c:f>Sheet1!$G$4:$G$7</c:f>
              <c:numCache>
                <c:formatCode>General</c:formatCode>
                <c:ptCount val="4"/>
                <c:pt idx="0">
                  <c:v>10.53</c:v>
                </c:pt>
                <c:pt idx="1">
                  <c:v>36.15</c:v>
                </c:pt>
                <c:pt idx="2">
                  <c:v>21.32</c:v>
                </c:pt>
                <c:pt idx="3">
                  <c:v>32.01</c:v>
                </c:pt>
              </c:numCache>
            </c:numRef>
          </c:val>
        </c:ser>
        <c:dLbls>
          <c:showLegendKey val="0"/>
          <c:showVal val="0"/>
          <c:showCatName val="0"/>
          <c:showSerName val="0"/>
          <c:showPercent val="0"/>
          <c:showBubbleSize val="0"/>
        </c:dLbls>
        <c:gapWidth val="219"/>
        <c:overlap val="-27"/>
        <c:axId val="168866200"/>
        <c:axId val="170069576"/>
      </c:barChart>
      <c:catAx>
        <c:axId val="168866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70069576"/>
        <c:crosses val="autoZero"/>
        <c:auto val="1"/>
        <c:lblAlgn val="ctr"/>
        <c:lblOffset val="100"/>
        <c:noMultiLvlLbl val="0"/>
      </c:catAx>
      <c:valAx>
        <c:axId val="170069576"/>
        <c:scaling>
          <c:orientation val="minMax"/>
        </c:scaling>
        <c:delete val="1"/>
        <c:axPos val="l"/>
        <c:numFmt formatCode="General" sourceLinked="1"/>
        <c:majorTickMark val="none"/>
        <c:minorTickMark val="none"/>
        <c:tickLblPos val="nextTo"/>
        <c:crossAx val="168866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'xsectional data (GB)'!$K$30</c:f>
              <c:strCache>
                <c:ptCount val="1"/>
                <c:pt idx="0">
                  <c:v>% Agree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'xsectional data (GB)'!$J$31:$J$36</c:f>
              <c:strCache>
                <c:ptCount val="6"/>
                <c:pt idx="0">
                  <c:v>I don't expect to ever be able to afford my parent/s lifestyle</c:v>
                </c:pt>
                <c:pt idx="1">
                  <c:v>My generation will have less opportunities than my parent's generation</c:v>
                </c:pt>
                <c:pt idx="2">
                  <c:v>It is easier now for people like me to get on and improve things for themselves than it was for my parents</c:v>
                </c:pt>
                <c:pt idx="3">
                  <c:v> I expect to end up in a better job than my parents had</c:v>
                </c:pt>
                <c:pt idx="4">
                  <c:v>I feel confident that in time I will be able to buy my own home</c:v>
                </c:pt>
                <c:pt idx="5">
                  <c:v> I am optimistic that there will be plenty of opportunities for me in life</c:v>
                </c:pt>
              </c:strCache>
            </c:strRef>
          </c:cat>
          <c:val>
            <c:numRef>
              <c:f>'xsectional data (GB)'!$K$31:$K$36</c:f>
              <c:numCache>
                <c:formatCode>0</c:formatCode>
                <c:ptCount val="6"/>
                <c:pt idx="0">
                  <c:v>32.6</c:v>
                </c:pt>
                <c:pt idx="1">
                  <c:v>43</c:v>
                </c:pt>
                <c:pt idx="2">
                  <c:v>38.5</c:v>
                </c:pt>
                <c:pt idx="3">
                  <c:v>45.5</c:v>
                </c:pt>
                <c:pt idx="4">
                  <c:v>46.7</c:v>
                </c:pt>
                <c:pt idx="5">
                  <c:v>54</c:v>
                </c:pt>
              </c:numCache>
            </c:numRef>
          </c:val>
        </c:ser>
        <c:ser>
          <c:idx val="1"/>
          <c:order val="1"/>
          <c:tx>
            <c:strRef>
              <c:f>'xsectional data (GB)'!$L$30</c:f>
              <c:strCache>
                <c:ptCount val="1"/>
                <c:pt idx="0">
                  <c:v>% Disagree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'xsectional data (GB)'!$J$31:$J$36</c:f>
              <c:strCache>
                <c:ptCount val="6"/>
                <c:pt idx="0">
                  <c:v>I don't expect to ever be able to afford my parent/s lifestyle</c:v>
                </c:pt>
                <c:pt idx="1">
                  <c:v>My generation will have less opportunities than my parent's generation</c:v>
                </c:pt>
                <c:pt idx="2">
                  <c:v>It is easier now for people like me to get on and improve things for themselves than it was for my parents</c:v>
                </c:pt>
                <c:pt idx="3">
                  <c:v> I expect to end up in a better job than my parents had</c:v>
                </c:pt>
                <c:pt idx="4">
                  <c:v>I feel confident that in time I will be able to buy my own home</c:v>
                </c:pt>
                <c:pt idx="5">
                  <c:v> I am optimistic that there will be plenty of opportunities for me in life</c:v>
                </c:pt>
              </c:strCache>
            </c:strRef>
          </c:cat>
          <c:val>
            <c:numRef>
              <c:f>'xsectional data (GB)'!$L$31:$L$36</c:f>
              <c:numCache>
                <c:formatCode>0</c:formatCode>
                <c:ptCount val="6"/>
                <c:pt idx="0">
                  <c:v>34.5</c:v>
                </c:pt>
                <c:pt idx="1">
                  <c:v>23</c:v>
                </c:pt>
                <c:pt idx="2">
                  <c:v>26</c:v>
                </c:pt>
                <c:pt idx="3">
                  <c:v>20</c:v>
                </c:pt>
                <c:pt idx="4">
                  <c:v>30.1</c:v>
                </c:pt>
                <c:pt idx="5">
                  <c:v>17</c:v>
                </c:pt>
              </c:numCache>
            </c:numRef>
          </c:val>
        </c:ser>
        <c:dLbls>
          <c:showLegendKey val="0"/>
          <c:showVal val="0"/>
          <c:showCatName val="0"/>
          <c:showSerName val="0"/>
          <c:showPercent val="0"/>
          <c:showBubbleSize val="0"/>
        </c:dLbls>
        <c:gapWidth val="150"/>
        <c:overlap val="100"/>
        <c:axId val="170588688"/>
        <c:axId val="170928912"/>
      </c:barChart>
      <c:catAx>
        <c:axId val="1705886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0928912"/>
        <c:crosses val="autoZero"/>
        <c:auto val="1"/>
        <c:lblAlgn val="ctr"/>
        <c:lblOffset val="100"/>
        <c:noMultiLvlLbl val="0"/>
      </c:catAx>
      <c:valAx>
        <c:axId val="170928912"/>
        <c:scaling>
          <c:orientation val="minMax"/>
          <c:max val="80"/>
        </c:scaling>
        <c:delete val="1"/>
        <c:axPos val="b"/>
        <c:numFmt formatCode="0" sourceLinked="1"/>
        <c:majorTickMark val="none"/>
        <c:minorTickMark val="none"/>
        <c:tickLblPos val="nextTo"/>
        <c:crossAx val="170588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latin typeface="+mn-lt"/>
              </a:defRPr>
            </a:pPr>
            <a:r>
              <a:rPr lang="en-GB" sz="2000" b="0" dirty="0" smtClean="0">
                <a:latin typeface="+mn-lt"/>
              </a:rPr>
              <a:t>Occupational destinations of</a:t>
            </a:r>
            <a:r>
              <a:rPr lang="en-GB" sz="2000" b="0" baseline="0" dirty="0" smtClean="0">
                <a:latin typeface="+mn-lt"/>
              </a:rPr>
              <a:t> graduates </a:t>
            </a:r>
          </a:p>
          <a:p>
            <a:pPr>
              <a:defRPr>
                <a:latin typeface="+mn-lt"/>
              </a:defRPr>
            </a:pPr>
            <a:r>
              <a:rPr lang="en-GB" sz="2000" b="0" baseline="0" dirty="0" smtClean="0">
                <a:latin typeface="+mn-lt"/>
              </a:rPr>
              <a:t>by age 28-32</a:t>
            </a:r>
            <a:endParaRPr lang="en-GB" sz="2000" b="0" dirty="0">
              <a:latin typeface="+mn-lt"/>
            </a:endParaRPr>
          </a:p>
        </c:rich>
      </c:tx>
      <c:overlay val="0"/>
    </c:title>
    <c:autoTitleDeleted val="0"/>
    <c:plotArea>
      <c:layout/>
      <c:barChart>
        <c:barDir val="col"/>
        <c:grouping val="clustered"/>
        <c:varyColors val="0"/>
        <c:ser>
          <c:idx val="0"/>
          <c:order val="0"/>
          <c:tx>
            <c:strRef>
              <c:f>'Workign Sheet 3 Charts V2 '!$A$19</c:f>
              <c:strCache>
                <c:ptCount val="1"/>
                <c:pt idx="0">
                  <c:v>1992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'Workign Sheet 3 Charts V2 '!$B$18:$D$18</c:f>
              <c:strCache>
                <c:ptCount val="3"/>
                <c:pt idx="0">
                  <c:v>Professional, Managerial, Associates &amp; Technical</c:v>
                </c:pt>
                <c:pt idx="1">
                  <c:v>Clerical and Craft</c:v>
                </c:pt>
                <c:pt idx="2">
                  <c:v>Semi &amp; Unskilled &amp; Other</c:v>
                </c:pt>
              </c:strCache>
            </c:strRef>
          </c:cat>
          <c:val>
            <c:numRef>
              <c:f>'Workign Sheet 3 Charts V2 '!$B$19:$D$19</c:f>
              <c:numCache>
                <c:formatCode>0%</c:formatCode>
                <c:ptCount val="3"/>
                <c:pt idx="0">
                  <c:v>0.68799999999999994</c:v>
                </c:pt>
                <c:pt idx="1">
                  <c:v>9.1999999999999998E-2</c:v>
                </c:pt>
                <c:pt idx="2">
                  <c:v>8.5000000000000006E-2</c:v>
                </c:pt>
              </c:numCache>
            </c:numRef>
          </c:val>
        </c:ser>
        <c:ser>
          <c:idx val="1"/>
          <c:order val="1"/>
          <c:tx>
            <c:strRef>
              <c:f>'Workign Sheet 3 Charts V2 '!$A$20</c:f>
              <c:strCache>
                <c:ptCount val="1"/>
                <c:pt idx="0">
                  <c:v>2015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'Workign Sheet 3 Charts V2 '!$B$18:$D$18</c:f>
              <c:strCache>
                <c:ptCount val="3"/>
                <c:pt idx="0">
                  <c:v>Professional, Managerial, Associates &amp; Technical</c:v>
                </c:pt>
                <c:pt idx="1">
                  <c:v>Clerical and Craft</c:v>
                </c:pt>
                <c:pt idx="2">
                  <c:v>Semi &amp; Unskilled &amp; Other</c:v>
                </c:pt>
              </c:strCache>
            </c:strRef>
          </c:cat>
          <c:val>
            <c:numRef>
              <c:f>'Workign Sheet 3 Charts V2 '!$B$20:$D$20</c:f>
              <c:numCache>
                <c:formatCode>0%</c:formatCode>
                <c:ptCount val="3"/>
                <c:pt idx="0">
                  <c:v>0.627</c:v>
                </c:pt>
                <c:pt idx="1">
                  <c:v>0.121</c:v>
                </c:pt>
                <c:pt idx="2">
                  <c:v>0.14699999999999999</c:v>
                </c:pt>
              </c:numCache>
            </c:numRef>
          </c:val>
        </c:ser>
        <c:dLbls>
          <c:showLegendKey val="0"/>
          <c:showVal val="0"/>
          <c:showCatName val="0"/>
          <c:showSerName val="0"/>
          <c:showPercent val="0"/>
          <c:showBubbleSize val="0"/>
        </c:dLbls>
        <c:gapWidth val="75"/>
        <c:overlap val="-25"/>
        <c:axId val="169745888"/>
        <c:axId val="169746272"/>
      </c:barChart>
      <c:catAx>
        <c:axId val="169745888"/>
        <c:scaling>
          <c:orientation val="minMax"/>
        </c:scaling>
        <c:delete val="0"/>
        <c:axPos val="b"/>
        <c:numFmt formatCode="General" sourceLinked="1"/>
        <c:majorTickMark val="none"/>
        <c:minorTickMark val="none"/>
        <c:tickLblPos val="nextTo"/>
        <c:txPr>
          <a:bodyPr rot="-60000000" vert="horz"/>
          <a:lstStyle/>
          <a:p>
            <a:pPr>
              <a:defRPr/>
            </a:pPr>
            <a:endParaRPr lang="en-US"/>
          </a:p>
        </c:txPr>
        <c:crossAx val="169746272"/>
        <c:crosses val="autoZero"/>
        <c:auto val="1"/>
        <c:lblAlgn val="ctr"/>
        <c:lblOffset val="100"/>
        <c:noMultiLvlLbl val="0"/>
      </c:catAx>
      <c:valAx>
        <c:axId val="169746272"/>
        <c:scaling>
          <c:orientation val="minMax"/>
          <c:max val="0.9"/>
        </c:scaling>
        <c:delete val="1"/>
        <c:axPos val="l"/>
        <c:numFmt formatCode="0%" sourceLinked="1"/>
        <c:majorTickMark val="none"/>
        <c:minorTickMark val="none"/>
        <c:tickLblPos val="nextTo"/>
        <c:crossAx val="169745888"/>
        <c:crosses val="autoZero"/>
        <c:crossBetween val="between"/>
      </c:valAx>
    </c:plotArea>
    <c:legend>
      <c:legendPos val="b"/>
      <c:overlay val="0"/>
      <c:txPr>
        <a:bodyPr rot="0" vert="horz"/>
        <a:lstStyle/>
        <a:p>
          <a:pPr>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Graphs!$A$56</c:f>
              <c:strCache>
                <c:ptCount val="1"/>
                <c:pt idx="0">
                  <c:v>1993</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Graphs!$B$55:$E$55</c:f>
              <c:strCache>
                <c:ptCount val="4"/>
                <c:pt idx="0">
                  <c:v>Owner </c:v>
                </c:pt>
                <c:pt idx="1">
                  <c:v>Live w/ Parent(s)</c:v>
                </c:pt>
                <c:pt idx="2">
                  <c:v>Private renter</c:v>
                </c:pt>
                <c:pt idx="3">
                  <c:v>Social renter</c:v>
                </c:pt>
              </c:strCache>
            </c:strRef>
          </c:cat>
          <c:val>
            <c:numRef>
              <c:f>Graphs!$B$56:$E$56</c:f>
              <c:numCache>
                <c:formatCode>0</c:formatCode>
                <c:ptCount val="4"/>
                <c:pt idx="0">
                  <c:v>41.16</c:v>
                </c:pt>
                <c:pt idx="1">
                  <c:v>28.61</c:v>
                </c:pt>
                <c:pt idx="2">
                  <c:v>16.059999999999999</c:v>
                </c:pt>
                <c:pt idx="3">
                  <c:v>14.17</c:v>
                </c:pt>
              </c:numCache>
            </c:numRef>
          </c:val>
        </c:ser>
        <c:ser>
          <c:idx val="1"/>
          <c:order val="1"/>
          <c:tx>
            <c:strRef>
              <c:f>Graphs!$A$57</c:f>
              <c:strCache>
                <c:ptCount val="1"/>
                <c:pt idx="0">
                  <c:v>2003</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Graphs!$B$55:$E$55</c:f>
              <c:strCache>
                <c:ptCount val="4"/>
                <c:pt idx="0">
                  <c:v>Owner </c:v>
                </c:pt>
                <c:pt idx="1">
                  <c:v>Live w/ Parent(s)</c:v>
                </c:pt>
                <c:pt idx="2">
                  <c:v>Private renter</c:v>
                </c:pt>
                <c:pt idx="3">
                  <c:v>Social renter</c:v>
                </c:pt>
              </c:strCache>
            </c:strRef>
          </c:cat>
          <c:val>
            <c:numRef>
              <c:f>Graphs!$B$57:$E$57</c:f>
              <c:numCache>
                <c:formatCode>0</c:formatCode>
                <c:ptCount val="4"/>
                <c:pt idx="0">
                  <c:v>36.730000000000011</c:v>
                </c:pt>
                <c:pt idx="1">
                  <c:v>31.24</c:v>
                </c:pt>
                <c:pt idx="2">
                  <c:v>20.97</c:v>
                </c:pt>
                <c:pt idx="3">
                  <c:v>11.06</c:v>
                </c:pt>
              </c:numCache>
            </c:numRef>
          </c:val>
        </c:ser>
        <c:ser>
          <c:idx val="2"/>
          <c:order val="2"/>
          <c:tx>
            <c:strRef>
              <c:f>Graphs!$A$58</c:f>
              <c:strCache>
                <c:ptCount val="1"/>
                <c:pt idx="0">
                  <c:v>2013</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Graphs!$B$55:$E$55</c:f>
              <c:strCache>
                <c:ptCount val="4"/>
                <c:pt idx="0">
                  <c:v>Owner </c:v>
                </c:pt>
                <c:pt idx="1">
                  <c:v>Live w/ Parent(s)</c:v>
                </c:pt>
                <c:pt idx="2">
                  <c:v>Private renter</c:v>
                </c:pt>
                <c:pt idx="3">
                  <c:v>Social renter</c:v>
                </c:pt>
              </c:strCache>
            </c:strRef>
          </c:cat>
          <c:val>
            <c:numRef>
              <c:f>Graphs!$B$58:$E$58</c:f>
              <c:numCache>
                <c:formatCode>0</c:formatCode>
                <c:ptCount val="4"/>
                <c:pt idx="0">
                  <c:v>20.91</c:v>
                </c:pt>
                <c:pt idx="1">
                  <c:v>40.369999999999997</c:v>
                </c:pt>
                <c:pt idx="2">
                  <c:v>29.19</c:v>
                </c:pt>
                <c:pt idx="3">
                  <c:v>9.52</c:v>
                </c:pt>
              </c:numCache>
            </c:numRef>
          </c:val>
        </c:ser>
        <c:dLbls>
          <c:showLegendKey val="0"/>
          <c:showVal val="0"/>
          <c:showCatName val="0"/>
          <c:showSerName val="0"/>
          <c:showPercent val="0"/>
          <c:showBubbleSize val="0"/>
        </c:dLbls>
        <c:gapWidth val="150"/>
        <c:axId val="169264240"/>
        <c:axId val="169093176"/>
      </c:barChart>
      <c:catAx>
        <c:axId val="169264240"/>
        <c:scaling>
          <c:orientation val="minMax"/>
        </c:scaling>
        <c:delete val="0"/>
        <c:axPos val="b"/>
        <c:numFmt formatCode="General" sourceLinked="0"/>
        <c:majorTickMark val="out"/>
        <c:minorTickMark val="none"/>
        <c:tickLblPos val="nextTo"/>
        <c:txPr>
          <a:bodyPr/>
          <a:lstStyle/>
          <a:p>
            <a:pPr>
              <a:defRPr sz="2000"/>
            </a:pPr>
            <a:endParaRPr lang="en-US"/>
          </a:p>
        </c:txPr>
        <c:crossAx val="169093176"/>
        <c:crosses val="autoZero"/>
        <c:auto val="1"/>
        <c:lblAlgn val="ctr"/>
        <c:lblOffset val="100"/>
        <c:noMultiLvlLbl val="0"/>
      </c:catAx>
      <c:valAx>
        <c:axId val="169093176"/>
        <c:scaling>
          <c:orientation val="minMax"/>
          <c:max val="70"/>
        </c:scaling>
        <c:delete val="1"/>
        <c:axPos val="l"/>
        <c:numFmt formatCode="0" sourceLinked="1"/>
        <c:majorTickMark val="out"/>
        <c:minorTickMark val="none"/>
        <c:tickLblPos val="nextTo"/>
        <c:crossAx val="169264240"/>
        <c:crosses val="autoZero"/>
        <c:crossBetween val="between"/>
      </c:valAx>
    </c:plotArea>
    <c:legend>
      <c:legendPos val="r"/>
      <c:layout>
        <c:manualLayout>
          <c:xMode val="edge"/>
          <c:yMode val="edge"/>
          <c:x val="0.87361771951002398"/>
          <c:y val="6.8056005411186504E-2"/>
          <c:w val="8.2212096219750397E-2"/>
          <c:h val="0.27206230431280098"/>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'BES data'!$A$145</c:f>
              <c:strCache>
                <c:ptCount val="1"/>
                <c:pt idx="0">
                  <c:v>18-24</c:v>
                </c:pt>
              </c:strCache>
            </c:strRef>
          </c:tx>
          <c:spPr>
            <a:ln w="28575" cap="rnd">
              <a:solidFill>
                <a:schemeClr val="accent1"/>
              </a:solidFill>
              <a:round/>
            </a:ln>
            <a:effectLst/>
          </c:spPr>
          <c:marker>
            <c:symbol val="none"/>
          </c:marker>
          <c:dLbls>
            <c:dLbl>
              <c:idx val="9"/>
              <c:layout>
                <c:manualLayout>
                  <c:x val="-2.1433354152564699E-2"/>
                  <c:y val="4.177545691905999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'BES data'!$B$144:$N$144</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data'!$B$145:$N$145</c:f>
              <c:numCache>
                <c:formatCode>0</c:formatCode>
                <c:ptCount val="13"/>
                <c:pt idx="0">
                  <c:v>76.400000000000006</c:v>
                </c:pt>
                <c:pt idx="1">
                  <c:v>60.5</c:v>
                </c:pt>
                <c:pt idx="2">
                  <c:v>64.900000000000006</c:v>
                </c:pt>
                <c:pt idx="3">
                  <c:v>70.2</c:v>
                </c:pt>
                <c:pt idx="4">
                  <c:v>62.5</c:v>
                </c:pt>
                <c:pt idx="5">
                  <c:v>63.9</c:v>
                </c:pt>
                <c:pt idx="6">
                  <c:v>66.599999999999994</c:v>
                </c:pt>
                <c:pt idx="7">
                  <c:v>67.3</c:v>
                </c:pt>
                <c:pt idx="8">
                  <c:v>54.1</c:v>
                </c:pt>
                <c:pt idx="9">
                  <c:v>40.4</c:v>
                </c:pt>
                <c:pt idx="10">
                  <c:v>38.200000000000003</c:v>
                </c:pt>
                <c:pt idx="11">
                  <c:v>51.8</c:v>
                </c:pt>
                <c:pt idx="12">
                  <c:v>57.1</c:v>
                </c:pt>
              </c:numCache>
            </c:numRef>
          </c:val>
          <c:smooth val="0"/>
        </c:ser>
        <c:ser>
          <c:idx val="1"/>
          <c:order val="1"/>
          <c:tx>
            <c:strRef>
              <c:f>'BES data'!$A$146</c:f>
              <c:strCache>
                <c:ptCount val="1"/>
                <c:pt idx="0">
                  <c:v>25-34</c:v>
                </c:pt>
              </c:strCache>
            </c:strRef>
          </c:tx>
          <c:spPr>
            <a:ln w="28575" cap="rnd">
              <a:solidFill>
                <a:schemeClr val="accent2"/>
              </a:solidFill>
              <a:round/>
            </a:ln>
            <a:effectLst/>
          </c:spPr>
          <c:marker>
            <c:symbol val="none"/>
          </c:marker>
          <c:cat>
            <c:strRef>
              <c:f>'BES data'!$B$144:$N$144</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data'!$B$146:$N$146</c:f>
              <c:numCache>
                <c:formatCode>0</c:formatCode>
                <c:ptCount val="13"/>
                <c:pt idx="0">
                  <c:v>70.7</c:v>
                </c:pt>
                <c:pt idx="1">
                  <c:v>70.8</c:v>
                </c:pt>
                <c:pt idx="2">
                  <c:v>66.5</c:v>
                </c:pt>
                <c:pt idx="3">
                  <c:v>77.2</c:v>
                </c:pt>
                <c:pt idx="4">
                  <c:v>72.400000000000006</c:v>
                </c:pt>
                <c:pt idx="5">
                  <c:v>67.599999999999994</c:v>
                </c:pt>
                <c:pt idx="6">
                  <c:v>74</c:v>
                </c:pt>
                <c:pt idx="7">
                  <c:v>77.3</c:v>
                </c:pt>
                <c:pt idx="8">
                  <c:v>62.2</c:v>
                </c:pt>
                <c:pt idx="9">
                  <c:v>45</c:v>
                </c:pt>
                <c:pt idx="10">
                  <c:v>47.7</c:v>
                </c:pt>
                <c:pt idx="11">
                  <c:v>57.3</c:v>
                </c:pt>
                <c:pt idx="12">
                  <c:v>57.4</c:v>
                </c:pt>
              </c:numCache>
            </c:numRef>
          </c:val>
          <c:smooth val="0"/>
        </c:ser>
        <c:ser>
          <c:idx val="2"/>
          <c:order val="2"/>
          <c:tx>
            <c:strRef>
              <c:f>'BES data'!$A$147</c:f>
              <c:strCache>
                <c:ptCount val="1"/>
                <c:pt idx="0">
                  <c:v>35-44</c:v>
                </c:pt>
              </c:strCache>
            </c:strRef>
          </c:tx>
          <c:spPr>
            <a:ln w="28575" cap="rnd">
              <a:solidFill>
                <a:schemeClr val="accent3"/>
              </a:solidFill>
              <a:round/>
            </a:ln>
            <a:effectLst/>
          </c:spPr>
          <c:marker>
            <c:symbol val="none"/>
          </c:marker>
          <c:cat>
            <c:strRef>
              <c:f>'BES data'!$B$144:$N$144</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data'!$B$147:$N$147</c:f>
              <c:numCache>
                <c:formatCode>0</c:formatCode>
                <c:ptCount val="13"/>
                <c:pt idx="0">
                  <c:v>79.5</c:v>
                </c:pt>
                <c:pt idx="1">
                  <c:v>80</c:v>
                </c:pt>
                <c:pt idx="2">
                  <c:v>72.8</c:v>
                </c:pt>
                <c:pt idx="3">
                  <c:v>78.7</c:v>
                </c:pt>
                <c:pt idx="4">
                  <c:v>76.3</c:v>
                </c:pt>
                <c:pt idx="5">
                  <c:v>76.2</c:v>
                </c:pt>
                <c:pt idx="6">
                  <c:v>74.900000000000006</c:v>
                </c:pt>
                <c:pt idx="7">
                  <c:v>78.3</c:v>
                </c:pt>
                <c:pt idx="8">
                  <c:v>70.2</c:v>
                </c:pt>
                <c:pt idx="9">
                  <c:v>55.7</c:v>
                </c:pt>
                <c:pt idx="10">
                  <c:v>61.6</c:v>
                </c:pt>
                <c:pt idx="11">
                  <c:v>64.400000000000006</c:v>
                </c:pt>
                <c:pt idx="12">
                  <c:v>67.099999999999994</c:v>
                </c:pt>
              </c:numCache>
            </c:numRef>
          </c:val>
          <c:smooth val="0"/>
        </c:ser>
        <c:ser>
          <c:idx val="3"/>
          <c:order val="3"/>
          <c:tx>
            <c:strRef>
              <c:f>'BES data'!$A$148</c:f>
              <c:strCache>
                <c:ptCount val="1"/>
                <c:pt idx="0">
                  <c:v>45-54</c:v>
                </c:pt>
              </c:strCache>
            </c:strRef>
          </c:tx>
          <c:spPr>
            <a:ln w="28575" cap="rnd">
              <a:solidFill>
                <a:schemeClr val="accent4"/>
              </a:solidFill>
              <a:round/>
            </a:ln>
            <a:effectLst/>
          </c:spPr>
          <c:marker>
            <c:symbol val="none"/>
          </c:marker>
          <c:cat>
            <c:strRef>
              <c:f>'BES data'!$B$144:$N$144</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data'!$B$148:$N$148</c:f>
              <c:numCache>
                <c:formatCode>0</c:formatCode>
                <c:ptCount val="13"/>
                <c:pt idx="0">
                  <c:v>79.099999999999994</c:v>
                </c:pt>
                <c:pt idx="1">
                  <c:v>79.8</c:v>
                </c:pt>
                <c:pt idx="2">
                  <c:v>74.900000000000006</c:v>
                </c:pt>
                <c:pt idx="3">
                  <c:v>73.099999999999994</c:v>
                </c:pt>
                <c:pt idx="4">
                  <c:v>81.2</c:v>
                </c:pt>
                <c:pt idx="5">
                  <c:v>77.599999999999994</c:v>
                </c:pt>
                <c:pt idx="6">
                  <c:v>79.900000000000006</c:v>
                </c:pt>
                <c:pt idx="7">
                  <c:v>81.8</c:v>
                </c:pt>
                <c:pt idx="8">
                  <c:v>76.400000000000006</c:v>
                </c:pt>
                <c:pt idx="9">
                  <c:v>63.2</c:v>
                </c:pt>
                <c:pt idx="10">
                  <c:v>65.5</c:v>
                </c:pt>
                <c:pt idx="11">
                  <c:v>67.5</c:v>
                </c:pt>
                <c:pt idx="12">
                  <c:v>77.599999999999994</c:v>
                </c:pt>
              </c:numCache>
            </c:numRef>
          </c:val>
          <c:smooth val="0"/>
        </c:ser>
        <c:ser>
          <c:idx val="5"/>
          <c:order val="4"/>
          <c:tx>
            <c:strRef>
              <c:f>'BES data'!$A$150</c:f>
              <c:strCache>
                <c:ptCount val="1"/>
                <c:pt idx="0">
                  <c:v>65+</c:v>
                </c:pt>
              </c:strCache>
            </c:strRef>
          </c:tx>
          <c:spPr>
            <a:ln w="28575" cap="rnd">
              <a:solidFill>
                <a:schemeClr val="accent6"/>
              </a:solidFill>
              <a:round/>
            </a:ln>
            <a:effectLst/>
          </c:spPr>
          <c:marker>
            <c:symbol val="none"/>
          </c:marker>
          <c:dLbls>
            <c:dLbl>
              <c:idx val="9"/>
              <c:layout>
                <c:manualLayout>
                  <c:x val="-2.6791692690705901E-2"/>
                  <c:y val="-5.2219321148825097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'BES data'!$B$144:$N$144</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data'!$B$150:$N$150</c:f>
              <c:numCache>
                <c:formatCode>0</c:formatCode>
                <c:ptCount val="13"/>
                <c:pt idx="0">
                  <c:v>76.7</c:v>
                </c:pt>
                <c:pt idx="1">
                  <c:v>75.900000000000006</c:v>
                </c:pt>
                <c:pt idx="2">
                  <c:v>77.2</c:v>
                </c:pt>
                <c:pt idx="3">
                  <c:v>79.2</c:v>
                </c:pt>
                <c:pt idx="4">
                  <c:v>77.7</c:v>
                </c:pt>
                <c:pt idx="5">
                  <c:v>73.099999999999994</c:v>
                </c:pt>
                <c:pt idx="6">
                  <c:v>76</c:v>
                </c:pt>
                <c:pt idx="7">
                  <c:v>79.2</c:v>
                </c:pt>
                <c:pt idx="8">
                  <c:v>77.7</c:v>
                </c:pt>
                <c:pt idx="9">
                  <c:v>70.099999999999994</c:v>
                </c:pt>
                <c:pt idx="10">
                  <c:v>74.3</c:v>
                </c:pt>
                <c:pt idx="11">
                  <c:v>74.7</c:v>
                </c:pt>
                <c:pt idx="12">
                  <c:v>87.6</c:v>
                </c:pt>
              </c:numCache>
            </c:numRef>
          </c:val>
          <c:smooth val="0"/>
        </c:ser>
        <c:dLbls>
          <c:showLegendKey val="0"/>
          <c:showVal val="0"/>
          <c:showCatName val="0"/>
          <c:showSerName val="0"/>
          <c:showPercent val="0"/>
          <c:showBubbleSize val="0"/>
        </c:dLbls>
        <c:smooth val="0"/>
        <c:axId val="170100744"/>
        <c:axId val="169492224"/>
      </c:lineChart>
      <c:catAx>
        <c:axId val="170100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69492224"/>
        <c:crosses val="autoZero"/>
        <c:auto val="1"/>
        <c:lblAlgn val="ctr"/>
        <c:lblOffset val="100"/>
        <c:noMultiLvlLbl val="0"/>
      </c:catAx>
      <c:valAx>
        <c:axId val="16949222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0100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dLbls>
          <c:showLegendKey val="0"/>
          <c:showVal val="0"/>
          <c:showCatName val="0"/>
          <c:showSerName val="0"/>
          <c:showPercent val="0"/>
          <c:showBubbleSize val="0"/>
        </c:dLbls>
        <c:axId val="167488824"/>
        <c:axId val="167488432"/>
      </c:areaChart>
      <c:catAx>
        <c:axId val="16748882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67488432"/>
        <c:crosses val="autoZero"/>
        <c:auto val="1"/>
        <c:lblAlgn val="ctr"/>
        <c:lblOffset val="100"/>
        <c:noMultiLvlLbl val="0"/>
      </c:catAx>
      <c:valAx>
        <c:axId val="167488432"/>
        <c:scaling>
          <c:orientation val="minMax"/>
        </c:scaling>
        <c:delete val="1"/>
        <c:axPos val="l"/>
        <c:numFmt formatCode="General" sourceLinked="1"/>
        <c:majorTickMark val="none"/>
        <c:minorTickMark val="none"/>
        <c:tickLblPos val="nextTo"/>
        <c:crossAx val="16748882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000" i="1" dirty="0"/>
              <a:t>% Voting (self-</a:t>
            </a:r>
            <a:r>
              <a:rPr lang="en-GB" sz="2000" i="1" dirty="0" smtClean="0"/>
              <a:t>reported, British Election Study)</a:t>
            </a:r>
            <a:endParaRPr lang="en-GB" sz="2000" i="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cked"/>
        <c:varyColors val="0"/>
        <c:ser>
          <c:idx val="0"/>
          <c:order val="0"/>
          <c:tx>
            <c:strRef>
              <c:f>'BES data'!$A$133</c:f>
              <c:strCache>
                <c:ptCount val="1"/>
                <c:pt idx="0">
                  <c:v>Over 25</c:v>
                </c:pt>
              </c:strCache>
            </c:strRef>
          </c:tx>
          <c:spPr>
            <a:solidFill>
              <a:schemeClr val="accent1"/>
            </a:solidFill>
            <a:ln>
              <a:noFill/>
            </a:ln>
            <a:effectLst/>
          </c:spPr>
          <c:cat>
            <c:strRef>
              <c:f>'BES data'!$B$132:$N$132</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data'!$B$133:$N$133</c:f>
              <c:numCache>
                <c:formatCode>0</c:formatCode>
                <c:ptCount val="13"/>
                <c:pt idx="0">
                  <c:v>76.88</c:v>
                </c:pt>
                <c:pt idx="1">
                  <c:v>76.900000000000006</c:v>
                </c:pt>
                <c:pt idx="2">
                  <c:v>73.099999999999994</c:v>
                </c:pt>
                <c:pt idx="3">
                  <c:v>78.08</c:v>
                </c:pt>
                <c:pt idx="4">
                  <c:v>77.8</c:v>
                </c:pt>
                <c:pt idx="5">
                  <c:v>74.34</c:v>
                </c:pt>
                <c:pt idx="6">
                  <c:v>76.740000000000023</c:v>
                </c:pt>
                <c:pt idx="7">
                  <c:v>78.94</c:v>
                </c:pt>
                <c:pt idx="8">
                  <c:v>73.28</c:v>
                </c:pt>
                <c:pt idx="9">
                  <c:v>59.6</c:v>
                </c:pt>
                <c:pt idx="10">
                  <c:v>64.34</c:v>
                </c:pt>
                <c:pt idx="11">
                  <c:v>66.739999999999995</c:v>
                </c:pt>
                <c:pt idx="12">
                  <c:v>74.400000000000006</c:v>
                </c:pt>
              </c:numCache>
            </c:numRef>
          </c:val>
        </c:ser>
        <c:ser>
          <c:idx val="1"/>
          <c:order val="1"/>
          <c:tx>
            <c:strRef>
              <c:f>'BES data'!$A$134</c:f>
              <c:strCache>
                <c:ptCount val="1"/>
                <c:pt idx="0">
                  <c:v>Gap</c:v>
                </c:pt>
              </c:strCache>
            </c:strRef>
          </c:tx>
          <c:spPr>
            <a:noFill/>
            <a:ln>
              <a:noFill/>
            </a:ln>
            <a:effectLst/>
          </c:spP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'BES data'!$B$132:$N$132</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data'!$B$134:$N$134</c:f>
              <c:numCache>
                <c:formatCode>0</c:formatCode>
                <c:ptCount val="13"/>
                <c:pt idx="0">
                  <c:v>0.47999999999998999</c:v>
                </c:pt>
                <c:pt idx="1">
                  <c:v>16.400000000000009</c:v>
                </c:pt>
                <c:pt idx="2">
                  <c:v>8.1999999999999904</c:v>
                </c:pt>
                <c:pt idx="3">
                  <c:v>7.8799999999999963</c:v>
                </c:pt>
                <c:pt idx="4">
                  <c:v>15.299999999999979</c:v>
                </c:pt>
                <c:pt idx="5">
                  <c:v>10.44</c:v>
                </c:pt>
                <c:pt idx="6">
                  <c:v>10.140000000000009</c:v>
                </c:pt>
                <c:pt idx="7">
                  <c:v>11.64</c:v>
                </c:pt>
                <c:pt idx="8">
                  <c:v>19.18</c:v>
                </c:pt>
                <c:pt idx="9">
                  <c:v>19.2</c:v>
                </c:pt>
                <c:pt idx="10">
                  <c:v>26.14</c:v>
                </c:pt>
                <c:pt idx="11">
                  <c:v>14.94</c:v>
                </c:pt>
                <c:pt idx="12">
                  <c:v>17.3</c:v>
                </c:pt>
              </c:numCache>
            </c:numRef>
          </c:val>
        </c:ser>
        <c:ser>
          <c:idx val="2"/>
          <c:order val="2"/>
          <c:tx>
            <c:strRef>
              <c:f>'BES data'!$A$135</c:f>
              <c:strCache>
                <c:ptCount val="1"/>
                <c:pt idx="0">
                  <c:v>Under 25</c:v>
                </c:pt>
              </c:strCache>
            </c:strRef>
          </c:tx>
          <c:spPr>
            <a:solidFill>
              <a:schemeClr val="accent3"/>
            </a:solidFill>
            <a:ln>
              <a:noFill/>
            </a:ln>
            <a:effectLst/>
          </c:spPr>
          <c:cat>
            <c:strRef>
              <c:f>'BES data'!$B$132:$N$132</c:f>
              <c:strCache>
                <c:ptCount val="13"/>
                <c:pt idx="0">
                  <c:v>1964</c:v>
                </c:pt>
                <c:pt idx="1">
                  <c:v>1966</c:v>
                </c:pt>
                <c:pt idx="2">
                  <c:v>1970</c:v>
                </c:pt>
                <c:pt idx="3">
                  <c:v>1974 (a)</c:v>
                </c:pt>
                <c:pt idx="4">
                  <c:v>1979</c:v>
                </c:pt>
                <c:pt idx="5">
                  <c:v>1983</c:v>
                </c:pt>
                <c:pt idx="6">
                  <c:v>1987</c:v>
                </c:pt>
                <c:pt idx="7">
                  <c:v>1992</c:v>
                </c:pt>
                <c:pt idx="8">
                  <c:v>1997</c:v>
                </c:pt>
                <c:pt idx="9">
                  <c:v>2001</c:v>
                </c:pt>
                <c:pt idx="10">
                  <c:v>2005</c:v>
                </c:pt>
                <c:pt idx="11">
                  <c:v>2010</c:v>
                </c:pt>
                <c:pt idx="12">
                  <c:v>2015</c:v>
                </c:pt>
              </c:strCache>
            </c:strRef>
          </c:cat>
          <c:val>
            <c:numRef>
              <c:f>'BES data'!$B$135:$N$135</c:f>
              <c:numCache>
                <c:formatCode>0</c:formatCode>
                <c:ptCount val="13"/>
                <c:pt idx="0">
                  <c:v>76.400000000000006</c:v>
                </c:pt>
                <c:pt idx="1">
                  <c:v>60.5</c:v>
                </c:pt>
                <c:pt idx="2">
                  <c:v>64.900000000000006</c:v>
                </c:pt>
                <c:pt idx="3">
                  <c:v>70.2</c:v>
                </c:pt>
                <c:pt idx="4">
                  <c:v>62.5</c:v>
                </c:pt>
                <c:pt idx="5">
                  <c:v>63.9</c:v>
                </c:pt>
                <c:pt idx="6">
                  <c:v>66.599999999999994</c:v>
                </c:pt>
                <c:pt idx="7">
                  <c:v>67.3</c:v>
                </c:pt>
                <c:pt idx="8">
                  <c:v>54.1</c:v>
                </c:pt>
                <c:pt idx="9">
                  <c:v>40.4</c:v>
                </c:pt>
                <c:pt idx="10">
                  <c:v>38.200000000000003</c:v>
                </c:pt>
                <c:pt idx="11">
                  <c:v>51.8</c:v>
                </c:pt>
                <c:pt idx="12">
                  <c:v>57.1</c:v>
                </c:pt>
              </c:numCache>
            </c:numRef>
          </c:val>
        </c:ser>
        <c:dLbls>
          <c:showLegendKey val="0"/>
          <c:showVal val="0"/>
          <c:showCatName val="0"/>
          <c:showSerName val="0"/>
          <c:showPercent val="0"/>
          <c:showBubbleSize val="0"/>
        </c:dLbls>
        <c:axId val="167487648"/>
        <c:axId val="167489608"/>
      </c:areaChart>
      <c:catAx>
        <c:axId val="16748764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7489608"/>
        <c:crosses val="autoZero"/>
        <c:auto val="1"/>
        <c:lblAlgn val="ctr"/>
        <c:lblOffset val="100"/>
        <c:noMultiLvlLbl val="0"/>
      </c:catAx>
      <c:valAx>
        <c:axId val="167489608"/>
        <c:scaling>
          <c:orientation val="minMax"/>
        </c:scaling>
        <c:delete val="1"/>
        <c:axPos val="l"/>
        <c:numFmt formatCode="0" sourceLinked="1"/>
        <c:majorTickMark val="none"/>
        <c:minorTickMark val="none"/>
        <c:tickLblPos val="nextTo"/>
        <c:crossAx val="167487648"/>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Helvetica" panose="020B0604020202020204" pitchFamily="34" charset="0"/>
                <a:ea typeface="+mn-ea"/>
                <a:cs typeface="Helvetica" panose="020B0604020202020204" pitchFamily="34" charset="0"/>
              </a:defRPr>
            </a:pPr>
            <a:r>
              <a:rPr lang="en-GB" sz="2000" b="0" i="1" dirty="0">
                <a:solidFill>
                  <a:srgbClr val="92D050"/>
                </a:solidFill>
                <a:latin typeface="Helvetica" panose="020B0604020202020204" pitchFamily="34" charset="0"/>
                <a:cs typeface="Helvetica" panose="020B0604020202020204" pitchFamily="34" charset="0"/>
              </a:rPr>
              <a:t>Have you ever.... (%</a:t>
            </a:r>
            <a:r>
              <a:rPr lang="en-GB" sz="2000" b="0" i="1" baseline="0" dirty="0">
                <a:solidFill>
                  <a:srgbClr val="92D050"/>
                </a:solidFill>
                <a:latin typeface="Helvetica" panose="020B0604020202020204" pitchFamily="34" charset="0"/>
                <a:cs typeface="Helvetica" panose="020B0604020202020204" pitchFamily="34" charset="0"/>
              </a:rPr>
              <a:t> yes)</a:t>
            </a:r>
            <a:endParaRPr lang="en-GB" sz="2000" b="0" i="1" dirty="0">
              <a:solidFill>
                <a:srgbClr val="92D050"/>
              </a:solidFill>
              <a:latin typeface="Helvetica" panose="020B0604020202020204" pitchFamily="34" charset="0"/>
              <a:cs typeface="Helvetica" panose="020B0604020202020204" pitchFamily="34" charset="0"/>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Helvetica" panose="020B0604020202020204" pitchFamily="34" charset="0"/>
              <a:ea typeface="+mn-ea"/>
              <a:cs typeface="Helvetica" panose="020B0604020202020204" pitchFamily="34" charset="0"/>
            </a:defRPr>
          </a:pPr>
          <a:endParaRPr lang="en-US"/>
        </a:p>
      </c:txPr>
    </c:title>
    <c:autoTitleDeleted val="0"/>
    <c:plotArea>
      <c:layout>
        <c:manualLayout>
          <c:layoutTarget val="inner"/>
          <c:xMode val="edge"/>
          <c:yMode val="edge"/>
          <c:x val="0.57563641923400399"/>
          <c:y val="0.203395883925724"/>
          <c:w val="0.400631110431584"/>
          <c:h val="0.72806829052910504"/>
        </c:manualLayout>
      </c:layout>
      <c:barChart>
        <c:barDir val="bar"/>
        <c:grouping val="clustered"/>
        <c:varyColors val="0"/>
        <c:ser>
          <c:idx val="0"/>
          <c:order val="0"/>
          <c:tx>
            <c:strRef>
              <c:f>PolBehav!$B$138</c:f>
              <c:strCache>
                <c:ptCount val="1"/>
                <c:pt idx="0">
                  <c:v>% GB</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n-lt"/>
                    <a:ea typeface="+mn-ea"/>
                    <a:cs typeface="Helvetica"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PolBehav!$A$139:$A$146</c:f>
              <c:strCache>
                <c:ptCount val="8"/>
                <c:pt idx="0">
                  <c:v>Used a social network site to start a campaign </c:v>
                </c:pt>
                <c:pt idx="1">
                  <c:v>Taken part in a public demonstration /protest</c:v>
                </c:pt>
                <c:pt idx="2">
                  <c:v>Contacted a local councillor or MP</c:v>
                </c:pt>
                <c:pt idx="3">
                  <c:v>Followed or 'Liked' a politician on social media</c:v>
                </c:pt>
                <c:pt idx="4">
                  <c:v>Boycotted a business, product or brand </c:v>
                </c:pt>
                <c:pt idx="5">
                  <c:v>Joined/ followed a campaign group on social media</c:v>
                </c:pt>
                <c:pt idx="6">
                  <c:v>Signed a petition </c:v>
                </c:pt>
                <c:pt idx="7">
                  <c:v>Voted in a local or national election</c:v>
                </c:pt>
              </c:strCache>
            </c:strRef>
          </c:cat>
          <c:val>
            <c:numRef>
              <c:f>PolBehav!$B$139:$B$146</c:f>
              <c:numCache>
                <c:formatCode>0%</c:formatCode>
                <c:ptCount val="8"/>
                <c:pt idx="0">
                  <c:v>0.03</c:v>
                </c:pt>
                <c:pt idx="1">
                  <c:v>0.1</c:v>
                </c:pt>
                <c:pt idx="2">
                  <c:v>0.12</c:v>
                </c:pt>
                <c:pt idx="3">
                  <c:v>0.15</c:v>
                </c:pt>
                <c:pt idx="4">
                  <c:v>0.15</c:v>
                </c:pt>
                <c:pt idx="5">
                  <c:v>0.18</c:v>
                </c:pt>
                <c:pt idx="6">
                  <c:v>0.43</c:v>
                </c:pt>
                <c:pt idx="7">
                  <c:v>0.48</c:v>
                </c:pt>
              </c:numCache>
            </c:numRef>
          </c:val>
        </c:ser>
        <c:dLbls>
          <c:showLegendKey val="0"/>
          <c:showVal val="0"/>
          <c:showCatName val="0"/>
          <c:showSerName val="0"/>
          <c:showPercent val="0"/>
          <c:showBubbleSize val="0"/>
        </c:dLbls>
        <c:gapWidth val="182"/>
        <c:axId val="167490784"/>
        <c:axId val="170585160"/>
      </c:barChart>
      <c:catAx>
        <c:axId val="1674907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mn-lt"/>
                <a:ea typeface="+mn-ea"/>
                <a:cs typeface="Helvetica" panose="020B0604020202020204" pitchFamily="34" charset="0"/>
              </a:defRPr>
            </a:pPr>
            <a:endParaRPr lang="en-US"/>
          </a:p>
        </c:txPr>
        <c:crossAx val="170585160"/>
        <c:crosses val="autoZero"/>
        <c:auto val="1"/>
        <c:lblAlgn val="l"/>
        <c:lblOffset val="100"/>
        <c:noMultiLvlLbl val="0"/>
      </c:catAx>
      <c:valAx>
        <c:axId val="170585160"/>
        <c:scaling>
          <c:orientation val="minMax"/>
        </c:scaling>
        <c:delete val="1"/>
        <c:axPos val="b"/>
        <c:numFmt formatCode="0%" sourceLinked="1"/>
        <c:majorTickMark val="none"/>
        <c:minorTickMark val="none"/>
        <c:tickLblPos val="nextTo"/>
        <c:crossAx val="16749078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GB" sz="2400" i="1" dirty="0"/>
              <a:t>How much it would bother you to have the following</a:t>
            </a:r>
            <a:r>
              <a:rPr lang="en-GB" sz="2400" i="1" baseline="0" dirty="0"/>
              <a:t> groups as neighbours</a:t>
            </a:r>
            <a:r>
              <a:rPr lang="en-GB" sz="2400" i="1" dirty="0"/>
              <a:t>…?</a:t>
            </a:r>
          </a:p>
        </c:rich>
      </c:tx>
      <c:layout>
        <c:manualLayout>
          <c:xMode val="edge"/>
          <c:yMode val="edge"/>
          <c:x val="0.21402190560632101"/>
          <c:y val="3.0067919510677402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Sheet1!$I$1002</c:f>
              <c:strCache>
                <c:ptCount val="1"/>
                <c:pt idx="0">
                  <c:v>% A great deal/ Rather a lot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Sheet1!$H$1003:$H$1006</c:f>
              <c:strCache>
                <c:ptCount val="4"/>
                <c:pt idx="0">
                  <c:v>People of a different race</c:v>
                </c:pt>
                <c:pt idx="1">
                  <c:v>People of a different religion</c:v>
                </c:pt>
                <c:pt idx="2">
                  <c:v>Immigrants/foreign workers</c:v>
                </c:pt>
                <c:pt idx="3">
                  <c:v>People who speak a different language </c:v>
                </c:pt>
              </c:strCache>
            </c:strRef>
          </c:cat>
          <c:val>
            <c:numRef>
              <c:f>Sheet1!$I$1003:$I$1006</c:f>
              <c:numCache>
                <c:formatCode>###0</c:formatCode>
                <c:ptCount val="4"/>
                <c:pt idx="0">
                  <c:v>10.7</c:v>
                </c:pt>
                <c:pt idx="1">
                  <c:v>11.6</c:v>
                </c:pt>
                <c:pt idx="2">
                  <c:v>17.7</c:v>
                </c:pt>
                <c:pt idx="3">
                  <c:v>19.899999999999999</c:v>
                </c:pt>
              </c:numCache>
            </c:numRef>
          </c:val>
        </c:ser>
        <c:ser>
          <c:idx val="1"/>
          <c:order val="1"/>
          <c:tx>
            <c:strRef>
              <c:f>Sheet1!$J$1002</c:f>
              <c:strCache>
                <c:ptCount val="1"/>
                <c:pt idx="0">
                  <c:v>% A little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Sheet1!$H$1003:$H$1006</c:f>
              <c:strCache>
                <c:ptCount val="4"/>
                <c:pt idx="0">
                  <c:v>People of a different race</c:v>
                </c:pt>
                <c:pt idx="1">
                  <c:v>People of a different religion</c:v>
                </c:pt>
                <c:pt idx="2">
                  <c:v>Immigrants/foreign workers</c:v>
                </c:pt>
                <c:pt idx="3">
                  <c:v>People who speak a different language </c:v>
                </c:pt>
              </c:strCache>
            </c:strRef>
          </c:cat>
          <c:val>
            <c:numRef>
              <c:f>Sheet1!$J$1003:$J$1006</c:f>
              <c:numCache>
                <c:formatCode>###0</c:formatCode>
                <c:ptCount val="4"/>
                <c:pt idx="0">
                  <c:v>12.56014676394185</c:v>
                </c:pt>
                <c:pt idx="1">
                  <c:v>12.8</c:v>
                </c:pt>
                <c:pt idx="2">
                  <c:v>19.3</c:v>
                </c:pt>
                <c:pt idx="3">
                  <c:v>24.1</c:v>
                </c:pt>
              </c:numCache>
            </c:numRef>
          </c:val>
        </c:ser>
        <c:dLbls>
          <c:showLegendKey val="0"/>
          <c:showVal val="0"/>
          <c:showCatName val="0"/>
          <c:showSerName val="0"/>
          <c:showPercent val="0"/>
          <c:showBubbleSize val="0"/>
        </c:dLbls>
        <c:gapWidth val="150"/>
        <c:overlap val="100"/>
        <c:axId val="170585944"/>
        <c:axId val="170586336"/>
      </c:barChart>
      <c:catAx>
        <c:axId val="170585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70586336"/>
        <c:crosses val="autoZero"/>
        <c:auto val="1"/>
        <c:lblAlgn val="ctr"/>
        <c:lblOffset val="100"/>
        <c:noMultiLvlLbl val="0"/>
      </c:catAx>
      <c:valAx>
        <c:axId val="170586336"/>
        <c:scaling>
          <c:orientation val="minMax"/>
          <c:max val="100"/>
        </c:scaling>
        <c:delete val="1"/>
        <c:axPos val="b"/>
        <c:numFmt formatCode="###0" sourceLinked="1"/>
        <c:majorTickMark val="none"/>
        <c:minorTickMark val="none"/>
        <c:tickLblPos val="nextTo"/>
        <c:crossAx val="170585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GB" sz="2400" i="1" dirty="0"/>
              <a:t>Please tell me how important you think it is for getting ahead in life…? </a:t>
            </a:r>
          </a:p>
        </c:rich>
      </c:tx>
      <c:layout>
        <c:manualLayout>
          <c:xMode val="edge"/>
          <c:yMode val="edge"/>
          <c:x val="1.0132412204951001E-3"/>
          <c:y val="4.1432881722172403E-2"/>
        </c:manualLayout>
      </c:layout>
      <c:overlay val="0"/>
      <c:spPr>
        <a:noFill/>
        <a:ln>
          <a:noFill/>
        </a:ln>
        <a:effectLst/>
      </c:spPr>
    </c:title>
    <c:autoTitleDeleted val="0"/>
    <c:plotArea>
      <c:layout/>
      <c:barChart>
        <c:barDir val="bar"/>
        <c:grouping val="stacked"/>
        <c:varyColors val="0"/>
        <c:ser>
          <c:idx val="0"/>
          <c:order val="0"/>
          <c:tx>
            <c:strRef>
              <c:f>'xsectional data (GB)'!$K$69</c:f>
              <c:strCache>
                <c:ptCount val="1"/>
                <c:pt idx="0">
                  <c:v>% Essential/ very important</c:v>
                </c:pt>
              </c:strCache>
            </c:strRef>
          </c:tx>
          <c:spPr>
            <a:solidFill>
              <a:schemeClr val="accent1"/>
            </a:solidFill>
            <a:ln>
              <a:noFill/>
            </a:ln>
            <a:effectLst/>
          </c:spPr>
          <c:invertIfNegative val="0"/>
          <c:dLbls>
            <c:spPr>
              <a:noFill/>
              <a:ln>
                <a:noFill/>
              </a:ln>
              <a:effectLst/>
            </c:spPr>
            <c:txPr>
              <a:bodyPr/>
              <a:lstStyle/>
              <a:p>
                <a:pPr>
                  <a:defRPr sz="1400">
                    <a:solidFill>
                      <a:srgbClr val="FFFFF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'xsectional data (GB)'!$J$70:$J$77</c:f>
              <c:strCache>
                <c:ptCount val="8"/>
                <c:pt idx="0">
                  <c:v>A person's religion</c:v>
                </c:pt>
                <c:pt idx="1">
                  <c:v>A person's gender</c:v>
                </c:pt>
                <c:pt idx="2">
                  <c:v>A person's race</c:v>
                </c:pt>
                <c:pt idx="3">
                  <c:v>Having wealthy / well-educated parents</c:v>
                </c:pt>
                <c:pt idx="4">
                  <c:v>Knowing the right people</c:v>
                </c:pt>
                <c:pt idx="5">
                  <c:v>Having a good education yourself</c:v>
                </c:pt>
                <c:pt idx="6">
                  <c:v>Having ambition</c:v>
                </c:pt>
                <c:pt idx="7">
                  <c:v>Hard work</c:v>
                </c:pt>
              </c:strCache>
            </c:strRef>
          </c:cat>
          <c:val>
            <c:numRef>
              <c:f>'xsectional data (GB)'!$K$70:$K$77</c:f>
              <c:numCache>
                <c:formatCode>0</c:formatCode>
                <c:ptCount val="8"/>
                <c:pt idx="0">
                  <c:v>14</c:v>
                </c:pt>
                <c:pt idx="1">
                  <c:v>17</c:v>
                </c:pt>
                <c:pt idx="2">
                  <c:v>20</c:v>
                </c:pt>
                <c:pt idx="3">
                  <c:v>49</c:v>
                </c:pt>
                <c:pt idx="4">
                  <c:v>75</c:v>
                </c:pt>
                <c:pt idx="5">
                  <c:v>81</c:v>
                </c:pt>
                <c:pt idx="6">
                  <c:v>85</c:v>
                </c:pt>
                <c:pt idx="7">
                  <c:v>86</c:v>
                </c:pt>
              </c:numCache>
            </c:numRef>
          </c:val>
        </c:ser>
        <c:ser>
          <c:idx val="1"/>
          <c:order val="1"/>
          <c:tx>
            <c:strRef>
              <c:f>'xsectional data (GB)'!$L$69</c:f>
              <c:strCache>
                <c:ptCount val="1"/>
                <c:pt idx="0">
                  <c:v>% Not very/ at all important</c:v>
                </c:pt>
              </c:strCache>
            </c:strRef>
          </c:tx>
          <c:spPr>
            <a:solidFill>
              <a:schemeClr val="accent2"/>
            </a:solidFill>
            <a:ln>
              <a:noFill/>
            </a:ln>
            <a:effectLst/>
          </c:spPr>
          <c:invertIfNegative val="0"/>
          <c:dLbls>
            <c:spPr>
              <a:noFill/>
              <a:ln>
                <a:noFill/>
              </a:ln>
              <a:effectLst/>
            </c:spPr>
            <c:txPr>
              <a:bodyPr/>
              <a:lstStyle/>
              <a:p>
                <a:pPr>
                  <a:defRPr sz="1600">
                    <a:solidFill>
                      <a:srgbClr val="FFFFF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'xsectional data (GB)'!$J$70:$J$77</c:f>
              <c:strCache>
                <c:ptCount val="8"/>
                <c:pt idx="0">
                  <c:v>A person's religion</c:v>
                </c:pt>
                <c:pt idx="1">
                  <c:v>A person's gender</c:v>
                </c:pt>
                <c:pt idx="2">
                  <c:v>A person's race</c:v>
                </c:pt>
                <c:pt idx="3">
                  <c:v>Having wealthy / well-educated parents</c:v>
                </c:pt>
                <c:pt idx="4">
                  <c:v>Knowing the right people</c:v>
                </c:pt>
                <c:pt idx="5">
                  <c:v>Having a good education yourself</c:v>
                </c:pt>
                <c:pt idx="6">
                  <c:v>Having ambition</c:v>
                </c:pt>
                <c:pt idx="7">
                  <c:v>Hard work</c:v>
                </c:pt>
              </c:strCache>
            </c:strRef>
          </c:cat>
          <c:val>
            <c:numRef>
              <c:f>'xsectional data (GB)'!$L$70:$L$77</c:f>
              <c:numCache>
                <c:formatCode>0</c:formatCode>
                <c:ptCount val="8"/>
                <c:pt idx="0">
                  <c:v>79</c:v>
                </c:pt>
                <c:pt idx="1">
                  <c:v>76</c:v>
                </c:pt>
                <c:pt idx="2">
                  <c:v>73</c:v>
                </c:pt>
                <c:pt idx="3">
                  <c:v>45</c:v>
                </c:pt>
                <c:pt idx="4">
                  <c:v>20.399999999999999</c:v>
                </c:pt>
                <c:pt idx="5">
                  <c:v>14</c:v>
                </c:pt>
                <c:pt idx="6">
                  <c:v>11</c:v>
                </c:pt>
                <c:pt idx="7">
                  <c:v>10.3</c:v>
                </c:pt>
              </c:numCache>
            </c:numRef>
          </c:val>
        </c:ser>
        <c:dLbls>
          <c:showLegendKey val="0"/>
          <c:showVal val="0"/>
          <c:showCatName val="0"/>
          <c:showSerName val="0"/>
          <c:showPercent val="0"/>
          <c:showBubbleSize val="0"/>
        </c:dLbls>
        <c:gapWidth val="150"/>
        <c:overlap val="100"/>
        <c:axId val="170587512"/>
        <c:axId val="170587904"/>
      </c:barChart>
      <c:catAx>
        <c:axId val="170587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70587904"/>
        <c:crosses val="autoZero"/>
        <c:auto val="1"/>
        <c:lblAlgn val="ctr"/>
        <c:lblOffset val="100"/>
        <c:noMultiLvlLbl val="0"/>
      </c:catAx>
      <c:valAx>
        <c:axId val="170587904"/>
        <c:scaling>
          <c:orientation val="minMax"/>
          <c:max val="100"/>
        </c:scaling>
        <c:delete val="1"/>
        <c:axPos val="b"/>
        <c:numFmt formatCode="0" sourceLinked="1"/>
        <c:majorTickMark val="none"/>
        <c:minorTickMark val="none"/>
        <c:tickLblPos val="nextTo"/>
        <c:crossAx val="170587512"/>
        <c:crosses val="autoZero"/>
        <c:crossBetween val="between"/>
      </c:valAx>
      <c:spPr>
        <a:noFill/>
        <a:ln>
          <a:noFill/>
        </a:ln>
        <a:effectLst/>
      </c:spPr>
    </c:plotArea>
    <c:legend>
      <c:legendPos val="b"/>
      <c:layout>
        <c:manualLayout>
          <c:xMode val="edge"/>
          <c:yMode val="edge"/>
          <c:x val="0.150579917685431"/>
          <c:y val="0.89937168126227096"/>
          <c:w val="0.677674785470469"/>
          <c:h val="7.8849060522972303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392098A-7B94-4FA6-B556-D7FDBA252E94}" type="datetimeFigureOut">
              <a:rPr lang="en-GB" smtClean="0"/>
              <a:t>28/06/2016</a:t>
            </a:fld>
            <a:endParaRPr lang="en-GB"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5F9F605-2F56-49F2-8B7C-D08937235758}" type="slidenum">
              <a:rPr lang="en-GB" smtClean="0"/>
              <a:t>‹#›</a:t>
            </a:fld>
            <a:endParaRPr lang="en-GB" dirty="0"/>
          </a:p>
        </p:txBody>
      </p:sp>
    </p:spTree>
    <p:extLst>
      <p:ext uri="{BB962C8B-B14F-4D97-AF65-F5344CB8AC3E}">
        <p14:creationId xmlns:p14="http://schemas.microsoft.com/office/powerpoint/2010/main" val="3062526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F49C13C-2627-4FF9-988C-75994C017F1D}" type="datetimeFigureOut">
              <a:rPr lang="en-GB" smtClean="0"/>
              <a:t>28/06/2016</a:t>
            </a:fld>
            <a:endParaRPr lang="en-GB"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F1B1A21-E0D5-4516-9E1C-9FF440B3B351}" type="slidenum">
              <a:rPr lang="en-GB" smtClean="0"/>
              <a:t>‹#›</a:t>
            </a:fld>
            <a:endParaRPr lang="en-GB" dirty="0"/>
          </a:p>
        </p:txBody>
      </p:sp>
    </p:spTree>
    <p:extLst>
      <p:ext uri="{BB962C8B-B14F-4D97-AF65-F5344CB8AC3E}">
        <p14:creationId xmlns:p14="http://schemas.microsoft.com/office/powerpoint/2010/main" val="4071646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a typeface="MS PGothic" charset="0"/>
            </a:endParaRP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57066" indent="-291179">
              <a:defRPr sz="2400">
                <a:solidFill>
                  <a:schemeClr val="tx1"/>
                </a:solidFill>
                <a:latin typeface="Arial" charset="0"/>
                <a:ea typeface="MS PGothic" charset="0"/>
                <a:cs typeface="MS PGothic" charset="0"/>
              </a:defRPr>
            </a:lvl2pPr>
            <a:lvl3pPr marL="1164717" indent="-232943">
              <a:defRPr sz="2400">
                <a:solidFill>
                  <a:schemeClr val="tx1"/>
                </a:solidFill>
                <a:latin typeface="Arial" charset="0"/>
                <a:ea typeface="MS PGothic" charset="0"/>
                <a:cs typeface="MS PGothic" charset="0"/>
              </a:defRPr>
            </a:lvl3pPr>
            <a:lvl4pPr marL="1630604" indent="-232943">
              <a:defRPr sz="2400">
                <a:solidFill>
                  <a:schemeClr val="tx1"/>
                </a:solidFill>
                <a:latin typeface="Arial" charset="0"/>
                <a:ea typeface="MS PGothic" charset="0"/>
                <a:cs typeface="MS PGothic" charset="0"/>
              </a:defRPr>
            </a:lvl4pPr>
            <a:lvl5pPr marL="2096491" indent="-232943">
              <a:defRPr sz="2400">
                <a:solidFill>
                  <a:schemeClr val="tx1"/>
                </a:solidFill>
                <a:latin typeface="Arial" charset="0"/>
                <a:ea typeface="MS PGothic" charset="0"/>
                <a:cs typeface="MS PGothic" charset="0"/>
              </a:defRPr>
            </a:lvl5pPr>
            <a:lvl6pPr marL="2562377" indent="-232943" eaLnBrk="0" fontAlgn="base" hangingPunct="0">
              <a:spcBef>
                <a:spcPct val="0"/>
              </a:spcBef>
              <a:spcAft>
                <a:spcPct val="0"/>
              </a:spcAft>
              <a:defRPr sz="2400">
                <a:solidFill>
                  <a:schemeClr val="tx1"/>
                </a:solidFill>
                <a:latin typeface="Arial" charset="0"/>
                <a:ea typeface="MS PGothic" charset="0"/>
                <a:cs typeface="MS PGothic" charset="0"/>
              </a:defRPr>
            </a:lvl6pPr>
            <a:lvl7pPr marL="3028264" indent="-232943" eaLnBrk="0" fontAlgn="base" hangingPunct="0">
              <a:spcBef>
                <a:spcPct val="0"/>
              </a:spcBef>
              <a:spcAft>
                <a:spcPct val="0"/>
              </a:spcAft>
              <a:defRPr sz="2400">
                <a:solidFill>
                  <a:schemeClr val="tx1"/>
                </a:solidFill>
                <a:latin typeface="Arial" charset="0"/>
                <a:ea typeface="MS PGothic" charset="0"/>
                <a:cs typeface="MS PGothic" charset="0"/>
              </a:defRPr>
            </a:lvl7pPr>
            <a:lvl8pPr marL="3494151" indent="-232943" eaLnBrk="0" fontAlgn="base" hangingPunct="0">
              <a:spcBef>
                <a:spcPct val="0"/>
              </a:spcBef>
              <a:spcAft>
                <a:spcPct val="0"/>
              </a:spcAft>
              <a:defRPr sz="2400">
                <a:solidFill>
                  <a:schemeClr val="tx1"/>
                </a:solidFill>
                <a:latin typeface="Arial" charset="0"/>
                <a:ea typeface="MS PGothic" charset="0"/>
                <a:cs typeface="MS PGothic" charset="0"/>
              </a:defRPr>
            </a:lvl8pPr>
            <a:lvl9pPr marL="3960038" indent="-232943"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E8CF052-F3A9-B247-B5C1-9D15690336B8}" type="slidenum">
              <a:rPr lang="en-US" sz="1200"/>
              <a:pPr/>
              <a:t>5</a:t>
            </a:fld>
            <a:endParaRPr lang="en-US" sz="1200" dirty="0"/>
          </a:p>
        </p:txBody>
      </p:sp>
    </p:spTree>
    <p:extLst>
      <p:ext uri="{BB962C8B-B14F-4D97-AF65-F5344CB8AC3E}">
        <p14:creationId xmlns:p14="http://schemas.microsoft.com/office/powerpoint/2010/main" val="3211252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cap="none" dirty="0" smtClean="0"/>
              <a:t>Not just about personal economic security, but also about being a ‘productive member of society </a:t>
            </a:r>
            <a:br>
              <a:rPr lang="en-US" sz="1200" cap="none" dirty="0" smtClean="0"/>
            </a:br>
            <a:endParaRPr lang="en-GB" dirty="0" smtClean="0"/>
          </a:p>
          <a:p>
            <a:r>
              <a:rPr lang="en-GB" dirty="0" smtClean="0"/>
              <a:t>Used as a means</a:t>
            </a:r>
            <a:r>
              <a:rPr lang="en-GB" baseline="0" dirty="0" smtClean="0"/>
              <a:t> of exclusion (we accept you if you work hard and make a contribution)… </a:t>
            </a:r>
          </a:p>
          <a:p>
            <a:endParaRPr lang="en-GB" baseline="0" dirty="0" smtClean="0"/>
          </a:p>
          <a:p>
            <a:r>
              <a:rPr lang="en-GB" baseline="0" dirty="0" smtClean="0"/>
              <a:t>but also </a:t>
            </a:r>
            <a:r>
              <a:rPr lang="en-GB" b="1" baseline="0" dirty="0" smtClean="0"/>
              <a:t>EXCLUSION</a:t>
            </a:r>
            <a:r>
              <a:rPr lang="en-GB" baseline="0" dirty="0" smtClean="0"/>
              <a:t> -  both of ‘bad’ immigrants and ‘benefit scroungers’ (widely criticised). </a:t>
            </a:r>
            <a:endParaRPr lang="en-GB" dirty="0" smtClean="0"/>
          </a:p>
          <a:p>
            <a:endParaRPr lang="en-GB" dirty="0"/>
          </a:p>
        </p:txBody>
      </p:sp>
      <p:sp>
        <p:nvSpPr>
          <p:cNvPr id="4" name="Slide Number Placeholder 3"/>
          <p:cNvSpPr>
            <a:spLocks noGrp="1"/>
          </p:cNvSpPr>
          <p:nvPr>
            <p:ph type="sldNum" sz="quarter" idx="10"/>
          </p:nvPr>
        </p:nvSpPr>
        <p:spPr/>
        <p:txBody>
          <a:bodyPr/>
          <a:lstStyle/>
          <a:p>
            <a:fld id="{FF1B1A21-E0D5-4516-9E1C-9FF440B3B351}" type="slidenum">
              <a:rPr lang="en-GB" smtClean="0"/>
              <a:t>21</a:t>
            </a:fld>
            <a:endParaRPr lang="en-GB" dirty="0"/>
          </a:p>
        </p:txBody>
      </p:sp>
    </p:spTree>
    <p:extLst>
      <p:ext uri="{BB962C8B-B14F-4D97-AF65-F5344CB8AC3E}">
        <p14:creationId xmlns:p14="http://schemas.microsoft.com/office/powerpoint/2010/main" val="2342288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dirty="0">
                <a:latin typeface="Calibri" charset="0"/>
                <a:ea typeface="MS PGothic" charset="0"/>
              </a:rPr>
              <a:t>many yp positioned themselves between optimism and pessimism. The shifting between these positive and negative orientations toward the future was dominated by one specific argument: </a:t>
            </a:r>
            <a:r>
              <a:rPr lang="en-GB" u="sng" dirty="0">
                <a:latin typeface="Calibri" charset="0"/>
                <a:ea typeface="MS PGothic" charset="0"/>
              </a:rPr>
              <a:t>young people tended to be optimistic about their own personal ‘micro-future’, whilst they were wary about the ‘macro future’ of the country or society as a whole. </a:t>
            </a:r>
          </a:p>
          <a:p>
            <a:pPr eaLnBrk="1" hangingPunct="1">
              <a:spcBef>
                <a:spcPct val="0"/>
              </a:spcBef>
            </a:pPr>
            <a:endParaRPr lang="en-GB" u="sng" dirty="0">
              <a:latin typeface="Calibri" charset="0"/>
              <a:ea typeface="MS PGothic" charset="0"/>
            </a:endParaRPr>
          </a:p>
          <a:p>
            <a:pPr eaLnBrk="1" hangingPunct="1">
              <a:spcBef>
                <a:spcPct val="0"/>
              </a:spcBef>
            </a:pPr>
            <a:r>
              <a:rPr lang="en-US" i="1" dirty="0">
                <a:latin typeface="Calibri" charset="0"/>
                <a:ea typeface="MS PGothic" charset="0"/>
              </a:rPr>
              <a:t>Optimisms</a:t>
            </a:r>
            <a:r>
              <a:rPr lang="en-US" dirty="0">
                <a:latin typeface="Calibri" charset="0"/>
                <a:ea typeface="MS PGothic" charset="0"/>
              </a:rPr>
              <a:t> about the self and micro-future (it can be controlled)</a:t>
            </a:r>
          </a:p>
          <a:p>
            <a:pPr eaLnBrk="1" hangingPunct="1">
              <a:spcBef>
                <a:spcPct val="0"/>
              </a:spcBef>
            </a:pPr>
            <a:r>
              <a:rPr lang="en-US" i="1" dirty="0">
                <a:latin typeface="Calibri" charset="0"/>
                <a:ea typeface="MS PGothic" charset="0"/>
              </a:rPr>
              <a:t>Pessimism</a:t>
            </a:r>
            <a:r>
              <a:rPr lang="en-US" dirty="0">
                <a:latin typeface="Calibri" charset="0"/>
                <a:ea typeface="MS PGothic" charset="0"/>
              </a:rPr>
              <a:t> about society and the macro-future (out of the individual’s control)  </a:t>
            </a:r>
            <a:endParaRPr lang="en-GB" u="sng" dirty="0">
              <a:latin typeface="Calibri" charset="0"/>
              <a:ea typeface="MS PGothic" charset="0"/>
            </a:endParaRPr>
          </a:p>
          <a:p>
            <a:pPr eaLnBrk="1" hangingPunct="1">
              <a:spcBef>
                <a:spcPct val="0"/>
              </a:spcBef>
            </a:pPr>
            <a:endParaRPr lang="en-US" u="sng" dirty="0">
              <a:latin typeface="Calibri" charset="0"/>
              <a:ea typeface="MS PGothic" charset="0"/>
            </a:endParaRPr>
          </a:p>
          <a:p>
            <a:pPr eaLnBrk="1" hangingPunct="1">
              <a:spcBef>
                <a:spcPct val="0"/>
              </a:spcBef>
            </a:pPr>
            <a:r>
              <a:rPr lang="en-GB" dirty="0">
                <a:latin typeface="Calibri" charset="0"/>
                <a:ea typeface="MS PGothic" charset="0"/>
              </a:rPr>
              <a:t>Rashid (snow 2) was 20 years old British Pakistani in his second year of a degree in optometry, and while studying and living at home with his parents he was also working part-time as optical assistant. His parents originally from Pakistan, who instead had no qualifications, had been an important drive for him to continue education and have a career. </a:t>
            </a:r>
          </a:p>
          <a:p>
            <a:pPr eaLnBrk="1" hangingPunct="1">
              <a:spcBef>
                <a:spcPct val="0"/>
              </a:spcBef>
            </a:pPr>
            <a:r>
              <a:rPr lang="en-GB" dirty="0">
                <a:latin typeface="Calibri" charset="0"/>
                <a:ea typeface="MS PGothic" charset="0"/>
              </a:rPr>
              <a:t>Rashid’s coming of age was shaped by overall stability and the support of the family. When we asked about his views of the future, he described himself as a ‘realist’, which to him meant shifting between positive and negative orientations about future </a:t>
            </a:r>
          </a:p>
          <a:p>
            <a:pPr eaLnBrk="1" hangingPunct="1">
              <a:spcBef>
                <a:spcPct val="0"/>
              </a:spcBef>
            </a:pPr>
            <a:endParaRPr lang="en-US" dirty="0">
              <a:latin typeface="Calibri" charset="0"/>
              <a:ea typeface="MS PGothic" charset="0"/>
            </a:endParaRPr>
          </a:p>
        </p:txBody>
      </p:sp>
      <p:sp>
        <p:nvSpPr>
          <p:cNvPr id="46083"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57066" indent="-291179">
              <a:defRPr sz="2400">
                <a:solidFill>
                  <a:schemeClr val="tx1"/>
                </a:solidFill>
                <a:latin typeface="Arial" charset="0"/>
                <a:ea typeface="MS PGothic" charset="0"/>
                <a:cs typeface="MS PGothic" charset="0"/>
              </a:defRPr>
            </a:lvl2pPr>
            <a:lvl3pPr marL="1164717" indent="-232943">
              <a:defRPr sz="2400">
                <a:solidFill>
                  <a:schemeClr val="tx1"/>
                </a:solidFill>
                <a:latin typeface="Arial" charset="0"/>
                <a:ea typeface="MS PGothic" charset="0"/>
                <a:cs typeface="MS PGothic" charset="0"/>
              </a:defRPr>
            </a:lvl3pPr>
            <a:lvl4pPr marL="1630604" indent="-232943">
              <a:defRPr sz="2400">
                <a:solidFill>
                  <a:schemeClr val="tx1"/>
                </a:solidFill>
                <a:latin typeface="Arial" charset="0"/>
                <a:ea typeface="MS PGothic" charset="0"/>
                <a:cs typeface="MS PGothic" charset="0"/>
              </a:defRPr>
            </a:lvl4pPr>
            <a:lvl5pPr marL="2096491" indent="-232943">
              <a:defRPr sz="2400">
                <a:solidFill>
                  <a:schemeClr val="tx1"/>
                </a:solidFill>
                <a:latin typeface="Arial" charset="0"/>
                <a:ea typeface="MS PGothic" charset="0"/>
                <a:cs typeface="MS PGothic" charset="0"/>
              </a:defRPr>
            </a:lvl5pPr>
            <a:lvl6pPr marL="2562377" indent="-232943" eaLnBrk="0" fontAlgn="base" hangingPunct="0">
              <a:spcBef>
                <a:spcPct val="0"/>
              </a:spcBef>
              <a:spcAft>
                <a:spcPct val="0"/>
              </a:spcAft>
              <a:defRPr sz="2400">
                <a:solidFill>
                  <a:schemeClr val="tx1"/>
                </a:solidFill>
                <a:latin typeface="Arial" charset="0"/>
                <a:ea typeface="MS PGothic" charset="0"/>
                <a:cs typeface="MS PGothic" charset="0"/>
              </a:defRPr>
            </a:lvl6pPr>
            <a:lvl7pPr marL="3028264" indent="-232943" eaLnBrk="0" fontAlgn="base" hangingPunct="0">
              <a:spcBef>
                <a:spcPct val="0"/>
              </a:spcBef>
              <a:spcAft>
                <a:spcPct val="0"/>
              </a:spcAft>
              <a:defRPr sz="2400">
                <a:solidFill>
                  <a:schemeClr val="tx1"/>
                </a:solidFill>
                <a:latin typeface="Arial" charset="0"/>
                <a:ea typeface="MS PGothic" charset="0"/>
                <a:cs typeface="MS PGothic" charset="0"/>
              </a:defRPr>
            </a:lvl7pPr>
            <a:lvl8pPr marL="3494151" indent="-232943" eaLnBrk="0" fontAlgn="base" hangingPunct="0">
              <a:spcBef>
                <a:spcPct val="0"/>
              </a:spcBef>
              <a:spcAft>
                <a:spcPct val="0"/>
              </a:spcAft>
              <a:defRPr sz="2400">
                <a:solidFill>
                  <a:schemeClr val="tx1"/>
                </a:solidFill>
                <a:latin typeface="Arial" charset="0"/>
                <a:ea typeface="MS PGothic" charset="0"/>
                <a:cs typeface="MS PGothic" charset="0"/>
              </a:defRPr>
            </a:lvl8pPr>
            <a:lvl9pPr marL="3960038" indent="-232943"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40B86F57-DAF6-FD4B-8F5A-A56BB761C27C}" type="slidenum">
              <a:rPr lang="en-US" sz="1200"/>
              <a:pPr/>
              <a:t>23</a:t>
            </a:fld>
            <a:endParaRPr lang="en-US" sz="1200" dirty="0"/>
          </a:p>
        </p:txBody>
      </p:sp>
    </p:spTree>
    <p:extLst>
      <p:ext uri="{BB962C8B-B14F-4D97-AF65-F5344CB8AC3E}">
        <p14:creationId xmlns:p14="http://schemas.microsoft.com/office/powerpoint/2010/main" val="1744113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Twice as many continue in upper secondary education and training and fifty percent more gain degrees than did so the 1980s. </a:t>
            </a:r>
          </a:p>
          <a:p>
            <a:endParaRPr lang="en-US" dirty="0"/>
          </a:p>
        </p:txBody>
      </p:sp>
      <p:sp>
        <p:nvSpPr>
          <p:cNvPr id="4" name="Slide Number Placeholder 3"/>
          <p:cNvSpPr>
            <a:spLocks noGrp="1"/>
          </p:cNvSpPr>
          <p:nvPr>
            <p:ph type="sldNum" sz="quarter" idx="10"/>
          </p:nvPr>
        </p:nvSpPr>
        <p:spPr/>
        <p:txBody>
          <a:bodyPr/>
          <a:lstStyle/>
          <a:p>
            <a:fld id="{FF1B1A21-E0D5-4516-9E1C-9FF440B3B351}" type="slidenum">
              <a:rPr lang="en-GB" smtClean="0"/>
              <a:t>7</a:t>
            </a:fld>
            <a:endParaRPr lang="en-GB" dirty="0"/>
          </a:p>
        </p:txBody>
      </p:sp>
    </p:spTree>
    <p:extLst>
      <p:ext uri="{BB962C8B-B14F-4D97-AF65-F5344CB8AC3E}">
        <p14:creationId xmlns:p14="http://schemas.microsoft.com/office/powerpoint/2010/main" val="2231615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Whereas 68.8 percent of graduates in 1992 progressed into ‘graduate jobs’ by age 28-32, only 62.7 percent did so in 2015. Of those who did not, a larger proportion now found themselves in craft and clerical jobs (12.1 compared to 9.2%), and more were in semi- and unskilled jobs (14.7 compared to 8.5%) (from LFS data).   </a:t>
            </a:r>
          </a:p>
          <a:p>
            <a:endParaRPr lang="en-US" dirty="0"/>
          </a:p>
        </p:txBody>
      </p:sp>
      <p:sp>
        <p:nvSpPr>
          <p:cNvPr id="4" name="Slide Number Placeholder 3"/>
          <p:cNvSpPr>
            <a:spLocks noGrp="1"/>
          </p:cNvSpPr>
          <p:nvPr>
            <p:ph type="sldNum" sz="quarter" idx="10"/>
          </p:nvPr>
        </p:nvSpPr>
        <p:spPr/>
        <p:txBody>
          <a:bodyPr/>
          <a:lstStyle/>
          <a:p>
            <a:fld id="{FF1B1A21-E0D5-4516-9E1C-9FF440B3B351}" type="slidenum">
              <a:rPr lang="en-GB" smtClean="0"/>
              <a:t>8</a:t>
            </a:fld>
            <a:endParaRPr lang="en-GB" dirty="0"/>
          </a:p>
        </p:txBody>
      </p:sp>
    </p:spTree>
    <p:extLst>
      <p:ext uri="{BB962C8B-B14F-4D97-AF65-F5344CB8AC3E}">
        <p14:creationId xmlns:p14="http://schemas.microsoft.com/office/powerpoint/2010/main" val="393908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1774" rtl="0" eaLnBrk="1" fontAlgn="auto" latinLnBrk="0" hangingPunct="1">
              <a:lnSpc>
                <a:spcPct val="100000"/>
              </a:lnSpc>
              <a:spcBef>
                <a:spcPts val="0"/>
              </a:spcBef>
              <a:spcAft>
                <a:spcPts val="0"/>
              </a:spcAft>
              <a:buClrTx/>
              <a:buSzTx/>
              <a:buFontTx/>
              <a:buNone/>
              <a:tabLst/>
              <a:defRPr/>
            </a:pPr>
            <a:r>
              <a:rPr lang="en-GB" sz="1200" dirty="0" smtClean="0">
                <a:latin typeface="Times New Roman" panose="02020603050405020304" pitchFamily="18" charset="0"/>
                <a:cs typeface="Times New Roman" panose="02020603050405020304" pitchFamily="18" charset="0"/>
              </a:rPr>
              <a:t>between 1984 and 2014, the proportion of employees aged 20-29 (not in F-T education) in part-time work increased by 10.6 percentage points for males, from 1.6 percent to 12.2 percent, and by 12.2 percentage points for females, from 20.3 percent to 32.5 percent. Between 1986 and 2012, the proportion of all adult employees working part time increased by 7 percentage points for males, from 2 to 9 percent, and by only 2 percent for females, from 40 to 42 percent (Warren and Lyonette, 2015) </a:t>
            </a:r>
          </a:p>
          <a:p>
            <a:pPr marL="0" lvl="1" defTabSz="931774"/>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Times New Roman" panose="02020603050405020304" pitchFamily="18" charset="0"/>
                <a:cs typeface="Times New Roman" panose="02020603050405020304" pitchFamily="18" charset="0"/>
              </a:rPr>
              <a:t>- Between 2004 and 2014 precarious working rose from 7.7 to 13.6 percent amongst 20-29 year old male employees and from 10.3 to 17 percent amongst female employees (Analysis of LFS data).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rPr>
              <a:t>-Between 1997 and 2013 real earnings decreased by 19 percent for 18-21s and increased by only 2.06 percent for 22-29s. Substantial increases of 10.99 percent for 30-39s, 9.91 percent for 40-49s and 24.53 percent for those over 50 (Howker and Malik, p. 137).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anose="02020603050405020304" pitchFamily="18" charset="0"/>
                <a:cs typeface="Times New Roman" panose="02020603050405020304" pitchFamily="18" charset="0"/>
              </a:rPr>
              <a:t>In 1974 50-59s earned 4 percent more than 25-29s. By 2008, 35 percent more (Willetts, 2010).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FF1B1A21-E0D5-4516-9E1C-9FF440B3B351}" type="slidenum">
              <a:rPr lang="en-GB" smtClean="0"/>
              <a:t>9</a:t>
            </a:fld>
            <a:endParaRPr lang="en-GB" dirty="0"/>
          </a:p>
        </p:txBody>
      </p:sp>
    </p:spTree>
    <p:extLst>
      <p:ext uri="{BB962C8B-B14F-4D97-AF65-F5344CB8AC3E}">
        <p14:creationId xmlns:p14="http://schemas.microsoft.com/office/powerpoint/2010/main" val="1353553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- 53 percent of those now aged 58 owned homes by age 30 (Lowe, p. 178). Whereas around 35 percent of 18-30s owned their homes in 1997, only 25 percent did so in 2008. By 2020 that proportion is predicted to drop to 12 percent (Rowntree, 2012).</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On one estimate, </a:t>
            </a:r>
            <a:r>
              <a:rPr lang="en-US" dirty="0" smtClean="0">
                <a:latin typeface="Times New Roman" panose="02020603050405020304" pitchFamily="18" charset="0"/>
                <a:cs typeface="Times New Roman" panose="02020603050405020304" pitchFamily="18" charset="0"/>
              </a:rPr>
              <a:t>Current</a:t>
            </a:r>
            <a:r>
              <a:rPr lang="en-US" baseline="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low-to-middle earners, saving 5 per cent of their net income, would spend 30 years saving to make first purchase (Alakeson, 2011).</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Increasing housing assets of older generation will not compensate as they ‘spend the inheritance’ to fund retirement. By the end of the 2000s, 30-50 000 properties were being sold each year to pay for care, while 160 000 houses were left in estates. Only 1 in 6 parents were leaving a house to their children (Willetts, 2010).</a:t>
            </a:r>
          </a:p>
          <a:p>
            <a:endParaRPr lang="en-US" dirty="0"/>
          </a:p>
        </p:txBody>
      </p:sp>
      <p:sp>
        <p:nvSpPr>
          <p:cNvPr id="4" name="Slide Number Placeholder 3"/>
          <p:cNvSpPr>
            <a:spLocks noGrp="1"/>
          </p:cNvSpPr>
          <p:nvPr>
            <p:ph type="sldNum" sz="quarter" idx="10"/>
          </p:nvPr>
        </p:nvSpPr>
        <p:spPr/>
        <p:txBody>
          <a:bodyPr/>
          <a:lstStyle/>
          <a:p>
            <a:fld id="{FF1B1A21-E0D5-4516-9E1C-9FF440B3B351}" type="slidenum">
              <a:rPr lang="en-GB" smtClean="0"/>
              <a:t>11</a:t>
            </a:fld>
            <a:endParaRPr lang="en-GB" dirty="0"/>
          </a:p>
        </p:txBody>
      </p:sp>
    </p:spTree>
    <p:extLst>
      <p:ext uri="{BB962C8B-B14F-4D97-AF65-F5344CB8AC3E}">
        <p14:creationId xmlns:p14="http://schemas.microsoft.com/office/powerpoint/2010/main" val="1281763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1B1A21-E0D5-4516-9E1C-9FF440B3B351}" type="slidenum">
              <a:rPr lang="en-GB" smtClean="0"/>
              <a:t>12</a:t>
            </a:fld>
            <a:endParaRPr lang="en-GB" dirty="0"/>
          </a:p>
        </p:txBody>
      </p:sp>
    </p:spTree>
    <p:extLst>
      <p:ext uri="{BB962C8B-B14F-4D97-AF65-F5344CB8AC3E}">
        <p14:creationId xmlns:p14="http://schemas.microsoft.com/office/powerpoint/2010/main" val="393905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decline in electoral participation is often attributed to Generation Y – but the voting gap is not new – it first emerged in the 1960s, and has ebbed and flowed ever since. </a:t>
            </a:r>
            <a:endParaRPr lang="en-US" dirty="0"/>
          </a:p>
        </p:txBody>
      </p:sp>
      <p:sp>
        <p:nvSpPr>
          <p:cNvPr id="4" name="Slide Number Placeholder 3"/>
          <p:cNvSpPr>
            <a:spLocks noGrp="1"/>
          </p:cNvSpPr>
          <p:nvPr>
            <p:ph type="sldNum" sz="quarter" idx="10"/>
          </p:nvPr>
        </p:nvSpPr>
        <p:spPr/>
        <p:txBody>
          <a:bodyPr/>
          <a:lstStyle/>
          <a:p>
            <a:fld id="{FF1B1A21-E0D5-4516-9E1C-9FF440B3B351}" type="slidenum">
              <a:rPr lang="en-GB" smtClean="0"/>
              <a:t>15</a:t>
            </a:fld>
            <a:endParaRPr lang="en-GB" dirty="0"/>
          </a:p>
        </p:txBody>
      </p:sp>
    </p:spTree>
    <p:extLst>
      <p:ext uri="{BB962C8B-B14F-4D97-AF65-F5344CB8AC3E}">
        <p14:creationId xmlns:p14="http://schemas.microsoft.com/office/powerpoint/2010/main" val="1672324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Secondly, voting still remains the most common way that young adults engage with the political system. </a:t>
            </a:r>
          </a:p>
          <a:p>
            <a:endParaRPr lang="en-GB" dirty="0"/>
          </a:p>
          <a:p>
            <a:r>
              <a:rPr lang="en-GB" dirty="0"/>
              <a:t>More young adults report having voted than having participated in any other type of political action (see Figure 1). </a:t>
            </a:r>
          </a:p>
          <a:p>
            <a:r>
              <a:rPr lang="en-GB" dirty="0"/>
              <a:t>Signing petitions is a popular activity, but other than that, only a small minority of young people are taking part in these alternative activities. </a:t>
            </a:r>
          </a:p>
          <a:p>
            <a:endParaRPr lang="en-GB" dirty="0"/>
          </a:p>
          <a:p>
            <a:r>
              <a:rPr lang="en-GB" dirty="0"/>
              <a:t>Other ways of taking part are emerging, but other than signing petitions, only a small minority of young adults are engaging with politicians, taking part in protests, or starting campaigns. </a:t>
            </a:r>
          </a:p>
        </p:txBody>
      </p:sp>
      <p:sp>
        <p:nvSpPr>
          <p:cNvPr id="4" name="Slide Number Placeholder 3"/>
          <p:cNvSpPr>
            <a:spLocks noGrp="1"/>
          </p:cNvSpPr>
          <p:nvPr>
            <p:ph type="sldNum" sz="quarter" idx="10"/>
          </p:nvPr>
        </p:nvSpPr>
        <p:spPr/>
        <p:txBody>
          <a:bodyPr/>
          <a:lstStyle/>
          <a:p>
            <a:fld id="{00DD055C-886C-4327-9259-98BB131AB092}" type="slidenum">
              <a:rPr lang="en-GB" smtClean="0"/>
              <a:t>16</a:t>
            </a:fld>
            <a:endParaRPr lang="en-GB" dirty="0"/>
          </a:p>
        </p:txBody>
      </p:sp>
    </p:spTree>
    <p:extLst>
      <p:ext uri="{BB962C8B-B14F-4D97-AF65-F5344CB8AC3E}">
        <p14:creationId xmlns:p14="http://schemas.microsoft.com/office/powerpoint/2010/main" val="4237282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GB" dirty="0" smtClean="0"/>
              <a:t>In lots of ways, contemporary youth are more liberal than their elders or than previous generations of youth </a:t>
            </a:r>
          </a:p>
          <a:p>
            <a:pPr marL="174708" indent="-174708">
              <a:buFont typeface="Arial" panose="020B0604020202020204" pitchFamily="34" charset="0"/>
              <a:buChar char="•"/>
            </a:pPr>
            <a:r>
              <a:rPr lang="en-GB" dirty="0" smtClean="0"/>
              <a:t>This generation are more tolerant of racial diversity and homosexuality </a:t>
            </a:r>
          </a:p>
          <a:p>
            <a:pPr marL="174708" indent="-174708">
              <a:buFont typeface="Arial" panose="020B0604020202020204" pitchFamily="34" charset="0"/>
              <a:buChar char="•"/>
            </a:pPr>
            <a:r>
              <a:rPr lang="en-GB" dirty="0" smtClean="0"/>
              <a:t>But this tolerance not necessarily extended to other outgroups – particularly immigrants, but also ‘benefit scroungers’ </a:t>
            </a:r>
          </a:p>
          <a:p>
            <a:pPr marL="174708" indent="-174708">
              <a:buFont typeface="Arial" panose="020B0604020202020204" pitchFamily="34" charset="0"/>
              <a:buChar char="•"/>
            </a:pPr>
            <a:endParaRPr lang="en-GB" dirty="0" smtClean="0"/>
          </a:p>
          <a:p>
            <a:pPr marL="174708" indent="-174708">
              <a:buFont typeface="Arial" panose="020B0604020202020204" pitchFamily="34" charset="0"/>
              <a:buChar char="•"/>
            </a:pPr>
            <a:r>
              <a:rPr lang="en-GB" dirty="0" smtClean="0"/>
              <a:t>In a web survey in 2014, we asked young people how much it would bother</a:t>
            </a:r>
            <a:r>
              <a:rPr lang="en-GB" baseline="0" dirty="0" smtClean="0"/>
              <a:t> then to have the following groups as neighbours. </a:t>
            </a:r>
          </a:p>
          <a:p>
            <a:pPr marL="174708" indent="-174708">
              <a:buFont typeface="Arial" panose="020B0604020202020204" pitchFamily="34" charset="0"/>
              <a:buChar char="•"/>
            </a:pPr>
            <a:r>
              <a:rPr lang="en-GB" baseline="0" dirty="0" smtClean="0"/>
              <a:t>As you can see, just over 10% would be bothered ‘a great/ deal’  or a lot, to have a neighbour with a different race or religion, and an almost equal number would be a little bit bothered by this. </a:t>
            </a:r>
          </a:p>
          <a:p>
            <a:pPr marL="174708" indent="-174708">
              <a:buFont typeface="Arial" panose="020B0604020202020204" pitchFamily="34" charset="0"/>
              <a:buChar char="•"/>
            </a:pPr>
            <a:r>
              <a:rPr lang="en-GB" baseline="0" dirty="0" smtClean="0"/>
              <a:t>When we asked about immigrants/ foreign workers, and people who speak a different language, a notable increase in those expressing discomfort… </a:t>
            </a:r>
          </a:p>
          <a:p>
            <a:pPr marL="174708" indent="-174708">
              <a:buFont typeface="Arial" panose="020B0604020202020204" pitchFamily="34" charset="0"/>
              <a:buChar char="•"/>
            </a:pPr>
            <a:endParaRPr lang="en-GB" baseline="0" dirty="0" smtClean="0"/>
          </a:p>
          <a:p>
            <a:pPr marL="174708" indent="-174708">
              <a:buFont typeface="Arial" panose="020B0604020202020204" pitchFamily="34" charset="0"/>
              <a:buChar char="•"/>
            </a:pPr>
            <a:r>
              <a:rPr lang="en-GB" baseline="0" dirty="0" smtClean="0"/>
              <a:t>Similar proportions and patterns emerged in youth attitudes to having each of these groups as a colleague – Personally, I was surprised that just over 10% reported that they would be bothered a ‘great deal/ rather a lot’ by having a colleague of a different race or religion. </a:t>
            </a:r>
          </a:p>
          <a:p>
            <a:pPr marL="174708" indent="-174708">
              <a:buFont typeface="Arial" panose="020B0604020202020204" pitchFamily="34" charset="0"/>
              <a:buChar char="•"/>
            </a:pPr>
            <a:endParaRPr lang="en-GB" dirty="0" smtClean="0"/>
          </a:p>
          <a:p>
            <a:endParaRPr lang="en-GB" dirty="0"/>
          </a:p>
        </p:txBody>
      </p:sp>
      <p:sp>
        <p:nvSpPr>
          <p:cNvPr id="4" name="Slide Number Placeholder 3"/>
          <p:cNvSpPr>
            <a:spLocks noGrp="1"/>
          </p:cNvSpPr>
          <p:nvPr>
            <p:ph type="sldNum" sz="quarter" idx="10"/>
          </p:nvPr>
        </p:nvSpPr>
        <p:spPr/>
        <p:txBody>
          <a:bodyPr/>
          <a:lstStyle/>
          <a:p>
            <a:fld id="{FF1B1A21-E0D5-4516-9E1C-9FF440B3B351}" type="slidenum">
              <a:rPr lang="en-GB" smtClean="0"/>
              <a:t>18</a:t>
            </a:fld>
            <a:endParaRPr lang="en-GB" dirty="0"/>
          </a:p>
        </p:txBody>
      </p:sp>
    </p:spTree>
    <p:extLst>
      <p:ext uri="{BB962C8B-B14F-4D97-AF65-F5344CB8AC3E}">
        <p14:creationId xmlns:p14="http://schemas.microsoft.com/office/powerpoint/2010/main" val="2943000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ext Placeholder 8"/>
          <p:cNvSpPr>
            <a:spLocks noGrp="1"/>
          </p:cNvSpPr>
          <p:nvPr>
            <p:ph type="body" sz="quarter" idx="11"/>
          </p:nvPr>
        </p:nvSpPr>
        <p:spPr>
          <a:xfrm>
            <a:off x="461434" y="6440489"/>
            <a:ext cx="5371159" cy="314031"/>
          </a:xfrm>
          <a:prstGeom prst="rect">
            <a:avLst/>
          </a:prstGeom>
        </p:spPr>
        <p:txBody>
          <a:bodyPr vert="horz" wrap="none">
            <a:normAutofit/>
          </a:bodyPr>
          <a:lstStyle>
            <a:lvl1pPr marL="0" indent="0">
              <a:buNone/>
              <a:defRPr sz="1300" b="0" i="0"/>
            </a:lvl1pPr>
          </a:lstStyle>
          <a:p>
            <a:pPr lvl="0"/>
            <a:r>
              <a:rPr lang="en-GB" smtClean="0"/>
              <a:t>Click to edit Master text styles</a:t>
            </a:r>
          </a:p>
        </p:txBody>
      </p:sp>
    </p:spTree>
    <p:extLst>
      <p:ext uri="{BB962C8B-B14F-4D97-AF65-F5344CB8AC3E}">
        <p14:creationId xmlns:p14="http://schemas.microsoft.com/office/powerpoint/2010/main" val="149557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6/28/2016</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6/28/2016</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dirty="0"/>
          </a:p>
        </p:txBody>
      </p:sp>
      <p:sp>
        <p:nvSpPr>
          <p:cNvPr id="4" name="Rectangle 3"/>
          <p:cNvSpPr/>
          <p:nvPr/>
        </p:nvSpPr>
        <p:spPr>
          <a:xfrm>
            <a:off x="914401" y="3602143"/>
            <a:ext cx="10164416" cy="1200329"/>
          </a:xfrm>
          <a:prstGeom prst="rect">
            <a:avLst/>
          </a:prstGeom>
        </p:spPr>
        <p:txBody>
          <a:bodyPr wrap="square">
            <a:spAutoFit/>
          </a:bodyPr>
          <a:lstStyle/>
          <a:p>
            <a:pPr algn="ctr"/>
            <a:r>
              <a:rPr lang="en-GB" sz="3600" dirty="0" smtClean="0">
                <a:solidFill>
                  <a:schemeClr val="bg1"/>
                </a:solidFill>
              </a:rPr>
              <a:t>The Crisis for Contemporary Youth? Youth opportunities, aspirations and civic values in Britain</a:t>
            </a:r>
            <a:endParaRPr lang="en-GB" sz="3600" dirty="0">
              <a:solidFill>
                <a:schemeClr val="bg1"/>
              </a:solidFill>
            </a:endParaRP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695460" y="953037"/>
            <a:ext cx="3039414" cy="1284219"/>
          </a:xfrm>
          <a:prstGeom prst="rect">
            <a:avLst/>
          </a:prstGeom>
        </p:spPr>
      </p:pic>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5232073" y="1081825"/>
            <a:ext cx="1233121" cy="1099309"/>
          </a:xfrm>
          <a:prstGeom prst="rect">
            <a:avLst/>
          </a:prstGeom>
        </p:spPr>
      </p:pic>
      <p:pic>
        <p:nvPicPr>
          <p:cNvPr id="1026" name="Picture 2" descr="http://www.lidc.org.uk/sites/default/files/UCL%20IOE%20logo.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1859" y="953037"/>
            <a:ext cx="1299121" cy="12280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012465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Housing – one of the biggest areas of change</a:t>
            </a:r>
            <a:endParaRPr lang="en-GB" sz="4000" cap="none" dirty="0"/>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endParaRPr lang="en-GB" dirty="0" smtClean="0"/>
          </a:p>
          <a:p>
            <a:endParaRPr lang="en-GB" dirty="0" smtClean="0"/>
          </a:p>
          <a:p>
            <a:endParaRPr lang="en-GB" dirty="0"/>
          </a:p>
        </p:txBody>
      </p:sp>
      <p:graphicFrame>
        <p:nvGraphicFramePr>
          <p:cNvPr id="4" name="Chart 3"/>
          <p:cNvGraphicFramePr>
            <a:graphicFrameLocks/>
          </p:cNvGraphicFramePr>
          <p:nvPr>
            <p:extLst>
              <p:ext uri="{D42A27DB-BD31-4B8C-83A1-F6EECF244321}">
                <p14:modId xmlns:p14="http://schemas.microsoft.com/office/powerpoint/2010/main" val="2370916625"/>
              </p:ext>
            </p:extLst>
          </p:nvPr>
        </p:nvGraphicFramePr>
        <p:xfrm>
          <a:off x="520470" y="2057400"/>
          <a:ext cx="11671530" cy="460465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031067" y="2218267"/>
            <a:ext cx="5238449" cy="461665"/>
          </a:xfrm>
          <a:prstGeom prst="rect">
            <a:avLst/>
          </a:prstGeom>
          <a:noFill/>
        </p:spPr>
        <p:txBody>
          <a:bodyPr wrap="none" rtlCol="0">
            <a:spAutoFit/>
          </a:bodyPr>
          <a:lstStyle/>
          <a:p>
            <a:r>
              <a:rPr lang="en-US" sz="2400" i="1" dirty="0" smtClean="0"/>
              <a:t>Living arrangements of 20-29 year olds (%)</a:t>
            </a:r>
            <a:endParaRPr lang="en-US" sz="2400" i="1" dirty="0"/>
          </a:p>
        </p:txBody>
      </p:sp>
    </p:spTree>
    <p:extLst>
      <p:ext uri="{BB962C8B-B14F-4D97-AF65-F5344CB8AC3E}">
        <p14:creationId xmlns:p14="http://schemas.microsoft.com/office/powerpoint/2010/main" val="460717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884048"/>
          </a:xfrm>
        </p:spPr>
        <p:txBody>
          <a:bodyPr>
            <a:normAutofit/>
          </a:bodyPr>
          <a:lstStyle/>
          <a:p>
            <a:r>
              <a:rPr lang="en-US" sz="4000" cap="none" dirty="0" smtClean="0"/>
              <a:t>Housing</a:t>
            </a:r>
            <a:endParaRPr lang="en-US" sz="4000" cap="none" dirty="0"/>
          </a:p>
        </p:txBody>
      </p:sp>
      <p:sp>
        <p:nvSpPr>
          <p:cNvPr id="3" name="Content Placeholder 2"/>
          <p:cNvSpPr>
            <a:spLocks noGrp="1"/>
          </p:cNvSpPr>
          <p:nvPr>
            <p:ph idx="1"/>
          </p:nvPr>
        </p:nvSpPr>
        <p:spPr>
          <a:xfrm>
            <a:off x="581192" y="1978702"/>
            <a:ext cx="11029615" cy="4879298"/>
          </a:xfrm>
        </p:spPr>
        <p:txBody>
          <a:bodyPr>
            <a:normAutofit/>
          </a:bodyPr>
          <a:lstStyle/>
          <a:p>
            <a:pPr marL="0" indent="0">
              <a:buNone/>
            </a:pPr>
            <a:endParaRPr lang="en-US" dirty="0" smtClean="0"/>
          </a:p>
          <a:p>
            <a:r>
              <a:rPr lang="en-US" sz="2000" dirty="0" smtClean="0"/>
              <a:t>Changing patterns of tenure amongst young people: </a:t>
            </a:r>
          </a:p>
          <a:p>
            <a:pPr marL="879750" lvl="2" indent="-285750"/>
            <a:r>
              <a:rPr lang="en-US" sz="2000" dirty="0" smtClean="0"/>
              <a:t>declining home ownership, more staying living with parents, or renting privately. </a:t>
            </a:r>
          </a:p>
          <a:p>
            <a:r>
              <a:rPr lang="en-US" sz="2000" dirty="0" smtClean="0"/>
              <a:t>Opportunities for home ownership likely to continue to weaken as house price to incomes ratios go on rising and increasing rents makes saving for mortgage deposits harder. </a:t>
            </a:r>
          </a:p>
          <a:p>
            <a:r>
              <a:rPr lang="en-US" sz="2000" dirty="0" smtClean="0"/>
              <a:t>At the same time the cost and insecurity of private renting increases. </a:t>
            </a:r>
          </a:p>
          <a:p>
            <a:pPr lvl="2"/>
            <a:r>
              <a:rPr lang="en-US" sz="2000" dirty="0" smtClean="0">
                <a:cs typeface="Times New Roman" panose="02020603050405020304" pitchFamily="18" charset="0"/>
              </a:rPr>
              <a:t>By </a:t>
            </a:r>
            <a:r>
              <a:rPr lang="en-US" sz="2000" dirty="0">
                <a:cs typeface="Times New Roman" panose="02020603050405020304" pitchFamily="18" charset="0"/>
              </a:rPr>
              <a:t>2012 67 percent of all private renters spent more than 30 percent of their income on housing, and 36 </a:t>
            </a:r>
            <a:r>
              <a:rPr lang="en-US" sz="2000" dirty="0" smtClean="0">
                <a:cs typeface="Times New Roman" panose="02020603050405020304" pitchFamily="18" charset="0"/>
              </a:rPr>
              <a:t>percent spent </a:t>
            </a:r>
            <a:r>
              <a:rPr lang="en-US" sz="2000" dirty="0">
                <a:cs typeface="Times New Roman" panose="02020603050405020304" pitchFamily="18" charset="0"/>
              </a:rPr>
              <a:t>more than half (Howker and Malik, 2013). </a:t>
            </a:r>
            <a:endParaRPr lang="en-US" sz="2000" dirty="0" smtClean="0"/>
          </a:p>
          <a:p>
            <a:pPr lvl="2"/>
            <a:r>
              <a:rPr lang="en-US" sz="2000" dirty="0" smtClean="0">
                <a:cs typeface="Times New Roman" panose="02020603050405020304" pitchFamily="18" charset="0"/>
              </a:rPr>
              <a:t>The </a:t>
            </a:r>
            <a:r>
              <a:rPr lang="en-US" sz="2000" dirty="0">
                <a:cs typeface="Times New Roman" panose="02020603050405020304" pitchFamily="18" charset="0"/>
              </a:rPr>
              <a:t>median private rental tenancy lasts 1.7 years compared with 7.1 years for owner occupiers and 7.8 yrs  social renters (Dorling, 2014). </a:t>
            </a:r>
            <a:endParaRPr lang="en-US" sz="2000" dirty="0" smtClean="0">
              <a:cs typeface="Times New Roman" panose="02020603050405020304" pitchFamily="18" charset="0"/>
            </a:endParaRPr>
          </a:p>
          <a:p>
            <a:r>
              <a:rPr lang="en-US" sz="2000" dirty="0" smtClean="0">
                <a:cs typeface="Times New Roman" panose="02020603050405020304" pitchFamily="18" charset="0"/>
              </a:rPr>
              <a:t>Some parent gift homes to their children, but growing housing assets of  </a:t>
            </a:r>
            <a:r>
              <a:rPr lang="en-US" sz="2000" dirty="0">
                <a:cs typeface="Times New Roman" panose="02020603050405020304" pitchFamily="18" charset="0"/>
              </a:rPr>
              <a:t>older generation will not compensate as </a:t>
            </a:r>
            <a:r>
              <a:rPr lang="en-US" sz="2000" dirty="0" smtClean="0">
                <a:cs typeface="Times New Roman" panose="02020603050405020304" pitchFamily="18" charset="0"/>
              </a:rPr>
              <a:t>many  </a:t>
            </a:r>
            <a:r>
              <a:rPr lang="en-US" sz="2000" dirty="0">
                <a:cs typeface="Times New Roman" panose="02020603050405020304" pitchFamily="18" charset="0"/>
              </a:rPr>
              <a:t>‘spend the inheritance’ to fund </a:t>
            </a:r>
            <a:r>
              <a:rPr lang="en-US" sz="2000" dirty="0" smtClean="0">
                <a:cs typeface="Times New Roman" panose="02020603050405020304" pitchFamily="18" charset="0"/>
              </a:rPr>
              <a:t>retirement or care (Willetts, 2010).</a:t>
            </a:r>
          </a:p>
          <a:p>
            <a:endParaRPr lang="en-US" dirty="0" smtClean="0">
              <a:cs typeface="Times New Roman" panose="02020603050405020304" pitchFamily="18" charset="0"/>
            </a:endParaRPr>
          </a:p>
          <a:p>
            <a:endParaRPr lang="en-US" dirty="0">
              <a:cs typeface="Times New Roman" panose="02020603050405020304" pitchFamily="18" charset="0"/>
            </a:endParaRPr>
          </a:p>
        </p:txBody>
      </p:sp>
    </p:spTree>
    <p:extLst>
      <p:ext uri="{BB962C8B-B14F-4D97-AF65-F5344CB8AC3E}">
        <p14:creationId xmlns:p14="http://schemas.microsoft.com/office/powerpoint/2010/main" val="10111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a:t>Delayed transitions or </a:t>
            </a:r>
            <a:r>
              <a:rPr lang="en-US" cap="none" dirty="0" smtClean="0"/>
              <a:t>intergenerational decline? In GB, it depends </a:t>
            </a:r>
            <a:r>
              <a:rPr lang="en-US" cap="none" dirty="0"/>
              <a:t>which </a:t>
            </a:r>
            <a:r>
              <a:rPr lang="en-US" cap="none" dirty="0" smtClean="0"/>
              <a:t>domain </a:t>
            </a:r>
            <a:r>
              <a:rPr lang="en-US" cap="none" dirty="0"/>
              <a:t>you </a:t>
            </a:r>
            <a:r>
              <a:rPr lang="en-US" cap="none" dirty="0" smtClean="0"/>
              <a:t>consider</a:t>
            </a:r>
            <a:endParaRPr lang="en-US" cap="none" dirty="0"/>
          </a:p>
        </p:txBody>
      </p:sp>
      <p:sp>
        <p:nvSpPr>
          <p:cNvPr id="3" name="Content Placeholder 2"/>
          <p:cNvSpPr>
            <a:spLocks noGrp="1"/>
          </p:cNvSpPr>
          <p:nvPr>
            <p:ph idx="1"/>
          </p:nvPr>
        </p:nvSpPr>
        <p:spPr>
          <a:xfrm>
            <a:off x="476261" y="1895683"/>
            <a:ext cx="11029615" cy="4677504"/>
          </a:xfrm>
        </p:spPr>
        <p:txBody>
          <a:bodyPr>
            <a:normAutofit/>
          </a:bodyPr>
          <a:lstStyle/>
          <a:p>
            <a:r>
              <a:rPr lang="en-US" sz="2000" b="1" dirty="0" smtClean="0"/>
              <a:t>Education</a:t>
            </a:r>
            <a:r>
              <a:rPr lang="en-US" sz="2000" dirty="0" smtClean="0"/>
              <a:t>:  Opportunities for young people in GB have improved but this is not necessarily translating into better job prospects.</a:t>
            </a:r>
          </a:p>
          <a:p>
            <a:pPr marL="0" indent="0">
              <a:buNone/>
            </a:pPr>
            <a:endParaRPr lang="en-US" sz="2000" dirty="0" smtClean="0"/>
          </a:p>
          <a:p>
            <a:r>
              <a:rPr lang="en-US" sz="2000" b="1" dirty="0" smtClean="0"/>
              <a:t>Work</a:t>
            </a:r>
            <a:r>
              <a:rPr lang="en-US" sz="2000" dirty="0" smtClean="0"/>
              <a:t>:  Increasing polarization amongst young people who are at the sharp end of globalisation.  No evidence to suggest overall life course intergenerational decline, although those with lowest qualifications may well do worse than similarly qualified parents throughout the life course. In GB, seems to be mostly a question of delayed transitions and increasing inequalities within and between age groups. </a:t>
            </a:r>
          </a:p>
          <a:p>
            <a:pPr marL="0" indent="0">
              <a:buNone/>
            </a:pPr>
            <a:endParaRPr lang="en-US" sz="2000" dirty="0" smtClean="0"/>
          </a:p>
          <a:p>
            <a:r>
              <a:rPr lang="en-US" sz="2000" b="1" dirty="0" smtClean="0"/>
              <a:t>Housing</a:t>
            </a:r>
            <a:r>
              <a:rPr lang="en-US" sz="2000" dirty="0" smtClean="0"/>
              <a:t>:   Projecting from recent trends, it looks likely that most of Generation Y in GB will fare worse than their parents over the life course, although opportunities here still remain socially differentiated.</a:t>
            </a:r>
            <a:endParaRPr lang="en-US" sz="2000" dirty="0"/>
          </a:p>
        </p:txBody>
      </p:sp>
    </p:spTree>
    <p:extLst>
      <p:ext uri="{BB962C8B-B14F-4D97-AF65-F5344CB8AC3E}">
        <p14:creationId xmlns:p14="http://schemas.microsoft.com/office/powerpoint/2010/main" val="2905703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smtClean="0"/>
              <a:t>What are the implications for youth civic attitudes?</a:t>
            </a:r>
            <a:endParaRPr lang="en-GB" cap="none" dirty="0"/>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91855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cap="none" dirty="0"/>
              <a:t>In tandem, continued concern about youth disengagement from politics.  </a:t>
            </a:r>
            <a:r>
              <a:rPr lang="en-GB" sz="3600" cap="none" dirty="0" smtClean="0"/>
              <a:t>But this issue not limited to 18-24 year olds… </a:t>
            </a:r>
            <a:endParaRPr lang="en-GB"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1256089"/>
              </p:ext>
            </p:extLst>
          </p:nvPr>
        </p:nvGraphicFramePr>
        <p:xfrm>
          <a:off x="581025" y="2181224"/>
          <a:ext cx="11029950" cy="4384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3635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…And the voting gap is not new.</a:t>
            </a:r>
            <a:endParaRPr lang="en-GB" sz="4000" cap="none" dirty="0"/>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endParaRPr lang="en-GB" dirty="0" smtClean="0"/>
          </a:p>
          <a:p>
            <a:endParaRPr lang="en-GB" dirty="0" smtClean="0"/>
          </a:p>
          <a:p>
            <a:endParaRPr lang="en-GB" dirty="0"/>
          </a:p>
        </p:txBody>
      </p:sp>
      <p:graphicFrame>
        <p:nvGraphicFramePr>
          <p:cNvPr id="4" name="Chart 3"/>
          <p:cNvGraphicFramePr>
            <a:graphicFrameLocks/>
          </p:cNvGraphicFramePr>
          <p:nvPr>
            <p:extLst>
              <p:ext uri="{D42A27DB-BD31-4B8C-83A1-F6EECF244321}">
                <p14:modId xmlns:p14="http://schemas.microsoft.com/office/powerpoint/2010/main" val="723577559"/>
              </p:ext>
            </p:extLst>
          </p:nvPr>
        </p:nvGraphicFramePr>
        <p:xfrm>
          <a:off x="581193" y="1985963"/>
          <a:ext cx="10891670" cy="4343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1038217973"/>
              </p:ext>
            </p:extLst>
          </p:nvPr>
        </p:nvGraphicFramePr>
        <p:xfrm>
          <a:off x="442913" y="2057400"/>
          <a:ext cx="11029949" cy="41719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20359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850" y="934569"/>
            <a:ext cx="10207674" cy="766096"/>
          </a:xfrm>
        </p:spPr>
        <p:txBody>
          <a:bodyPr>
            <a:normAutofit fontScale="90000"/>
          </a:bodyPr>
          <a:lstStyle/>
          <a:p>
            <a:pPr>
              <a:lnSpc>
                <a:spcPct val="90000"/>
              </a:lnSpc>
            </a:pPr>
            <a:r>
              <a:rPr lang="en-GB" sz="4000" cap="none" dirty="0"/>
              <a:t>Fewer voting, but still the most common means of </a:t>
            </a:r>
            <a:r>
              <a:rPr lang="en-GB" sz="4000" cap="none" dirty="0" smtClean="0"/>
              <a:t>political engagement </a:t>
            </a:r>
            <a:endParaRPr lang="en-US" sz="4000" cap="none" dirty="0"/>
          </a:p>
        </p:txBody>
      </p:sp>
      <p:sp>
        <p:nvSpPr>
          <p:cNvPr id="4" name="Rectangle 3"/>
          <p:cNvSpPr/>
          <p:nvPr/>
        </p:nvSpPr>
        <p:spPr>
          <a:xfrm>
            <a:off x="410321" y="6347796"/>
            <a:ext cx="11166913" cy="338554"/>
          </a:xfrm>
          <a:prstGeom prst="rect">
            <a:avLst/>
          </a:prstGeom>
        </p:spPr>
        <p:txBody>
          <a:bodyPr wrap="square">
            <a:spAutoFit/>
          </a:bodyPr>
          <a:lstStyle/>
          <a:p>
            <a:r>
              <a:rPr lang="en-US" altLang="en-US" sz="1600" i="1" dirty="0">
                <a:cs typeface="Helvetica" panose="020B0604020202020204" pitchFamily="34" charset="0"/>
              </a:rPr>
              <a:t>Source: </a:t>
            </a:r>
            <a:r>
              <a:rPr lang="en-US" altLang="en-US" sz="1600" i="1" dirty="0" smtClean="0">
                <a:cs typeface="Helvetica" panose="020B0604020202020204" pitchFamily="34" charset="0"/>
              </a:rPr>
              <a:t>CELS cross-sectional web survey of 2025 </a:t>
            </a:r>
            <a:r>
              <a:rPr lang="en-US" altLang="en-US" sz="1600" i="1" dirty="0">
                <a:cs typeface="Helvetica" panose="020B0604020202020204" pitchFamily="34" charset="0"/>
              </a:rPr>
              <a:t>young people aged 22-29 in England, Scotland and Wales, June-July 2014</a:t>
            </a:r>
          </a:p>
        </p:txBody>
      </p:sp>
      <p:graphicFrame>
        <p:nvGraphicFramePr>
          <p:cNvPr id="6" name="Chart 5"/>
          <p:cNvGraphicFramePr/>
          <p:nvPr>
            <p:extLst>
              <p:ext uri="{D42A27DB-BD31-4B8C-83A1-F6EECF244321}">
                <p14:modId xmlns:p14="http://schemas.microsoft.com/office/powerpoint/2010/main" val="110054527"/>
              </p:ext>
            </p:extLst>
          </p:nvPr>
        </p:nvGraphicFramePr>
        <p:xfrm>
          <a:off x="751490" y="2028826"/>
          <a:ext cx="9782038" cy="40881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755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59416"/>
            <a:ext cx="11029616" cy="956539"/>
          </a:xfrm>
        </p:spPr>
        <p:txBody>
          <a:bodyPr>
            <a:noAutofit/>
          </a:bodyPr>
          <a:lstStyle/>
          <a:p>
            <a:pPr>
              <a:spcBef>
                <a:spcPts val="600"/>
              </a:spcBef>
              <a:spcAft>
                <a:spcPts val="600"/>
              </a:spcAft>
            </a:pPr>
            <a:r>
              <a:rPr lang="en-GB" sz="3200" cap="none" dirty="0" smtClean="0"/>
              <a:t>Particularly striking given the prominent role of youth in public demonstrations elsewhere</a:t>
            </a:r>
            <a:endParaRPr lang="en-GB" sz="3200" cap="none" dirty="0"/>
          </a:p>
        </p:txBody>
      </p:sp>
      <p:sp>
        <p:nvSpPr>
          <p:cNvPr id="3" name="Content Placeholder 2"/>
          <p:cNvSpPr>
            <a:spLocks noGrp="1"/>
          </p:cNvSpPr>
          <p:nvPr>
            <p:ph idx="1"/>
          </p:nvPr>
        </p:nvSpPr>
        <p:spPr>
          <a:xfrm>
            <a:off x="581192" y="2180496"/>
            <a:ext cx="11029615" cy="4040422"/>
          </a:xfrm>
        </p:spPr>
        <p:txBody>
          <a:bodyPr>
            <a:normAutofit fontScale="77500" lnSpcReduction="20000"/>
          </a:bodyPr>
          <a:lstStyle/>
          <a:p>
            <a:endParaRPr lang="en-GB" dirty="0" smtClean="0"/>
          </a:p>
          <a:p>
            <a:endParaRPr lang="en-GB" sz="2600" dirty="0" smtClean="0"/>
          </a:p>
          <a:p>
            <a:pPr marL="0" indent="0">
              <a:buNone/>
            </a:pPr>
            <a:r>
              <a:rPr lang="en-GB" sz="2600" i="1" dirty="0" smtClean="0"/>
              <a:t>I </a:t>
            </a:r>
            <a:r>
              <a:rPr lang="en-GB" sz="2600" i="1" dirty="0"/>
              <a:t>just think a lot of protests tend to go wrong. [Even] the most peaceful protest, they still seem to end up with somebody injured or…. Even a peaceful protest, like I say, I don’t think they’re civilised. They start off civilised and there’s always going to be somebody that….because even if it’s people that disagree with what you’re protesting for, they can change it all for you in minutes. So I’d never take part in one</a:t>
            </a:r>
            <a:r>
              <a:rPr lang="en-GB" sz="2600" dirty="0"/>
              <a:t>. </a:t>
            </a:r>
          </a:p>
          <a:p>
            <a:pPr marL="0" indent="0">
              <a:buNone/>
            </a:pPr>
            <a:r>
              <a:rPr lang="en-GB" sz="2200" dirty="0" smtClean="0"/>
              <a:t>															</a:t>
            </a:r>
            <a:r>
              <a:rPr lang="en-GB" sz="2200" dirty="0" smtClean="0">
                <a:solidFill>
                  <a:schemeClr val="accent2">
                    <a:lumMod val="75000"/>
                  </a:schemeClr>
                </a:solidFill>
              </a:rPr>
              <a:t>Jess (female, qualified nurse</a:t>
            </a:r>
            <a:r>
              <a:rPr lang="en-GB" sz="2200" smtClean="0">
                <a:solidFill>
                  <a:schemeClr val="accent2">
                    <a:lumMod val="75000"/>
                  </a:schemeClr>
                </a:solidFill>
              </a:rPr>
              <a:t>, Yorkshire</a:t>
            </a:r>
            <a:r>
              <a:rPr lang="en-GB" sz="2200" dirty="0" smtClean="0">
                <a:solidFill>
                  <a:schemeClr val="accent2">
                    <a:lumMod val="75000"/>
                  </a:schemeClr>
                </a:solidFill>
              </a:rPr>
              <a:t>)</a:t>
            </a:r>
          </a:p>
          <a:p>
            <a:pPr marL="0" indent="0">
              <a:buNone/>
            </a:pPr>
            <a:endParaRPr lang="en-GB" sz="2000" dirty="0" smtClean="0"/>
          </a:p>
          <a:p>
            <a:pPr marL="0" indent="0">
              <a:buNone/>
            </a:pPr>
            <a:endParaRPr lang="en-GB" sz="2000" dirty="0"/>
          </a:p>
          <a:p>
            <a:r>
              <a:rPr lang="en-GB" sz="2600" dirty="0" smtClean="0"/>
              <a:t>Fear was recurring </a:t>
            </a:r>
            <a:r>
              <a:rPr lang="en-GB" sz="2600" dirty="0"/>
              <a:t>theme in our in-depth interviews </a:t>
            </a:r>
            <a:endParaRPr lang="en-GB" sz="2600" dirty="0" smtClean="0"/>
          </a:p>
          <a:p>
            <a:r>
              <a:rPr lang="en-GB" sz="2600" dirty="0" smtClean="0"/>
              <a:t>Not just fear for personal safety, but also of the implications it may pose for their career </a:t>
            </a:r>
          </a:p>
          <a:p>
            <a:r>
              <a:rPr lang="en-GB" sz="2600" dirty="0" smtClean="0"/>
              <a:t>Not just fear of other protesters, but also of the police</a:t>
            </a:r>
            <a:endParaRPr lang="en-GB" sz="2600" dirty="0"/>
          </a:p>
          <a:p>
            <a:endParaRPr lang="en-GB" dirty="0"/>
          </a:p>
        </p:txBody>
      </p:sp>
    </p:spTree>
    <p:extLst>
      <p:ext uri="{BB962C8B-B14F-4D97-AF65-F5344CB8AC3E}">
        <p14:creationId xmlns:p14="http://schemas.microsoft.com/office/powerpoint/2010/main" val="2276595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cap="none" dirty="0" smtClean="0"/>
              <a:t>Not taking to the streets, but shifting their ire to immigrants instead? </a:t>
            </a:r>
            <a:endParaRPr lang="en-GB" sz="3200" cap="none" dirty="0"/>
          </a:p>
        </p:txBody>
      </p:sp>
      <p:sp>
        <p:nvSpPr>
          <p:cNvPr id="3" name="Content Placeholder 2"/>
          <p:cNvSpPr>
            <a:spLocks noGrp="1"/>
          </p:cNvSpPr>
          <p:nvPr>
            <p:ph idx="1"/>
          </p:nvPr>
        </p:nvSpPr>
        <p:spPr/>
        <p:txBody>
          <a:bodyPr/>
          <a:lstStyle/>
          <a:p>
            <a:endParaRPr lang="en-GB" dirty="0"/>
          </a:p>
          <a:p>
            <a:endParaRPr lang="en-GB" dirty="0" smtClean="0"/>
          </a:p>
          <a:p>
            <a:endParaRPr lang="en-GB" dirty="0" smtClean="0"/>
          </a:p>
          <a:p>
            <a:endParaRPr lang="en-GB" dirty="0" smtClean="0"/>
          </a:p>
          <a:p>
            <a:endParaRPr lang="en-GB" dirty="0"/>
          </a:p>
        </p:txBody>
      </p:sp>
      <p:graphicFrame>
        <p:nvGraphicFramePr>
          <p:cNvPr id="4" name="Chart 3"/>
          <p:cNvGraphicFramePr>
            <a:graphicFrameLocks/>
          </p:cNvGraphicFramePr>
          <p:nvPr>
            <p:extLst>
              <p:ext uri="{D42A27DB-BD31-4B8C-83A1-F6EECF244321}">
                <p14:modId xmlns:p14="http://schemas.microsoft.com/office/powerpoint/2010/main" val="4049576237"/>
              </p:ext>
            </p:extLst>
          </p:nvPr>
        </p:nvGraphicFramePr>
        <p:xfrm>
          <a:off x="410321" y="2057399"/>
          <a:ext cx="11166913" cy="4157421"/>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10321" y="6347796"/>
            <a:ext cx="11166913" cy="338554"/>
          </a:xfrm>
          <a:prstGeom prst="rect">
            <a:avLst/>
          </a:prstGeom>
        </p:spPr>
        <p:txBody>
          <a:bodyPr wrap="square">
            <a:spAutoFit/>
          </a:bodyPr>
          <a:lstStyle/>
          <a:p>
            <a:r>
              <a:rPr lang="en-US" altLang="en-US" sz="1600" i="1" dirty="0">
                <a:cs typeface="Helvetica" panose="020B0604020202020204" pitchFamily="34" charset="0"/>
              </a:rPr>
              <a:t>Source: </a:t>
            </a:r>
            <a:r>
              <a:rPr lang="en-US" altLang="en-US" sz="1600" i="1" dirty="0" smtClean="0">
                <a:cs typeface="Helvetica" panose="020B0604020202020204" pitchFamily="34" charset="0"/>
              </a:rPr>
              <a:t>CELS cross-sectional web survey of 2025 </a:t>
            </a:r>
            <a:r>
              <a:rPr lang="en-US" altLang="en-US" sz="1600" i="1" dirty="0">
                <a:cs typeface="Helvetica" panose="020B0604020202020204" pitchFamily="34" charset="0"/>
              </a:rPr>
              <a:t>young people aged 22-29 in England, Scotland and Wales, June-July 2014</a:t>
            </a:r>
          </a:p>
        </p:txBody>
      </p:sp>
    </p:spTree>
    <p:extLst>
      <p:ext uri="{BB962C8B-B14F-4D97-AF65-F5344CB8AC3E}">
        <p14:creationId xmlns:p14="http://schemas.microsoft.com/office/powerpoint/2010/main" val="841798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4000" cap="none" dirty="0" smtClean="0"/>
              <a:t>Why?</a:t>
            </a:r>
            <a:endParaRPr lang="en-GB" sz="4000" cap="none" dirty="0"/>
          </a:p>
        </p:txBody>
      </p:sp>
      <p:sp>
        <p:nvSpPr>
          <p:cNvPr id="6" name="Content Placeholder 5"/>
          <p:cNvSpPr>
            <a:spLocks noGrp="1"/>
          </p:cNvSpPr>
          <p:nvPr>
            <p:ph idx="1"/>
          </p:nvPr>
        </p:nvSpPr>
        <p:spPr>
          <a:xfrm>
            <a:off x="581192" y="2052735"/>
            <a:ext cx="11029615" cy="4572000"/>
          </a:xfrm>
        </p:spPr>
        <p:txBody>
          <a:bodyPr>
            <a:normAutofit/>
          </a:bodyPr>
          <a:lstStyle/>
          <a:p>
            <a:r>
              <a:rPr lang="en-GB" sz="2000" b="1" dirty="0" smtClean="0"/>
              <a:t>Long-term changes in attitudes and norms - </a:t>
            </a:r>
            <a:r>
              <a:rPr lang="en-GB" sz="2000" dirty="0" smtClean="0"/>
              <a:t>Contemporary youth more accepting of racial and religious diversity;  changing social norms prohibit expressing racial/ religious prejudice; anti-immigrant sentiment = more accepted. </a:t>
            </a:r>
          </a:p>
          <a:p>
            <a:pPr marL="0" indent="0">
              <a:buNone/>
            </a:pPr>
            <a:endParaRPr lang="en-GB" sz="2000" dirty="0" smtClean="0"/>
          </a:p>
          <a:p>
            <a:r>
              <a:rPr lang="en-GB" sz="2000" b="1" dirty="0" smtClean="0"/>
              <a:t>Explicit anti-immigrant attitudes linked to: </a:t>
            </a:r>
          </a:p>
          <a:p>
            <a:pPr lvl="1">
              <a:spcAft>
                <a:spcPts val="300"/>
              </a:spcAft>
            </a:pPr>
            <a:r>
              <a:rPr lang="en-GB" sz="2000" dirty="0" smtClean="0"/>
              <a:t>Economic threat (personal and national) </a:t>
            </a:r>
          </a:p>
          <a:p>
            <a:pPr lvl="1">
              <a:spcAft>
                <a:spcPts val="300"/>
              </a:spcAft>
            </a:pPr>
            <a:r>
              <a:rPr lang="en-GB" sz="2000" dirty="0" smtClean="0"/>
              <a:t>Cultural threat </a:t>
            </a:r>
          </a:p>
          <a:p>
            <a:pPr marL="324000" lvl="1" indent="0">
              <a:spcAft>
                <a:spcPts val="300"/>
              </a:spcAft>
              <a:buNone/>
            </a:pPr>
            <a:endParaRPr lang="en-GB" dirty="0"/>
          </a:p>
          <a:p>
            <a:r>
              <a:rPr lang="en-GB" sz="2000" b="1" dirty="0" smtClean="0"/>
              <a:t>In addition (and more) widespread … Good Immigrants versus Bad Immigrants</a:t>
            </a:r>
          </a:p>
          <a:p>
            <a:pPr lvl="2"/>
            <a:r>
              <a:rPr lang="en-GB" sz="2000" dirty="0" smtClean="0"/>
              <a:t>Perceptions of The Immigrant = very negative (poor, low skilled, language-issues) </a:t>
            </a:r>
          </a:p>
          <a:p>
            <a:pPr lvl="2"/>
            <a:r>
              <a:rPr lang="en-GB" sz="2000" dirty="0" smtClean="0"/>
              <a:t>The Good Immigrant = wants to work hard, make a contribution </a:t>
            </a:r>
          </a:p>
        </p:txBody>
      </p:sp>
    </p:spTree>
    <p:extLst>
      <p:ext uri="{BB962C8B-B14F-4D97-AF65-F5344CB8AC3E}">
        <p14:creationId xmlns:p14="http://schemas.microsoft.com/office/powerpoint/2010/main" val="4286895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Dominant debates in the UK</a:t>
            </a:r>
            <a:endParaRPr lang="en-GB" sz="4000" cap="none" dirty="0"/>
          </a:p>
        </p:txBody>
      </p:sp>
      <p:sp>
        <p:nvSpPr>
          <p:cNvPr id="3" name="Content Placeholder 2"/>
          <p:cNvSpPr>
            <a:spLocks noGrp="1"/>
          </p:cNvSpPr>
          <p:nvPr>
            <p:ph idx="1"/>
          </p:nvPr>
        </p:nvSpPr>
        <p:spPr>
          <a:xfrm>
            <a:off x="581192" y="2180496"/>
            <a:ext cx="11029615" cy="4365528"/>
          </a:xfrm>
        </p:spPr>
        <p:txBody>
          <a:bodyPr/>
          <a:lstStyle/>
          <a:p>
            <a:r>
              <a:rPr lang="en-GB" sz="2400" dirty="0" smtClean="0"/>
              <a:t>Youth = the subject of much debate and concern </a:t>
            </a:r>
          </a:p>
          <a:p>
            <a:r>
              <a:rPr lang="en-GB" sz="2400" dirty="0" smtClean="0"/>
              <a:t>Much focus on growing inter-generational inequalities – how Baby Boomers have ‘stolen’ the Millennials’ future</a:t>
            </a:r>
          </a:p>
          <a:p>
            <a:r>
              <a:rPr lang="en-GB" sz="2400" dirty="0" smtClean="0"/>
              <a:t>Often overlook </a:t>
            </a:r>
            <a:r>
              <a:rPr lang="en-GB" sz="2400" b="1" i="1" dirty="0" smtClean="0"/>
              <a:t>intra</a:t>
            </a:r>
            <a:r>
              <a:rPr lang="en-GB" sz="2400" dirty="0" smtClean="0"/>
              <a:t>-generational inequalities and overlook how many contemporary youth may have </a:t>
            </a:r>
            <a:r>
              <a:rPr lang="en-GB" sz="2400" b="1" i="1" dirty="0" smtClean="0"/>
              <a:t>more</a:t>
            </a:r>
            <a:r>
              <a:rPr lang="en-GB" sz="2400" b="1" dirty="0" smtClean="0"/>
              <a:t> </a:t>
            </a:r>
            <a:r>
              <a:rPr lang="en-GB" sz="2400" dirty="0" smtClean="0"/>
              <a:t>opportunities than their parents did (especially young women)</a:t>
            </a:r>
          </a:p>
          <a:p>
            <a:r>
              <a:rPr lang="en-GB" sz="2400" dirty="0" smtClean="0"/>
              <a:t>We are seeking to address both issues and to explore the implications for youth civic attitudes </a:t>
            </a:r>
            <a:endParaRPr lang="en-GB" dirty="0" smtClean="0"/>
          </a:p>
        </p:txBody>
      </p:sp>
    </p:spTree>
    <p:extLst>
      <p:ext uri="{BB962C8B-B14F-4D97-AF65-F5344CB8AC3E}">
        <p14:creationId xmlns:p14="http://schemas.microsoft.com/office/powerpoint/2010/main" val="10407258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The Good Immigrant is acceptable, even to those who are very opposed to immigration</a:t>
            </a:r>
            <a:endParaRPr lang="en-US" cap="none" dirty="0"/>
          </a:p>
        </p:txBody>
      </p:sp>
      <p:sp>
        <p:nvSpPr>
          <p:cNvPr id="3" name="Content Placeholder 2"/>
          <p:cNvSpPr>
            <a:spLocks noGrp="1"/>
          </p:cNvSpPr>
          <p:nvPr>
            <p:ph idx="1"/>
          </p:nvPr>
        </p:nvSpPr>
        <p:spPr>
          <a:xfrm>
            <a:off x="581192" y="2180496"/>
            <a:ext cx="11029615" cy="4372704"/>
          </a:xfrm>
        </p:spPr>
        <p:txBody>
          <a:bodyPr>
            <a:normAutofit lnSpcReduction="10000"/>
          </a:bodyPr>
          <a:lstStyle/>
          <a:p>
            <a:r>
              <a:rPr lang="en-GB" sz="2400" i="1" dirty="0"/>
              <a:t>I just feel that some of them don’t come over here to work. I can understand if you’re coming over here, you’re going to get a job – no problem, I don’t have a problem with that. But when you’re coming over here just to reap the reward of the benefit system and take the piss really, then I don’t think it should be allowed</a:t>
            </a:r>
            <a:r>
              <a:rPr lang="en-GB" sz="2400" i="1" dirty="0" smtClean="0"/>
              <a:t>.</a:t>
            </a:r>
          </a:p>
          <a:p>
            <a:pPr marL="2571400" lvl="8" indent="0">
              <a:buNone/>
            </a:pPr>
            <a:r>
              <a:rPr lang="en-GB" sz="1800" dirty="0" smtClean="0"/>
              <a:t>Frank, young, White British male, working in a high-skilled manual job, South of England</a:t>
            </a:r>
            <a:endParaRPr lang="en-GB" sz="1800" dirty="0"/>
          </a:p>
          <a:p>
            <a:endParaRPr lang="en-GB" sz="2400" i="1" dirty="0" smtClean="0"/>
          </a:p>
          <a:p>
            <a:r>
              <a:rPr lang="en-GB" sz="2400" i="1" dirty="0" smtClean="0"/>
              <a:t>If </a:t>
            </a:r>
            <a:r>
              <a:rPr lang="en-GB" sz="2400" i="1" dirty="0"/>
              <a:t>you’re going to come here and you’re going to work, you’re going to work damned hard to send money back to your family, do it, do it, go ahead. But if you’re coming to have 20 kids and sit in a 3-bedroomed house with 20 of you on my taxes, then I don’t see why you should [be allowed to] really</a:t>
            </a:r>
            <a:r>
              <a:rPr lang="en-GB" sz="2400" i="1" dirty="0" smtClean="0"/>
              <a:t>.</a:t>
            </a:r>
            <a:endParaRPr lang="en-GB" sz="2400" i="1" dirty="0"/>
          </a:p>
          <a:p>
            <a:pPr marL="630000" lvl="2" indent="0" algn="r">
              <a:buNone/>
            </a:pPr>
            <a:r>
              <a:rPr lang="en-GB" sz="1800" dirty="0"/>
              <a:t>Kelly,  a young White British woman, working + studying in the East of </a:t>
            </a:r>
            <a:r>
              <a:rPr lang="en-GB" sz="1800" dirty="0" smtClean="0"/>
              <a:t>England </a:t>
            </a:r>
            <a:endParaRPr lang="en-GB" sz="1800" dirty="0"/>
          </a:p>
          <a:p>
            <a:pPr marL="0" indent="0">
              <a:buNone/>
            </a:pPr>
            <a:endParaRPr lang="en-US" dirty="0"/>
          </a:p>
        </p:txBody>
      </p:sp>
    </p:spTree>
    <p:extLst>
      <p:ext uri="{BB962C8B-B14F-4D97-AF65-F5344CB8AC3E}">
        <p14:creationId xmlns:p14="http://schemas.microsoft.com/office/powerpoint/2010/main" val="180421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cap="none" dirty="0" smtClean="0"/>
              <a:t>Key civic value = the importance of hard work? </a:t>
            </a:r>
            <a:r>
              <a:rPr lang="en-US" sz="2400" cap="none" dirty="0" smtClean="0"/>
              <a:t/>
            </a:r>
            <a:br>
              <a:rPr lang="en-US" sz="2400" cap="none" dirty="0" smtClean="0"/>
            </a:br>
            <a:r>
              <a:rPr lang="en-US" sz="1200" cap="none" dirty="0" smtClean="0"/>
              <a:t/>
            </a:r>
            <a:br>
              <a:rPr lang="en-US" sz="1200" cap="none" dirty="0" smtClean="0"/>
            </a:br>
            <a:r>
              <a:rPr lang="en-GB" sz="1600" b="1" i="1" cap="none" dirty="0" smtClean="0"/>
              <a:t>Source: </a:t>
            </a:r>
            <a:r>
              <a:rPr lang="en-GB" sz="1600" i="1" cap="none" dirty="0" smtClean="0"/>
              <a:t>CELS web survey 2014, 2025 young people age 22-29 from England, Scotland and Wales (weighted)</a:t>
            </a:r>
            <a:endParaRPr lang="en-US" sz="1600" cap="none"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17583703"/>
              </p:ext>
            </p:extLst>
          </p:nvPr>
        </p:nvGraphicFramePr>
        <p:xfrm>
          <a:off x="581025" y="1952787"/>
          <a:ext cx="11244182" cy="47866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0996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smtClean="0"/>
              <a:t>May explain why young Britons remain remarkably optimistic about their </a:t>
            </a:r>
            <a:r>
              <a:rPr lang="en-US" i="1" cap="none" dirty="0" smtClean="0"/>
              <a:t>own</a:t>
            </a:r>
            <a:r>
              <a:rPr lang="en-US" cap="none" dirty="0" smtClean="0"/>
              <a:t> future, despite having concerns about their generation as a whole</a:t>
            </a:r>
            <a:endParaRPr lang="en-US" cap="none" dirty="0"/>
          </a:p>
        </p:txBody>
      </p:sp>
      <p:graphicFrame>
        <p:nvGraphicFramePr>
          <p:cNvPr id="4" name="Chart 3"/>
          <p:cNvGraphicFramePr>
            <a:graphicFrameLocks/>
          </p:cNvGraphicFramePr>
          <p:nvPr>
            <p:extLst>
              <p:ext uri="{D42A27DB-BD31-4B8C-83A1-F6EECF244321}">
                <p14:modId xmlns:p14="http://schemas.microsoft.com/office/powerpoint/2010/main" val="1588532871"/>
              </p:ext>
            </p:extLst>
          </p:nvPr>
        </p:nvGraphicFramePr>
        <p:xfrm>
          <a:off x="575893" y="2057399"/>
          <a:ext cx="10846357" cy="46223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1719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cap="none" dirty="0" smtClean="0">
                <a:ea typeface="+mj-ea"/>
                <a:cs typeface="+mj-cs"/>
              </a:rPr>
              <a:t>Rashid, young British Pakistani male,</a:t>
            </a:r>
            <a:r>
              <a:rPr lang="en-US" cap="none" dirty="0"/>
              <a:t> </a:t>
            </a:r>
            <a:r>
              <a:rPr lang="en-US" cap="none" dirty="0" smtClean="0"/>
              <a:t>studying for a degree</a:t>
            </a:r>
            <a:endParaRPr lang="en-US" cap="none" dirty="0">
              <a:ea typeface="+mj-ea"/>
              <a:cs typeface="+mj-cs"/>
            </a:endParaRPr>
          </a:p>
        </p:txBody>
      </p:sp>
      <p:sp>
        <p:nvSpPr>
          <p:cNvPr id="45058" name="Content Placeholder 2"/>
          <p:cNvSpPr>
            <a:spLocks noGrp="1"/>
          </p:cNvSpPr>
          <p:nvPr>
            <p:ph idx="1"/>
          </p:nvPr>
        </p:nvSpPr>
        <p:spPr>
          <a:xfrm>
            <a:off x="638851" y="2205828"/>
            <a:ext cx="6936316" cy="3816350"/>
          </a:xfrm>
        </p:spPr>
        <p:txBody>
          <a:bodyPr/>
          <a:lstStyle/>
          <a:p>
            <a:pPr marL="0" indent="0">
              <a:lnSpc>
                <a:spcPct val="80000"/>
              </a:lnSpc>
              <a:buNone/>
            </a:pPr>
            <a:r>
              <a:rPr lang="en-GB" sz="2400" dirty="0"/>
              <a:t>I’d say I’m pessimistic about everything else but optimistic about my future. </a:t>
            </a:r>
            <a:endParaRPr lang="en-US" sz="2400" dirty="0"/>
          </a:p>
          <a:p>
            <a:pPr marL="0" indent="0">
              <a:lnSpc>
                <a:spcPct val="80000"/>
              </a:lnSpc>
              <a:buNone/>
            </a:pPr>
            <a:r>
              <a:rPr lang="en-US" sz="2400" b="1" dirty="0" smtClean="0">
                <a:ea typeface="MS PGothic" charset="0"/>
              </a:rPr>
              <a:t>…</a:t>
            </a:r>
            <a:endParaRPr lang="en-GB" sz="2400" b="1" dirty="0" smtClean="0">
              <a:ea typeface="MS PGothic" charset="0"/>
            </a:endParaRPr>
          </a:p>
          <a:p>
            <a:pPr marL="0" indent="0">
              <a:lnSpc>
                <a:spcPct val="80000"/>
              </a:lnSpc>
              <a:buNone/>
            </a:pPr>
            <a:r>
              <a:rPr lang="en-GB" sz="2400" dirty="0" smtClean="0">
                <a:ea typeface="MS PGothic" charset="0"/>
              </a:rPr>
              <a:t>If </a:t>
            </a:r>
            <a:r>
              <a:rPr lang="en-GB" sz="2400" dirty="0">
                <a:ea typeface="MS PGothic" charset="0"/>
              </a:rPr>
              <a:t>I work hard enough I can achieve everything I want to </a:t>
            </a:r>
            <a:r>
              <a:rPr lang="en-GB" sz="2400" dirty="0" smtClean="0">
                <a:ea typeface="MS PGothic" charset="0"/>
              </a:rPr>
              <a:t>achieve… </a:t>
            </a:r>
            <a:r>
              <a:rPr lang="en-GB" sz="2400" dirty="0" smtClean="0"/>
              <a:t>there’s </a:t>
            </a:r>
            <a:r>
              <a:rPr lang="en-GB" sz="2400" dirty="0"/>
              <a:t>no point in getting hung up on things that you can’t sort of change really. </a:t>
            </a:r>
            <a:endParaRPr lang="en-US" sz="2400" dirty="0">
              <a:ea typeface="MS PGothic" charset="0"/>
            </a:endParaRPr>
          </a:p>
        </p:txBody>
      </p:sp>
      <p:pic>
        <p:nvPicPr>
          <p:cNvPr id="4505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2034672"/>
            <a:ext cx="3181998" cy="24738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3786608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none" dirty="0" smtClean="0"/>
              <a:t>Conclusions</a:t>
            </a:r>
            <a:endParaRPr lang="en-US" sz="3600" cap="none" dirty="0"/>
          </a:p>
        </p:txBody>
      </p:sp>
      <p:sp>
        <p:nvSpPr>
          <p:cNvPr id="3" name="Content Placeholder 2"/>
          <p:cNvSpPr>
            <a:spLocks noGrp="1"/>
          </p:cNvSpPr>
          <p:nvPr>
            <p:ph idx="1"/>
          </p:nvPr>
        </p:nvSpPr>
        <p:spPr/>
        <p:txBody>
          <a:bodyPr/>
          <a:lstStyle/>
          <a:p>
            <a:r>
              <a:rPr lang="en-US" sz="2000" dirty="0" smtClean="0"/>
              <a:t>More opportunities in some areas, less in others – especially housing</a:t>
            </a:r>
          </a:p>
          <a:p>
            <a:r>
              <a:rPr lang="en-US" sz="2000" dirty="0" smtClean="0"/>
              <a:t>More opportunities, but fewer returns (except for a small minority)</a:t>
            </a:r>
          </a:p>
          <a:p>
            <a:r>
              <a:rPr lang="en-US" sz="2000" dirty="0" smtClean="0"/>
              <a:t>Civic values changing – but lack of opportunities does not seem to be inspiring a political protest in the public domain </a:t>
            </a:r>
          </a:p>
          <a:p>
            <a:r>
              <a:rPr lang="en-US" sz="2000" dirty="0" smtClean="0"/>
              <a:t>Instead, witnessing a turn to the self: </a:t>
            </a:r>
          </a:p>
          <a:p>
            <a:pPr lvl="2"/>
            <a:r>
              <a:rPr lang="en-US" sz="2000" dirty="0"/>
              <a:t>B</a:t>
            </a:r>
            <a:r>
              <a:rPr lang="en-US" sz="2000" dirty="0" smtClean="0"/>
              <a:t>elief in the importance and efficacy of Hard Work – a narrative for guiding their own lives, but also a civic value that shapes understandings of who should be included and who should be excluded</a:t>
            </a:r>
          </a:p>
          <a:p>
            <a:endParaRPr lang="en-US" dirty="0"/>
          </a:p>
        </p:txBody>
      </p:sp>
    </p:spTree>
    <p:extLst>
      <p:ext uri="{BB962C8B-B14F-4D97-AF65-F5344CB8AC3E}">
        <p14:creationId xmlns:p14="http://schemas.microsoft.com/office/powerpoint/2010/main" val="490376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Research themes and aims of today’s presentation</a:t>
            </a:r>
            <a:endParaRPr lang="en-GB" sz="4000" cap="none" dirty="0"/>
          </a:p>
        </p:txBody>
      </p:sp>
      <p:sp>
        <p:nvSpPr>
          <p:cNvPr id="3" name="Content Placeholder 2"/>
          <p:cNvSpPr>
            <a:spLocks noGrp="1"/>
          </p:cNvSpPr>
          <p:nvPr>
            <p:ph idx="1"/>
          </p:nvPr>
        </p:nvSpPr>
        <p:spPr/>
        <p:txBody>
          <a:bodyPr>
            <a:normAutofit fontScale="92500" lnSpcReduction="10000"/>
          </a:bodyPr>
          <a:lstStyle/>
          <a:p>
            <a:r>
              <a:rPr lang="en-GB" sz="2400" dirty="0" smtClean="0"/>
              <a:t>The book aims to examine a range of issues, including: </a:t>
            </a:r>
          </a:p>
          <a:p>
            <a:pPr lvl="2"/>
            <a:r>
              <a:rPr lang="en-GB" sz="2200" dirty="0" smtClean="0"/>
              <a:t>the extent to which the </a:t>
            </a:r>
            <a:r>
              <a:rPr lang="en-GB" sz="2200" b="1" dirty="0" smtClean="0"/>
              <a:t>education, employment and housing </a:t>
            </a:r>
            <a:r>
              <a:rPr lang="en-GB" sz="2200" b="1" dirty="0"/>
              <a:t>opportunities </a:t>
            </a:r>
            <a:r>
              <a:rPr lang="en-GB" sz="2200" dirty="0" smtClean="0"/>
              <a:t>for contemporary youth differ from those available to previous generations of youth </a:t>
            </a:r>
          </a:p>
          <a:p>
            <a:pPr lvl="2"/>
            <a:r>
              <a:rPr lang="en-GB" sz="2200" dirty="0" smtClean="0"/>
              <a:t>Whether, and how far these represent genuine intergenerational (life course) declines in some domains</a:t>
            </a:r>
          </a:p>
          <a:p>
            <a:pPr lvl="2"/>
            <a:r>
              <a:rPr lang="en-GB" sz="2200" dirty="0" smtClean="0"/>
              <a:t>Youth attitudes and aspirations  - particularly in terms of </a:t>
            </a:r>
            <a:r>
              <a:rPr lang="en-GB" sz="2200" dirty="0"/>
              <a:t>p</a:t>
            </a:r>
            <a:r>
              <a:rPr lang="en-GB" sz="2200" dirty="0" smtClean="0"/>
              <a:t>olitical engagement, tolerance and trust </a:t>
            </a:r>
          </a:p>
          <a:p>
            <a:endParaRPr lang="en-GB" sz="2400" dirty="0" smtClean="0"/>
          </a:p>
          <a:p>
            <a:r>
              <a:rPr lang="en-GB" sz="2400" dirty="0" smtClean="0"/>
              <a:t>Present the key findings here today – brief, and at times overly simplistic. </a:t>
            </a:r>
            <a:r>
              <a:rPr lang="en-GB" sz="2400" dirty="0"/>
              <a:t> </a:t>
            </a:r>
            <a:endParaRPr lang="en-GB" sz="2400" dirty="0" smtClean="0"/>
          </a:p>
          <a:p>
            <a:endParaRPr lang="en-GB" dirty="0"/>
          </a:p>
        </p:txBody>
      </p:sp>
    </p:spTree>
    <p:extLst>
      <p:ext uri="{BB962C8B-B14F-4D97-AF65-F5344CB8AC3E}">
        <p14:creationId xmlns:p14="http://schemas.microsoft.com/office/powerpoint/2010/main" val="2865499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Project team</a:t>
            </a:r>
            <a:endParaRPr lang="en-GB" sz="4000" cap="none" dirty="0"/>
          </a:p>
        </p:txBody>
      </p:sp>
      <p:sp>
        <p:nvSpPr>
          <p:cNvPr id="3" name="Content Placeholder 2"/>
          <p:cNvSpPr>
            <a:spLocks noGrp="1"/>
          </p:cNvSpPr>
          <p:nvPr>
            <p:ph idx="1"/>
          </p:nvPr>
        </p:nvSpPr>
        <p:spPr>
          <a:xfrm>
            <a:off x="581192" y="2180496"/>
            <a:ext cx="11029615" cy="4127314"/>
          </a:xfrm>
        </p:spPr>
        <p:txBody>
          <a:bodyPr>
            <a:normAutofit/>
          </a:bodyPr>
          <a:lstStyle/>
          <a:p>
            <a:r>
              <a:rPr lang="en-GB" sz="2000" dirty="0" smtClean="0"/>
              <a:t>Andy Green</a:t>
            </a:r>
          </a:p>
          <a:p>
            <a:r>
              <a:rPr lang="en-GB" sz="2000" dirty="0" smtClean="0"/>
              <a:t>Avril Keating</a:t>
            </a:r>
          </a:p>
          <a:p>
            <a:r>
              <a:rPr lang="en-GB" sz="2000" dirty="0"/>
              <a:t>Michela Franceschelli</a:t>
            </a:r>
          </a:p>
          <a:p>
            <a:r>
              <a:rPr lang="en-GB" sz="2000" dirty="0" smtClean="0"/>
              <a:t>Germ Janmaat</a:t>
            </a:r>
            <a:endParaRPr lang="en-GB" sz="2000" dirty="0"/>
          </a:p>
          <a:p>
            <a:r>
              <a:rPr lang="en-GB" sz="2000" dirty="0" smtClean="0"/>
              <a:t>Bryony Hoskins</a:t>
            </a:r>
          </a:p>
          <a:p>
            <a:r>
              <a:rPr lang="en-GB" sz="2000" dirty="0"/>
              <a:t>Rachel Wilde </a:t>
            </a:r>
          </a:p>
          <a:p>
            <a:r>
              <a:rPr lang="en-GB" sz="2000" dirty="0" smtClean="0"/>
              <a:t>Pauline Leonard </a:t>
            </a:r>
          </a:p>
          <a:p>
            <a:r>
              <a:rPr lang="en-GB" sz="2000" dirty="0" smtClean="0"/>
              <a:t>Gabriella Melis</a:t>
            </a:r>
          </a:p>
          <a:p>
            <a:r>
              <a:rPr lang="en-GB" sz="2000" dirty="0"/>
              <a:t>With additional support from: Golo Henseke, Nic Pensiero, Helen Cheng</a:t>
            </a:r>
            <a:endParaRPr lang="en-GB" sz="2000" dirty="0" smtClean="0"/>
          </a:p>
          <a:p>
            <a:endParaRPr lang="en-GB" dirty="0"/>
          </a:p>
        </p:txBody>
      </p:sp>
    </p:spTree>
    <p:extLst>
      <p:ext uri="{BB962C8B-B14F-4D97-AF65-F5344CB8AC3E}">
        <p14:creationId xmlns:p14="http://schemas.microsoft.com/office/powerpoint/2010/main" val="1959206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17" y="630238"/>
            <a:ext cx="10972800" cy="1143000"/>
          </a:xfrm>
        </p:spPr>
        <p:txBody>
          <a:bodyPr>
            <a:normAutofit/>
          </a:bodyPr>
          <a:lstStyle/>
          <a:p>
            <a:pPr>
              <a:defRPr/>
            </a:pPr>
            <a:r>
              <a:rPr lang="en-GB" sz="4000" cap="none" dirty="0" smtClean="0"/>
              <a:t>Multiple data sources and mixed </a:t>
            </a:r>
            <a:r>
              <a:rPr lang="en-GB" sz="4000" cap="none" dirty="0"/>
              <a:t>method project </a:t>
            </a:r>
            <a:endParaRPr lang="en-US" sz="4000" cap="none" dirty="0"/>
          </a:p>
        </p:txBody>
      </p:sp>
      <p:sp>
        <p:nvSpPr>
          <p:cNvPr id="4" name="Text Placeholder 3"/>
          <p:cNvSpPr>
            <a:spLocks noGrp="1"/>
          </p:cNvSpPr>
          <p:nvPr>
            <p:ph type="body" idx="1"/>
          </p:nvPr>
        </p:nvSpPr>
        <p:spPr/>
        <p:txBody>
          <a:bodyPr/>
          <a:lstStyle/>
          <a:p>
            <a:pPr eaLnBrk="1" hangingPunct="1">
              <a:defRPr/>
            </a:pPr>
            <a:r>
              <a:rPr lang="en-US" dirty="0" smtClean="0">
                <a:ea typeface="+mn-ea"/>
                <a:cs typeface="+mn-cs"/>
              </a:rPr>
              <a:t>Quantitative Data</a:t>
            </a:r>
            <a:endParaRPr lang="en-US" dirty="0">
              <a:ea typeface="+mn-ea"/>
              <a:cs typeface="+mn-cs"/>
            </a:endParaRPr>
          </a:p>
        </p:txBody>
      </p:sp>
      <p:sp>
        <p:nvSpPr>
          <p:cNvPr id="5" name="Content Placeholder 4"/>
          <p:cNvSpPr>
            <a:spLocks noGrp="1"/>
          </p:cNvSpPr>
          <p:nvPr>
            <p:ph sz="half" idx="2"/>
          </p:nvPr>
        </p:nvSpPr>
        <p:spPr>
          <a:xfrm>
            <a:off x="581194" y="2926052"/>
            <a:ext cx="5393100" cy="3586715"/>
          </a:xfrm>
        </p:spPr>
        <p:txBody>
          <a:bodyPr>
            <a:normAutofit/>
          </a:bodyPr>
          <a:lstStyle/>
          <a:p>
            <a:pPr>
              <a:spcAft>
                <a:spcPts val="0"/>
              </a:spcAft>
              <a:defRPr/>
            </a:pPr>
            <a:r>
              <a:rPr lang="en-US" b="1" dirty="0" smtClean="0">
                <a:latin typeface="Calibri" panose="020F0502020204030204" pitchFamily="34" charset="0"/>
                <a:ea typeface="Calibri" panose="020F0502020204030204" pitchFamily="34" charset="0"/>
                <a:cs typeface="Times New Roman" panose="02020603050405020304" pitchFamily="18" charset="0"/>
              </a:rPr>
              <a:t>Original analysis using LFS, WVS, BSA, BHPS and Understanding Society, etc </a:t>
            </a:r>
          </a:p>
          <a:p>
            <a:pPr>
              <a:spcAft>
                <a:spcPts val="0"/>
              </a:spcAft>
              <a:defRPr/>
            </a:pP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a:spcAft>
                <a:spcPts val="0"/>
              </a:spcAft>
              <a:defRPr/>
            </a:pPr>
            <a:r>
              <a:rPr lang="en-US" b="1" dirty="0" smtClean="0">
                <a:latin typeface="Calibri" panose="020F0502020204030204" pitchFamily="34" charset="0"/>
                <a:ea typeface="Calibri" panose="020F0502020204030204" pitchFamily="34" charset="0"/>
                <a:cs typeface="Times New Roman" panose="02020603050405020304" pitchFamily="18" charset="0"/>
              </a:rPr>
              <a:t>Original cross-sectional data:</a:t>
            </a:r>
          </a:p>
          <a:p>
            <a:pPr lvl="1">
              <a:spcAft>
                <a:spcPts val="0"/>
              </a:spcAft>
              <a:defRPr/>
            </a:pPr>
            <a:r>
              <a:rPr lang="en-US" dirty="0" smtClean="0">
                <a:latin typeface="Calibri" panose="020F0502020204030204" pitchFamily="34" charset="0"/>
                <a:ea typeface="Calibri" panose="020F0502020204030204" pitchFamily="34" charset="0"/>
                <a:cs typeface="Times New Roman" panose="02020603050405020304" pitchFamily="18" charset="0"/>
              </a:rPr>
              <a:t>web survey in GB of youth attitudes and opportunities </a:t>
            </a:r>
          </a:p>
          <a:p>
            <a:pPr lvl="1">
              <a:spcAft>
                <a:spcPts val="0"/>
              </a:spcAft>
              <a:defRPr/>
            </a:pPr>
            <a:r>
              <a:rPr lang="en-US" dirty="0" smtClean="0">
                <a:latin typeface="Calibri" panose="020F0502020204030204" pitchFamily="34" charset="0"/>
                <a:ea typeface="Calibri" panose="020F0502020204030204" pitchFamily="34" charset="0"/>
                <a:cs typeface="Times New Roman" panose="02020603050405020304" pitchFamily="18" charset="0"/>
              </a:rPr>
              <a:t>2025 young people in GB age 22-29 </a:t>
            </a:r>
          </a:p>
          <a:p>
            <a:pPr marL="324000" lvl="1" indent="0">
              <a:spcAft>
                <a:spcPts val="0"/>
              </a:spcAft>
              <a:buNone/>
              <a:defRPr/>
            </a:pP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a:spcAft>
                <a:spcPts val="0"/>
              </a:spcAft>
              <a:defRPr/>
            </a:pPr>
            <a:r>
              <a:rPr lang="en-US" b="1" dirty="0" smtClean="0">
                <a:latin typeface="Calibri" panose="020F0502020204030204" pitchFamily="34" charset="0"/>
                <a:ea typeface="Calibri" panose="020F0502020204030204" pitchFamily="34" charset="0"/>
                <a:cs typeface="Times New Roman" panose="02020603050405020304" pitchFamily="18" charset="0"/>
              </a:rPr>
              <a:t>Original longitudinal data:</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a:p>
            <a:pPr lvl="1">
              <a:spcAft>
                <a:spcPts val="0"/>
              </a:spcAft>
              <a:defRPr/>
            </a:pPr>
            <a:r>
              <a:rPr lang="en-US" dirty="0" smtClean="0">
                <a:latin typeface="Calibri" panose="020F0502020204030204" pitchFamily="34" charset="0"/>
                <a:ea typeface="Calibri" panose="020F0502020204030204" pitchFamily="34" charset="0"/>
                <a:cs typeface="Times New Roman" panose="02020603050405020304" pitchFamily="18" charset="0"/>
              </a:rPr>
              <a:t>Citizenship </a:t>
            </a:r>
            <a:r>
              <a:rPr lang="en-US" dirty="0">
                <a:latin typeface="Calibri" panose="020F0502020204030204" pitchFamily="34" charset="0"/>
                <a:ea typeface="Calibri" panose="020F0502020204030204" pitchFamily="34" charset="0"/>
                <a:cs typeface="Times New Roman" panose="02020603050405020304" pitchFamily="18" charset="0"/>
              </a:rPr>
              <a:t>Education Longitudinal Study (CELS) of young people in England </a:t>
            </a:r>
            <a:r>
              <a:rPr lang="en-GB" dirty="0" smtClean="0">
                <a:latin typeface="Calibri" panose="020F0502020204030204" pitchFamily="34" charset="0"/>
                <a:ea typeface="Calibri" panose="020F0502020204030204" pitchFamily="34" charset="0"/>
                <a:cs typeface="Times New Roman" panose="02020603050405020304" pitchFamily="18" charset="0"/>
              </a:rPr>
              <a:t> - </a:t>
            </a:r>
            <a:r>
              <a:rPr lang="en-US" dirty="0" smtClean="0">
                <a:latin typeface="Calibri" panose="020F0502020204030204" pitchFamily="34" charset="0"/>
                <a:ea typeface="Calibri" panose="020F0502020204030204" pitchFamily="34" charset="0"/>
                <a:cs typeface="Times New Roman" panose="02020603050405020304" pitchFamily="18" charset="0"/>
              </a:rPr>
              <a:t>6 </a:t>
            </a:r>
            <a:r>
              <a:rPr lang="en-US" dirty="0">
                <a:latin typeface="Calibri" panose="020F0502020204030204" pitchFamily="34" charset="0"/>
                <a:ea typeface="Calibri" panose="020F0502020204030204" pitchFamily="34" charset="0"/>
                <a:cs typeface="Times New Roman" panose="02020603050405020304" pitchFamily="18" charset="0"/>
              </a:rPr>
              <a:t>waves (aged 12, 14, 16, 20, 23</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en-GB"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5"/>
          <p:cNvSpPr>
            <a:spLocks noGrp="1"/>
          </p:cNvSpPr>
          <p:nvPr>
            <p:ph type="body" sz="quarter" idx="3"/>
          </p:nvPr>
        </p:nvSpPr>
        <p:spPr/>
        <p:txBody>
          <a:bodyPr/>
          <a:lstStyle/>
          <a:p>
            <a:pPr eaLnBrk="1" hangingPunct="1">
              <a:defRPr/>
            </a:pPr>
            <a:r>
              <a:rPr lang="en-US" dirty="0" smtClean="0">
                <a:ea typeface="+mn-ea"/>
                <a:cs typeface="+mn-cs"/>
              </a:rPr>
              <a:t>Qualitative Data </a:t>
            </a:r>
            <a:endParaRPr lang="en-US" dirty="0">
              <a:ea typeface="+mn-ea"/>
              <a:cs typeface="+mn-cs"/>
            </a:endParaRPr>
          </a:p>
        </p:txBody>
      </p:sp>
      <p:sp>
        <p:nvSpPr>
          <p:cNvPr id="7" name="Content Placeholder 6"/>
          <p:cNvSpPr>
            <a:spLocks noGrp="1"/>
          </p:cNvSpPr>
          <p:nvPr>
            <p:ph sz="quarter" idx="4"/>
          </p:nvPr>
        </p:nvSpPr>
        <p:spPr/>
        <p:txBody>
          <a:bodyPr/>
          <a:lstStyle/>
          <a:p>
            <a:pPr eaLnBrk="1" hangingPunct="1">
              <a:defRPr/>
            </a:pPr>
            <a:r>
              <a:rPr lang="en-GB" dirty="0" smtClean="0">
                <a:ea typeface="+mn-ea"/>
                <a:cs typeface="+mn-cs"/>
              </a:rPr>
              <a:t>100 semi-structured interviews with 18-26 years old in England </a:t>
            </a:r>
          </a:p>
          <a:p>
            <a:pPr eaLnBrk="1" hangingPunct="1">
              <a:defRPr/>
            </a:pPr>
            <a:r>
              <a:rPr lang="en-GB" dirty="0" smtClean="0">
                <a:ea typeface="+mn-ea"/>
                <a:cs typeface="+mn-cs"/>
              </a:rPr>
              <a:t>Including 17 from a participatory action research strand</a:t>
            </a:r>
          </a:p>
          <a:p>
            <a:pPr eaLnBrk="1" hangingPunct="1">
              <a:defRPr/>
            </a:pPr>
            <a:r>
              <a:rPr lang="en-GB" b="1" dirty="0" smtClean="0">
                <a:ea typeface="+mn-ea"/>
                <a:cs typeface="+mn-cs"/>
              </a:rPr>
              <a:t>In-depth Interviews</a:t>
            </a:r>
            <a:r>
              <a:rPr lang="en-GB" dirty="0" smtClean="0">
                <a:ea typeface="+mn-ea"/>
                <a:cs typeface="+mn-cs"/>
              </a:rPr>
              <a:t>: opportunities in education, work and housing &amp; civic values views of society </a:t>
            </a:r>
          </a:p>
          <a:p>
            <a:pPr eaLnBrk="1" hangingPunct="1">
              <a:defRPr/>
            </a:pPr>
            <a:endParaRPr lang="en-GB" dirty="0" smtClean="0">
              <a:ea typeface="+mn-ea"/>
              <a:cs typeface="+mn-cs"/>
            </a:endParaRPr>
          </a:p>
          <a:p>
            <a:pPr eaLnBrk="1" hangingPunct="1">
              <a:defRPr/>
            </a:pPr>
            <a:endParaRPr lang="en-GB" dirty="0" smtClean="0">
              <a:ea typeface="+mn-ea"/>
              <a:cs typeface="+mn-cs"/>
            </a:endParaRPr>
          </a:p>
          <a:p>
            <a:pPr eaLnBrk="1" hangingPunct="1">
              <a:buFont typeface="Wingdings" charset="0"/>
              <a:buNone/>
              <a:defRPr/>
            </a:pPr>
            <a:endParaRPr lang="en-GB" dirty="0" smtClean="0">
              <a:ea typeface="+mn-ea"/>
              <a:cs typeface="+mn-cs"/>
            </a:endParaRPr>
          </a:p>
          <a:p>
            <a:pPr eaLnBrk="1" hangingPunct="1">
              <a:defRPr/>
            </a:pPr>
            <a:endParaRPr lang="en-US" dirty="0">
              <a:ea typeface="+mn-ea"/>
              <a:cs typeface="+mn-cs"/>
            </a:endParaRPr>
          </a:p>
        </p:txBody>
      </p:sp>
    </p:spTree>
    <p:extLst>
      <p:ext uri="{BB962C8B-B14F-4D97-AF65-F5344CB8AC3E}">
        <p14:creationId xmlns:p14="http://schemas.microsoft.com/office/powerpoint/2010/main" val="3158349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cap="none" dirty="0" smtClean="0"/>
              <a:t>Do contemporary youth really have fewer opportunities?</a:t>
            </a:r>
            <a:r>
              <a:rPr lang="en-GB" cap="none" dirty="0" smtClean="0"/>
              <a:t/>
            </a:r>
            <a:br>
              <a:rPr lang="en-GB" cap="none" dirty="0" smtClean="0"/>
            </a:br>
            <a:endParaRPr lang="en-GB" dirty="0"/>
          </a:p>
        </p:txBody>
      </p:sp>
      <p:sp>
        <p:nvSpPr>
          <p:cNvPr id="3" name="Text Placeholder 2"/>
          <p:cNvSpPr>
            <a:spLocks noGrp="1"/>
          </p:cNvSpPr>
          <p:nvPr>
            <p:ph type="body" idx="1"/>
          </p:nvPr>
        </p:nvSpPr>
        <p:spPr/>
        <p:txBody>
          <a:bodyPr>
            <a:normAutofit/>
          </a:bodyPr>
          <a:lstStyle/>
          <a:p>
            <a:r>
              <a:rPr lang="en-GB" sz="2400" dirty="0" smtClean="0"/>
              <a:t>Education, employment and housing</a:t>
            </a:r>
            <a:endParaRPr lang="en-GB" sz="2400" dirty="0"/>
          </a:p>
        </p:txBody>
      </p:sp>
    </p:spTree>
    <p:extLst>
      <p:ext uri="{BB962C8B-B14F-4D97-AF65-F5344CB8AC3E}">
        <p14:creationId xmlns:p14="http://schemas.microsoft.com/office/powerpoint/2010/main" val="976163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Expanding opportunities for continuing education…</a:t>
            </a:r>
            <a:endParaRPr lang="en-GB" sz="4000" cap="none" dirty="0"/>
          </a:p>
        </p:txBody>
      </p:sp>
      <p:sp>
        <p:nvSpPr>
          <p:cNvPr id="3" name="Content Placeholder 2"/>
          <p:cNvSpPr>
            <a:spLocks noGrp="1"/>
          </p:cNvSpPr>
          <p:nvPr>
            <p:ph sz="half" idx="1"/>
          </p:nvPr>
        </p:nvSpPr>
        <p:spPr>
          <a:xfrm>
            <a:off x="581193" y="2228003"/>
            <a:ext cx="3598921" cy="3633047"/>
          </a:xfrm>
        </p:spPr>
        <p:txBody>
          <a:bodyPr>
            <a:normAutofit fontScale="25000" lnSpcReduction="20000"/>
          </a:bodyPr>
          <a:lstStyle/>
          <a:p>
            <a:endParaRPr lang="en-GB" dirty="0" smtClean="0"/>
          </a:p>
          <a:p>
            <a:endParaRPr lang="en-GB" dirty="0"/>
          </a:p>
          <a:p>
            <a:endParaRPr lang="en-GB" dirty="0" smtClean="0"/>
          </a:p>
          <a:p>
            <a:endParaRPr lang="en-GB" dirty="0" smtClean="0"/>
          </a:p>
          <a:p>
            <a:endParaRPr lang="en-GB" dirty="0" smtClean="0"/>
          </a:p>
          <a:p>
            <a:endParaRPr lang="en-GB" dirty="0"/>
          </a:p>
        </p:txBody>
      </p:sp>
      <p:sp>
        <p:nvSpPr>
          <p:cNvPr id="5" name="Content Placeholder 4"/>
          <p:cNvSpPr>
            <a:spLocks noGrp="1"/>
          </p:cNvSpPr>
          <p:nvPr>
            <p:ph sz="half" idx="2"/>
          </p:nvPr>
        </p:nvSpPr>
        <p:spPr>
          <a:xfrm>
            <a:off x="130629" y="2167468"/>
            <a:ext cx="4305904" cy="4475928"/>
          </a:xfrm>
        </p:spPr>
        <p:txBody>
          <a:bodyPr>
            <a:normAutofit fontScale="25000" lnSpcReduction="20000"/>
          </a:bodyPr>
          <a:lstStyle/>
          <a:p>
            <a:endParaRPr lang="en-US" sz="7200" dirty="0" smtClean="0">
              <a:cs typeface="Times New Roman" panose="02020603050405020304" pitchFamily="18" charset="0"/>
            </a:endParaRPr>
          </a:p>
          <a:p>
            <a:endParaRPr lang="en-US" sz="7200" dirty="0">
              <a:cs typeface="Times New Roman" panose="02020603050405020304" pitchFamily="18" charset="0"/>
            </a:endParaRPr>
          </a:p>
          <a:p>
            <a:r>
              <a:rPr lang="en-US" sz="7200" dirty="0" smtClean="0">
                <a:cs typeface="Times New Roman" panose="02020603050405020304" pitchFamily="18" charset="0"/>
              </a:rPr>
              <a:t>Young </a:t>
            </a:r>
            <a:r>
              <a:rPr lang="en-US" sz="7200" dirty="0">
                <a:cs typeface="Times New Roman" panose="02020603050405020304" pitchFamily="18" charset="0"/>
              </a:rPr>
              <a:t>People participate longer in education and training and gain higher qualifications than their parents’ </a:t>
            </a:r>
            <a:r>
              <a:rPr lang="en-US" sz="7200" dirty="0" smtClean="0">
                <a:cs typeface="Times New Roman" panose="02020603050405020304" pitchFamily="18" charset="0"/>
              </a:rPr>
              <a:t>generation, but they are not more literate or numerate.</a:t>
            </a:r>
          </a:p>
          <a:p>
            <a:pPr marL="0" indent="0">
              <a:buNone/>
            </a:pPr>
            <a:endParaRPr lang="en-US" sz="7200" dirty="0" smtClean="0">
              <a:cs typeface="Times New Roman" panose="02020603050405020304" pitchFamily="18" charset="0"/>
            </a:endParaRPr>
          </a:p>
          <a:p>
            <a:r>
              <a:rPr lang="en-US" sz="7200" dirty="0" smtClean="0">
                <a:cs typeface="Times New Roman" panose="02020603050405020304" pitchFamily="18" charset="0"/>
              </a:rPr>
              <a:t>Barriers to aspiration have reduced, particularly for girls and minorities. </a:t>
            </a:r>
          </a:p>
          <a:p>
            <a:pPr marL="0" indent="0">
              <a:buNone/>
            </a:pPr>
            <a:endParaRPr lang="en-US" sz="7200" dirty="0" smtClean="0">
              <a:cs typeface="Times New Roman" panose="02020603050405020304" pitchFamily="18" charset="0"/>
            </a:endParaRPr>
          </a:p>
          <a:p>
            <a:r>
              <a:rPr lang="en-US" sz="7200" dirty="0">
                <a:cs typeface="Times New Roman" panose="02020603050405020304" pitchFamily="18" charset="0"/>
              </a:rPr>
              <a:t>S</a:t>
            </a:r>
            <a:r>
              <a:rPr lang="en-US" sz="7200" dirty="0" smtClean="0">
                <a:cs typeface="Times New Roman" panose="02020603050405020304" pitchFamily="18" charset="0"/>
              </a:rPr>
              <a:t>ocial gaps in attainment at </a:t>
            </a:r>
            <a:r>
              <a:rPr lang="en-US" sz="7200" dirty="0">
                <a:cs typeface="Times New Roman" panose="02020603050405020304" pitchFamily="18" charset="0"/>
              </a:rPr>
              <a:t>u</a:t>
            </a:r>
            <a:r>
              <a:rPr lang="en-US" sz="7200" dirty="0" smtClean="0">
                <a:cs typeface="Times New Roman" panose="02020603050405020304" pitchFamily="18" charset="0"/>
              </a:rPr>
              <a:t>pper secondary level have reduced, and the distribution of qualifications has narrowed,  but skills distributions have scarcely narrowed and social gaps in skills are much larger amongst younger  than older people. </a:t>
            </a:r>
          </a:p>
          <a:p>
            <a:pPr marL="0" indent="0">
              <a:buNone/>
            </a:pPr>
            <a:r>
              <a:rPr lang="en-US" dirty="0" smtClean="0">
                <a:latin typeface="Times New Roman" panose="02020603050405020304" pitchFamily="18" charset="0"/>
                <a:cs typeface="Times New Roman" panose="02020603050405020304" pitchFamily="18" charset="0"/>
              </a:rPr>
              <a:t> </a:t>
            </a:r>
            <a:endParaRPr lang="en-GB" dirty="0"/>
          </a:p>
          <a:p>
            <a:endParaRPr lang="en-GB" dirty="0" smtClean="0"/>
          </a:p>
          <a:p>
            <a:endParaRPr lang="en-GB" dirty="0"/>
          </a:p>
          <a:p>
            <a:endParaRPr lang="en-GB" dirty="0" smtClean="0"/>
          </a:p>
          <a:p>
            <a:r>
              <a:rPr lang="en-GB" sz="1900" i="1" dirty="0" smtClean="0"/>
              <a:t>Source:  OECD Survey of Adult Skills</a:t>
            </a:r>
          </a:p>
          <a:p>
            <a:endParaRPr lang="en-GB" dirty="0"/>
          </a:p>
        </p:txBody>
      </p:sp>
      <p:graphicFrame>
        <p:nvGraphicFramePr>
          <p:cNvPr id="6" name="Chart 5"/>
          <p:cNvGraphicFramePr/>
          <p:nvPr>
            <p:extLst>
              <p:ext uri="{D42A27DB-BD31-4B8C-83A1-F6EECF244321}">
                <p14:modId xmlns:p14="http://schemas.microsoft.com/office/powerpoint/2010/main" val="109982415"/>
              </p:ext>
            </p:extLst>
          </p:nvPr>
        </p:nvGraphicFramePr>
        <p:xfrm>
          <a:off x="4385388" y="2201544"/>
          <a:ext cx="7520473" cy="41619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58823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But qualifications worth less in the labour market</a:t>
            </a:r>
            <a:endParaRPr lang="en-GB" sz="4000" cap="none" dirty="0"/>
          </a:p>
        </p:txBody>
      </p:sp>
      <p:sp>
        <p:nvSpPr>
          <p:cNvPr id="3" name="Content Placeholder 2"/>
          <p:cNvSpPr>
            <a:spLocks noGrp="1"/>
          </p:cNvSpPr>
          <p:nvPr>
            <p:ph sz="half" idx="1"/>
          </p:nvPr>
        </p:nvSpPr>
        <p:spPr>
          <a:xfrm>
            <a:off x="581193" y="2228003"/>
            <a:ext cx="3598921" cy="3633047"/>
          </a:xfrm>
        </p:spPr>
        <p:txBody>
          <a:bodyPr>
            <a:normAutofit fontScale="77500" lnSpcReduction="20000"/>
          </a:bodyPr>
          <a:lstStyle/>
          <a:p>
            <a:endParaRPr lang="en-GB" dirty="0" smtClean="0"/>
          </a:p>
          <a:p>
            <a:endParaRPr lang="en-GB" dirty="0"/>
          </a:p>
          <a:p>
            <a:endParaRPr lang="en-GB" dirty="0" smtClean="0"/>
          </a:p>
          <a:p>
            <a:endParaRPr lang="en-GB" dirty="0" smtClean="0"/>
          </a:p>
          <a:p>
            <a:endParaRPr lang="en-GB" dirty="0" smtClean="0"/>
          </a:p>
          <a:p>
            <a:endParaRPr lang="en-GB" dirty="0"/>
          </a:p>
        </p:txBody>
      </p:sp>
      <p:sp>
        <p:nvSpPr>
          <p:cNvPr id="5" name="Content Placeholder 4"/>
          <p:cNvSpPr>
            <a:spLocks noGrp="1"/>
          </p:cNvSpPr>
          <p:nvPr>
            <p:ph sz="half" idx="2"/>
          </p:nvPr>
        </p:nvSpPr>
        <p:spPr>
          <a:xfrm>
            <a:off x="130629" y="2057400"/>
            <a:ext cx="4559904" cy="4585996"/>
          </a:xfrm>
        </p:spPr>
        <p:txBody>
          <a:bodyPr>
            <a:normAutofit fontScale="77500" lnSpcReduction="20000"/>
          </a:bodyPr>
          <a:lstStyle/>
          <a:p>
            <a:r>
              <a:rPr lang="en-US" sz="2600" dirty="0" smtClean="0">
                <a:cs typeface="Times New Roman" panose="02020603050405020304" pitchFamily="18" charset="0"/>
              </a:rPr>
              <a:t>Young people have more qualifications at upper secondary and tertiary levels but the status of these qualifications is more differentiated and their value on the labour market less certain. </a:t>
            </a:r>
          </a:p>
          <a:p>
            <a:pPr marL="0" indent="0">
              <a:buNone/>
            </a:pPr>
            <a:endParaRPr lang="en-US" sz="2600" dirty="0" smtClean="0">
              <a:cs typeface="Times New Roman" panose="02020603050405020304" pitchFamily="18" charset="0"/>
            </a:endParaRPr>
          </a:p>
          <a:p>
            <a:r>
              <a:rPr lang="en-US" sz="2600" dirty="0" smtClean="0">
                <a:cs typeface="Times New Roman" panose="02020603050405020304" pitchFamily="18" charset="0"/>
              </a:rPr>
              <a:t>Over-qualification: </a:t>
            </a:r>
            <a:r>
              <a:rPr lang="en-US" sz="2600" dirty="0">
                <a:cs typeface="Times New Roman" panose="02020603050405020304" pitchFamily="18" charset="0"/>
              </a:rPr>
              <a:t>a</a:t>
            </a:r>
            <a:r>
              <a:rPr lang="en-US" sz="2600" dirty="0" smtClean="0">
                <a:cs typeface="Times New Roman" panose="02020603050405020304" pitchFamily="18" charset="0"/>
              </a:rPr>
              <a:t>t each level of qualification young employees are more likely to be overqualified for their jobs than before. </a:t>
            </a:r>
          </a:p>
          <a:p>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endParaRPr lang="en-GB" dirty="0" smtClean="0"/>
          </a:p>
          <a:p>
            <a:endParaRPr lang="en-GB" dirty="0"/>
          </a:p>
          <a:p>
            <a:endParaRPr lang="en-GB" sz="2100" dirty="0" smtClean="0"/>
          </a:p>
          <a:p>
            <a:r>
              <a:rPr lang="en-GB" sz="2100" i="1" dirty="0" smtClean="0"/>
              <a:t>Source: LFS 1992, 2015</a:t>
            </a:r>
          </a:p>
          <a:p>
            <a:endParaRPr lang="en-GB" dirty="0"/>
          </a:p>
        </p:txBody>
      </p:sp>
      <p:graphicFrame>
        <p:nvGraphicFramePr>
          <p:cNvPr id="7" name="Chart 6"/>
          <p:cNvGraphicFramePr/>
          <p:nvPr>
            <p:extLst>
              <p:ext uri="{D42A27DB-BD31-4B8C-83A1-F6EECF244321}">
                <p14:modId xmlns:p14="http://schemas.microsoft.com/office/powerpoint/2010/main" val="562383905"/>
              </p:ext>
            </p:extLst>
          </p:nvPr>
        </p:nvGraphicFramePr>
        <p:xfrm>
          <a:off x="4982547" y="2057400"/>
          <a:ext cx="6456783" cy="45859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4533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cap="none" dirty="0" smtClean="0"/>
              <a:t>Employment – more jobs, worse work?</a:t>
            </a:r>
            <a:endParaRPr lang="en-GB" sz="4000" dirty="0"/>
          </a:p>
        </p:txBody>
      </p:sp>
      <p:sp>
        <p:nvSpPr>
          <p:cNvPr id="3" name="Content Placeholder 2"/>
          <p:cNvSpPr>
            <a:spLocks noGrp="1"/>
          </p:cNvSpPr>
          <p:nvPr>
            <p:ph sz="half" idx="1"/>
          </p:nvPr>
        </p:nvSpPr>
        <p:spPr>
          <a:xfrm>
            <a:off x="581193" y="2228003"/>
            <a:ext cx="5315754" cy="4172797"/>
          </a:xfrm>
        </p:spPr>
        <p:txBody>
          <a:bodyPr>
            <a:normAutofit fontScale="92500" lnSpcReduction="10000"/>
          </a:bodyPr>
          <a:lstStyle/>
          <a:p>
            <a:r>
              <a:rPr lang="en-GB" sz="2000" b="1" dirty="0" smtClean="0"/>
              <a:t>The good news for young people in their 20s in the UK…</a:t>
            </a:r>
          </a:p>
          <a:p>
            <a:r>
              <a:rPr lang="en-GB" sz="2000" dirty="0" smtClean="0"/>
              <a:t>Unemployment rates for 16-24 year olds rebounding from the nadir in late 2011 </a:t>
            </a:r>
          </a:p>
          <a:p>
            <a:pPr lvl="2"/>
            <a:r>
              <a:rPr lang="en-GB" sz="1700" dirty="0" smtClean="0"/>
              <a:t>13.6% in 2016 v 22.5% in 2011</a:t>
            </a:r>
          </a:p>
          <a:p>
            <a:pPr marL="630000" lvl="2" indent="0">
              <a:buNone/>
            </a:pPr>
            <a:endParaRPr lang="en-GB" dirty="0"/>
          </a:p>
          <a:p>
            <a:r>
              <a:rPr lang="en-GB" sz="2000" dirty="0" smtClean="0"/>
              <a:t>20-29 yr olds who have left FT education are less likely to be unemployed now than in 1984</a:t>
            </a:r>
          </a:p>
          <a:p>
            <a:endParaRPr lang="en-GB" sz="2000" dirty="0" smtClean="0"/>
          </a:p>
          <a:p>
            <a:r>
              <a:rPr lang="en-GB" sz="2000" dirty="0" smtClean="0"/>
              <a:t>Improving opportunities for young women (although many of the gains in the 1980s and 1990s)</a:t>
            </a:r>
            <a:endParaRPr lang="en-GB" sz="2000" dirty="0"/>
          </a:p>
          <a:p>
            <a:endParaRPr lang="en-GB" sz="2000" dirty="0" smtClean="0"/>
          </a:p>
        </p:txBody>
      </p:sp>
      <p:sp>
        <p:nvSpPr>
          <p:cNvPr id="5" name="Content Placeholder 4"/>
          <p:cNvSpPr>
            <a:spLocks noGrp="1"/>
          </p:cNvSpPr>
          <p:nvPr>
            <p:ph sz="half" idx="2"/>
          </p:nvPr>
        </p:nvSpPr>
        <p:spPr>
          <a:xfrm>
            <a:off x="6188417" y="1996751"/>
            <a:ext cx="5422392" cy="4404049"/>
          </a:xfrm>
        </p:spPr>
        <p:txBody>
          <a:bodyPr>
            <a:normAutofit fontScale="92500" lnSpcReduction="10000"/>
          </a:bodyPr>
          <a:lstStyle/>
          <a:p>
            <a:endParaRPr lang="en-GB" sz="2000" b="1" dirty="0" smtClean="0"/>
          </a:p>
          <a:p>
            <a:r>
              <a:rPr lang="en-GB" sz="2000" b="1" dirty="0" smtClean="0"/>
              <a:t>…The </a:t>
            </a:r>
            <a:r>
              <a:rPr lang="en-GB" sz="2000" b="1" dirty="0"/>
              <a:t>bad news for young people in their 20s in the UK</a:t>
            </a:r>
          </a:p>
          <a:p>
            <a:pPr lvl="1"/>
            <a:r>
              <a:rPr lang="en-GB" sz="2000" dirty="0" smtClean="0"/>
              <a:t>More under-employment/over-qualification</a:t>
            </a:r>
            <a:endParaRPr lang="en-GB" sz="2000" dirty="0"/>
          </a:p>
          <a:p>
            <a:pPr lvl="1"/>
            <a:r>
              <a:rPr lang="en-GB" sz="2000" dirty="0" smtClean="0"/>
              <a:t>Increase in young male and female employees working part-time (LFS)</a:t>
            </a:r>
          </a:p>
          <a:p>
            <a:pPr lvl="1"/>
            <a:r>
              <a:rPr lang="en-GB" sz="2000" dirty="0" smtClean="0"/>
              <a:t>More are in </a:t>
            </a:r>
            <a:r>
              <a:rPr lang="en-GB" sz="2000" dirty="0"/>
              <a:t>precarious employment (i.e. underemployed, on temporary or zero hour contracts</a:t>
            </a:r>
            <a:r>
              <a:rPr lang="en-GB" sz="2000" dirty="0" smtClean="0"/>
              <a:t>) – particularly amongst 20-25s and the least qualified. (LFS)</a:t>
            </a:r>
          </a:p>
          <a:p>
            <a:pPr lvl="1"/>
            <a:r>
              <a:rPr lang="en-GB" sz="2000" dirty="0" smtClean="0"/>
              <a:t>Real earnings static or declining (for 18-21s) since late 1990s and falling further behind earnings for older age groups</a:t>
            </a:r>
          </a:p>
          <a:p>
            <a:pPr lvl="1"/>
            <a:endParaRPr lang="en-GB" sz="2000" dirty="0"/>
          </a:p>
          <a:p>
            <a:endParaRPr lang="en-GB" dirty="0"/>
          </a:p>
        </p:txBody>
      </p:sp>
    </p:spTree>
    <p:extLst>
      <p:ext uri="{BB962C8B-B14F-4D97-AF65-F5344CB8AC3E}">
        <p14:creationId xmlns:p14="http://schemas.microsoft.com/office/powerpoint/2010/main" val="3933617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4132</TotalTime>
  <Words>2685</Words>
  <Application>Microsoft Office PowerPoint</Application>
  <PresentationFormat>Widescreen</PresentationFormat>
  <Paragraphs>218</Paragraphs>
  <Slides>24</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MS PGothic</vt:lpstr>
      <vt:lpstr>Arial</vt:lpstr>
      <vt:lpstr>Calibri</vt:lpstr>
      <vt:lpstr>Gill Sans MT</vt:lpstr>
      <vt:lpstr>Helvetica</vt:lpstr>
      <vt:lpstr>Times New Roman</vt:lpstr>
      <vt:lpstr>Wingdings</vt:lpstr>
      <vt:lpstr>Wingdings 2</vt:lpstr>
      <vt:lpstr>Dividend</vt:lpstr>
      <vt:lpstr>PowerPoint Presentation</vt:lpstr>
      <vt:lpstr>Dominant debates in the UK</vt:lpstr>
      <vt:lpstr>Research themes and aims of today’s presentation</vt:lpstr>
      <vt:lpstr>Project team</vt:lpstr>
      <vt:lpstr>Multiple data sources and mixed method project </vt:lpstr>
      <vt:lpstr>Do contemporary youth really have fewer opportunities? </vt:lpstr>
      <vt:lpstr>Expanding opportunities for continuing education…</vt:lpstr>
      <vt:lpstr>But qualifications worth less in the labour market</vt:lpstr>
      <vt:lpstr>Employment – more jobs, worse work?</vt:lpstr>
      <vt:lpstr>Housing – one of the biggest areas of change</vt:lpstr>
      <vt:lpstr>Housing</vt:lpstr>
      <vt:lpstr>Delayed transitions or intergenerational decline? In GB, it depends which domain you consider</vt:lpstr>
      <vt:lpstr>What are the implications for youth civic attitudes?</vt:lpstr>
      <vt:lpstr>In tandem, continued concern about youth disengagement from politics.  But this issue not limited to 18-24 year olds… </vt:lpstr>
      <vt:lpstr>…And the voting gap is not new.</vt:lpstr>
      <vt:lpstr>Fewer voting, but still the most common means of political engagement </vt:lpstr>
      <vt:lpstr>Particularly striking given the prominent role of youth in public demonstrations elsewhere</vt:lpstr>
      <vt:lpstr>Not taking to the streets, but shifting their ire to immigrants instead? </vt:lpstr>
      <vt:lpstr>Why?</vt:lpstr>
      <vt:lpstr>The Good Immigrant is acceptable, even to those who are very opposed to immigration</vt:lpstr>
      <vt:lpstr>Key civic value = the importance of hard work?   Source: CELS web survey 2014, 2025 young people age 22-29 from England, Scotland and Wales (weighted)</vt:lpstr>
      <vt:lpstr>May explain why young Britons remain remarkably optimistic about their own future, despite having concerns about their generation as a whole</vt:lpstr>
      <vt:lpstr>Rashid, young British Pakistani male, studying for a degree</vt:lpstr>
      <vt:lpstr>Conclusions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dc:creator>
  <cp:lastModifiedBy>Richard Arnold</cp:lastModifiedBy>
  <cp:revision>111</cp:revision>
  <cp:lastPrinted>2016-06-21T13:26:06Z</cp:lastPrinted>
  <dcterms:created xsi:type="dcterms:W3CDTF">2016-06-08T14:41:03Z</dcterms:created>
  <dcterms:modified xsi:type="dcterms:W3CDTF">2016-06-28T15:18:55Z</dcterms:modified>
</cp:coreProperties>
</file>