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0" r:id="rId3"/>
    <p:sldId id="323" r:id="rId4"/>
    <p:sldId id="315" r:id="rId5"/>
    <p:sldId id="301" r:id="rId6"/>
    <p:sldId id="289" r:id="rId7"/>
    <p:sldId id="296" r:id="rId8"/>
    <p:sldId id="307" r:id="rId9"/>
    <p:sldId id="297" r:id="rId10"/>
    <p:sldId id="298" r:id="rId11"/>
    <p:sldId id="290" r:id="rId12"/>
    <p:sldId id="262" r:id="rId13"/>
    <p:sldId id="263" r:id="rId14"/>
    <p:sldId id="264" r:id="rId15"/>
    <p:sldId id="312" r:id="rId16"/>
    <p:sldId id="265" r:id="rId17"/>
    <p:sldId id="291" r:id="rId18"/>
    <p:sldId id="294" r:id="rId1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7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0EA9-F325-8E4C-A629-CD152481F84E}" type="datetimeFigureOut">
              <a:rPr lang="fr-FR" smtClean="0"/>
              <a:t>16-06-27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E55B-94B3-A94B-B406-6139C62BED6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2064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0EA9-F325-8E4C-A629-CD152481F84E}" type="datetimeFigureOut">
              <a:rPr lang="fr-FR" smtClean="0"/>
              <a:t>16-06-27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E55B-94B3-A94B-B406-6139C62BED6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455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0EA9-F325-8E4C-A629-CD152481F84E}" type="datetimeFigureOut">
              <a:rPr lang="fr-FR" smtClean="0"/>
              <a:t>16-06-27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E55B-94B3-A94B-B406-6139C62BED6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7088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0EA9-F325-8E4C-A629-CD152481F84E}" type="datetimeFigureOut">
              <a:rPr lang="fr-FR" smtClean="0"/>
              <a:t>16-06-27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E55B-94B3-A94B-B406-6139C62BED6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3750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0EA9-F325-8E4C-A629-CD152481F84E}" type="datetimeFigureOut">
              <a:rPr lang="fr-FR" smtClean="0"/>
              <a:t>16-06-27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E55B-94B3-A94B-B406-6139C62BED6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842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0EA9-F325-8E4C-A629-CD152481F84E}" type="datetimeFigureOut">
              <a:rPr lang="fr-FR" smtClean="0"/>
              <a:t>16-06-27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E55B-94B3-A94B-B406-6139C62BED6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258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0EA9-F325-8E4C-A629-CD152481F84E}" type="datetimeFigureOut">
              <a:rPr lang="fr-FR" smtClean="0"/>
              <a:t>16-06-27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E55B-94B3-A94B-B406-6139C62BED6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562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0EA9-F325-8E4C-A629-CD152481F84E}" type="datetimeFigureOut">
              <a:rPr lang="fr-FR" smtClean="0"/>
              <a:t>16-06-27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E55B-94B3-A94B-B406-6139C62BED6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788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0EA9-F325-8E4C-A629-CD152481F84E}" type="datetimeFigureOut">
              <a:rPr lang="fr-FR" smtClean="0"/>
              <a:t>16-06-27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E55B-94B3-A94B-B406-6139C62BED6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1087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0EA9-F325-8E4C-A629-CD152481F84E}" type="datetimeFigureOut">
              <a:rPr lang="fr-FR" smtClean="0"/>
              <a:t>16-06-27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E55B-94B3-A94B-B406-6139C62BED6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308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70EA9-F325-8E4C-A629-CD152481F84E}" type="datetimeFigureOut">
              <a:rPr lang="fr-FR" smtClean="0"/>
              <a:t>16-06-27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7E55B-94B3-A94B-B406-6139C62BED6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8171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70EA9-F325-8E4C-A629-CD152481F84E}" type="datetimeFigureOut">
              <a:rPr lang="fr-FR" smtClean="0"/>
              <a:t>16-06-27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7E55B-94B3-A94B-B406-6139C62BED6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755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9" Type="http://schemas.openxmlformats.org/officeDocument/2006/relationships/image" Target="../media/image8.jpg"/><Relationship Id="rId10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5" Type="http://schemas.openxmlformats.org/officeDocument/2006/relationships/image" Target="../media/image39.jpg"/><Relationship Id="rId6" Type="http://schemas.openxmlformats.org/officeDocument/2006/relationships/image" Target="../media/image40.JPG"/><Relationship Id="rId7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g"/><Relationship Id="rId5" Type="http://schemas.openxmlformats.org/officeDocument/2006/relationships/image" Target="../media/image46.jpg"/><Relationship Id="rId6" Type="http://schemas.openxmlformats.org/officeDocument/2006/relationships/image" Target="../media/image47.jpg"/><Relationship Id="rId7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Relationship Id="rId6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vandevelde.com/" TargetMode="External"/><Relationship Id="rId3" Type="http://schemas.openxmlformats.org/officeDocument/2006/relationships/hyperlink" Target="mailto:cecile.vandevelde@umontreal.c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6.JPG"/><Relationship Id="rId5" Type="http://schemas.openxmlformats.org/officeDocument/2006/relationships/image" Target="../media/image5.jpg"/><Relationship Id="rId6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9.jpg"/><Relationship Id="rId5" Type="http://schemas.openxmlformats.org/officeDocument/2006/relationships/image" Target="../media/image2.jpg"/><Relationship Id="rId6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7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6" Type="http://schemas.openxmlformats.org/officeDocument/2006/relationships/image" Target="../media/image34.jpg"/><Relationship Id="rId7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4696" y="2314800"/>
            <a:ext cx="8313504" cy="1946893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Global Angers ? </a:t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>							 		</a:t>
            </a:r>
            <a:r>
              <a:rPr lang="fr-FR" sz="2700" b="1" dirty="0" err="1" smtClean="0">
                <a:solidFill>
                  <a:srgbClr val="FF0000"/>
                </a:solidFill>
              </a:rPr>
              <a:t>Becoming</a:t>
            </a:r>
            <a:r>
              <a:rPr lang="fr-FR" sz="2700" b="1" dirty="0" smtClean="0">
                <a:solidFill>
                  <a:srgbClr val="FF0000"/>
                </a:solidFill>
              </a:rPr>
              <a:t> </a:t>
            </a:r>
            <a:r>
              <a:rPr lang="fr-FR" sz="2700" b="1" dirty="0" err="1" smtClean="0">
                <a:solidFill>
                  <a:srgbClr val="FF0000"/>
                </a:solidFill>
              </a:rPr>
              <a:t>Adult</a:t>
            </a:r>
            <a:r>
              <a:rPr lang="fr-FR" sz="2700" b="1" dirty="0" smtClean="0">
                <a:solidFill>
                  <a:srgbClr val="FF0000"/>
                </a:solidFill>
              </a:rPr>
              <a:t> in a </a:t>
            </a:r>
            <a:r>
              <a:rPr lang="fr-FR" sz="2700" b="1" dirty="0" err="1" smtClean="0">
                <a:solidFill>
                  <a:srgbClr val="FF0000"/>
                </a:solidFill>
              </a:rPr>
              <a:t>Neoliberal</a:t>
            </a:r>
            <a:r>
              <a:rPr lang="fr-FR" sz="2700" b="1" dirty="0" smtClean="0">
                <a:solidFill>
                  <a:srgbClr val="FF0000"/>
                </a:solidFill>
              </a:rPr>
              <a:t> World</a:t>
            </a:r>
            <a:br>
              <a:rPr lang="fr-FR" sz="2700" b="1" dirty="0" smtClean="0">
                <a:solidFill>
                  <a:srgbClr val="FF0000"/>
                </a:solidFill>
              </a:rPr>
            </a:br>
            <a:endParaRPr lang="fr-FR" sz="2700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492375" y="4261694"/>
            <a:ext cx="6492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Cécile Van de Velde</a:t>
            </a:r>
          </a:p>
          <a:p>
            <a:r>
              <a:rPr lang="fr-FR" sz="2000" dirty="0"/>
              <a:t>Canada </a:t>
            </a:r>
            <a:r>
              <a:rPr lang="fr-FR" sz="2000" dirty="0" err="1"/>
              <a:t>Research</a:t>
            </a:r>
            <a:r>
              <a:rPr lang="fr-FR" sz="2000" dirty="0"/>
              <a:t> Chair in Social </a:t>
            </a:r>
            <a:r>
              <a:rPr lang="fr-FR" sz="2000" dirty="0" err="1"/>
              <a:t>Inequalities</a:t>
            </a:r>
            <a:r>
              <a:rPr lang="fr-FR" sz="2000" dirty="0"/>
              <a:t> and Life Course </a:t>
            </a:r>
          </a:p>
          <a:p>
            <a:r>
              <a:rPr lang="fr-FR" sz="2000" dirty="0" err="1" smtClean="0"/>
              <a:t>Professor</a:t>
            </a:r>
            <a:r>
              <a:rPr lang="fr-FR" sz="2000" dirty="0" smtClean="0"/>
              <a:t> of </a:t>
            </a:r>
            <a:r>
              <a:rPr lang="fr-FR" sz="2000" dirty="0" err="1" smtClean="0"/>
              <a:t>Sociology</a:t>
            </a:r>
            <a:r>
              <a:rPr lang="fr-FR" sz="2000" dirty="0" smtClean="0"/>
              <a:t> in the </a:t>
            </a:r>
            <a:r>
              <a:rPr lang="fr-FR" sz="2000" dirty="0" err="1" smtClean="0"/>
              <a:t>University</a:t>
            </a:r>
            <a:r>
              <a:rPr lang="fr-FR" sz="2000" dirty="0" smtClean="0"/>
              <a:t> of </a:t>
            </a:r>
            <a:r>
              <a:rPr lang="fr-FR" sz="2000" dirty="0" err="1" smtClean="0"/>
              <a:t>Montreal</a:t>
            </a:r>
            <a:endParaRPr lang="fr-FR" sz="2000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5794374"/>
            <a:ext cx="2540000" cy="1063625"/>
          </a:xfrm>
          <a:prstGeom prst="rect">
            <a:avLst/>
          </a:prstGeom>
        </p:spPr>
      </p:pic>
      <p:pic>
        <p:nvPicPr>
          <p:cNvPr id="14" name="Espace réservé du contenu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38" y="-1"/>
            <a:ext cx="2406779" cy="1634685"/>
          </a:xfrm>
          <a:prstGeom prst="rect">
            <a:avLst/>
          </a:prstGeom>
        </p:spPr>
      </p:pic>
      <p:pic>
        <p:nvPicPr>
          <p:cNvPr id="17" name="Picture 10" descr="http://www.slate.fr/sites/default/files/imagecache/1090x/grandformat/wallstreet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068839" cy="162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Espace réservé du contenu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8" b="13178"/>
          <a:stretch>
            <a:fillRect/>
          </a:stretch>
        </p:blipFill>
        <p:spPr>
          <a:xfrm>
            <a:off x="0" y="1634684"/>
            <a:ext cx="2068838" cy="1137781"/>
          </a:xfrm>
          <a:prstGeom prst="rect">
            <a:avLst/>
          </a:prstGeom>
        </p:spPr>
      </p:pic>
      <p:sp>
        <p:nvSpPr>
          <p:cNvPr id="10" name="Sous-titre 9"/>
          <p:cNvSpPr>
            <a:spLocks noGrp="1"/>
          </p:cNvSpPr>
          <p:nvPr>
            <p:ph type="subTitle" idx="1"/>
          </p:nvPr>
        </p:nvSpPr>
        <p:spPr>
          <a:xfrm>
            <a:off x="1371600" y="4261692"/>
            <a:ext cx="6400800" cy="1377107"/>
          </a:xfrm>
        </p:spPr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9" name="Image 18" descr="1348574023_950325_1348691928_album_norma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17" y="10471"/>
            <a:ext cx="2029145" cy="1615573"/>
          </a:xfrm>
          <a:prstGeom prst="rect">
            <a:avLst/>
          </a:prstGeom>
        </p:spPr>
      </p:pic>
      <p:pic>
        <p:nvPicPr>
          <p:cNvPr id="20" name="Espace réservé du contenu 11" descr="IMG_7032_T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3" b="8743"/>
          <a:stretch>
            <a:fillRect/>
          </a:stretch>
        </p:blipFill>
        <p:spPr>
          <a:xfrm>
            <a:off x="6502401" y="10470"/>
            <a:ext cx="2641600" cy="1615573"/>
          </a:xfrm>
          <a:prstGeom prst="rect">
            <a:avLst/>
          </a:prstGeom>
        </p:spPr>
      </p:pic>
      <p:pic>
        <p:nvPicPr>
          <p:cNvPr id="21" name="Image 20" descr="IMG_328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2467"/>
            <a:ext cx="2068838" cy="1551629"/>
          </a:xfrm>
          <a:prstGeom prst="rect">
            <a:avLst/>
          </a:prstGeom>
        </p:spPr>
      </p:pic>
      <p:pic>
        <p:nvPicPr>
          <p:cNvPr id="22" name="Image 21" descr="tens-of-thousands-of-students-c1da-diaporama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5994"/>
            <a:ext cx="2068838" cy="140885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12" y="5539944"/>
            <a:ext cx="2141851" cy="131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93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 Variable and </a:t>
            </a:r>
            <a:r>
              <a:rPr lang="fr-FR" dirty="0" err="1">
                <a:solidFill>
                  <a:srgbClr val="FF0000"/>
                </a:solidFill>
              </a:rPr>
              <a:t>Generational</a:t>
            </a:r>
            <a:r>
              <a:rPr lang="fr-FR" dirty="0">
                <a:solidFill>
                  <a:srgbClr val="FF0000"/>
                </a:solidFill>
              </a:rPr>
              <a:t> « Us »</a:t>
            </a:r>
          </a:p>
        </p:txBody>
      </p:sp>
      <p:pic>
        <p:nvPicPr>
          <p:cNvPr id="14" name="Image 13" descr="sois jeune et tais to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263" y="1417638"/>
            <a:ext cx="3006219" cy="2243170"/>
          </a:xfrm>
          <a:prstGeom prst="rect">
            <a:avLst/>
          </a:prstGeom>
        </p:spPr>
      </p:pic>
      <p:pic>
        <p:nvPicPr>
          <p:cNvPr id="15" name="Image 14" descr="IMG_35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0" y="3652184"/>
            <a:ext cx="2857633" cy="2196362"/>
          </a:xfrm>
          <a:prstGeom prst="rect">
            <a:avLst/>
          </a:prstGeom>
        </p:spPr>
      </p:pic>
      <p:pic>
        <p:nvPicPr>
          <p:cNvPr id="18" name="Image 17" descr="37vwcnbz-133723636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482" y="1417638"/>
            <a:ext cx="2990892" cy="2243170"/>
          </a:xfrm>
          <a:prstGeom prst="rect">
            <a:avLst/>
          </a:prstGeom>
        </p:spPr>
      </p:pic>
      <p:pic>
        <p:nvPicPr>
          <p:cNvPr id="21" name="Image 20" descr="IMG_364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0" y="1417638"/>
            <a:ext cx="2916984" cy="2243170"/>
          </a:xfrm>
          <a:prstGeom prst="rect">
            <a:avLst/>
          </a:prstGeom>
        </p:spPr>
      </p:pic>
      <p:pic>
        <p:nvPicPr>
          <p:cNvPr id="22" name="Espace réservé du contenu 8" descr="IMG_556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3095263" y="3660808"/>
            <a:ext cx="3006219" cy="2187738"/>
          </a:xfrm>
          <a:prstGeom prst="rect">
            <a:avLst/>
          </a:prstGeom>
        </p:spPr>
      </p:pic>
      <p:pic>
        <p:nvPicPr>
          <p:cNvPr id="25" name="Image 24" descr="IMG_328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482" y="3660807"/>
            <a:ext cx="2990891" cy="218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99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  </a:t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err="1" smtClean="0">
                <a:solidFill>
                  <a:srgbClr val="FF0000"/>
                </a:solidFill>
              </a:rPr>
              <a:t>Three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rgbClr val="FF0000"/>
                </a:solidFill>
              </a:rPr>
              <a:t>C</a:t>
            </a:r>
            <a:r>
              <a:rPr lang="fr-FR" dirty="0" smtClean="0">
                <a:solidFill>
                  <a:srgbClr val="FF0000"/>
                </a:solidFill>
              </a:rPr>
              <a:t>ommon </a:t>
            </a:r>
            <a:r>
              <a:rPr lang="fr-FR" dirty="0">
                <a:solidFill>
                  <a:srgbClr val="FF0000"/>
                </a:solidFill>
              </a:rPr>
              <a:t>I</a:t>
            </a:r>
            <a:r>
              <a:rPr lang="fr-FR" dirty="0" smtClean="0">
                <a:solidFill>
                  <a:srgbClr val="FF0000"/>
                </a:solidFill>
              </a:rPr>
              <a:t>ssues</a:t>
            </a:r>
            <a:br>
              <a:rPr lang="fr-FR" dirty="0" smtClean="0">
                <a:solidFill>
                  <a:srgbClr val="FF0000"/>
                </a:solidFill>
              </a:rPr>
            </a:b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88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altLang="fr-FR" sz="4000" b="1" dirty="0" smtClean="0">
                <a:solidFill>
                  <a:srgbClr val="C00000"/>
                </a:solidFill>
              </a:rPr>
              <a:t>Education : </a:t>
            </a:r>
            <a:br>
              <a:rPr lang="fr-FR" altLang="fr-FR" sz="4000" b="1" dirty="0" smtClean="0">
                <a:solidFill>
                  <a:srgbClr val="C00000"/>
                </a:solidFill>
              </a:rPr>
            </a:br>
            <a:r>
              <a:rPr lang="fr-FR" altLang="fr-FR" sz="4000" b="1" dirty="0" err="1" smtClean="0">
                <a:solidFill>
                  <a:srgbClr val="C00000"/>
                </a:solidFill>
              </a:rPr>
              <a:t>Studying</a:t>
            </a:r>
            <a:r>
              <a:rPr lang="fr-FR" altLang="fr-FR" sz="4000" b="1" dirty="0" smtClean="0">
                <a:solidFill>
                  <a:srgbClr val="C00000"/>
                </a:solidFill>
              </a:rPr>
              <a:t>, </a:t>
            </a:r>
            <a:r>
              <a:rPr lang="fr-FR" altLang="fr-FR" sz="4000" b="1" dirty="0" err="1" smtClean="0">
                <a:solidFill>
                  <a:srgbClr val="C00000"/>
                </a:solidFill>
              </a:rPr>
              <a:t>at</a:t>
            </a:r>
            <a:r>
              <a:rPr lang="fr-FR" altLang="fr-FR" sz="4000" b="1" dirty="0" smtClean="0">
                <a:solidFill>
                  <a:srgbClr val="C00000"/>
                </a:solidFill>
              </a:rPr>
              <a:t> </a:t>
            </a:r>
            <a:r>
              <a:rPr lang="fr-FR" altLang="fr-FR" sz="4000" b="1" dirty="0" err="1">
                <a:solidFill>
                  <a:srgbClr val="C00000"/>
                </a:solidFill>
              </a:rPr>
              <a:t>W</a:t>
            </a:r>
            <a:r>
              <a:rPr lang="fr-FR" altLang="fr-FR" sz="4000" b="1" dirty="0" err="1" smtClean="0">
                <a:solidFill>
                  <a:srgbClr val="C00000"/>
                </a:solidFill>
              </a:rPr>
              <a:t>hat</a:t>
            </a:r>
            <a:r>
              <a:rPr lang="fr-FR" altLang="fr-FR" sz="4000" b="1" dirty="0" smtClean="0">
                <a:solidFill>
                  <a:srgbClr val="C00000"/>
                </a:solidFill>
              </a:rPr>
              <a:t> </a:t>
            </a:r>
            <a:r>
              <a:rPr lang="fr-FR" altLang="fr-FR" sz="4000" b="1" dirty="0">
                <a:solidFill>
                  <a:srgbClr val="C00000"/>
                </a:solidFill>
              </a:rPr>
              <a:t>P</a:t>
            </a:r>
            <a:r>
              <a:rPr lang="fr-FR" altLang="fr-FR" sz="4000" b="1" dirty="0" smtClean="0">
                <a:solidFill>
                  <a:srgbClr val="C00000"/>
                </a:solidFill>
              </a:rPr>
              <a:t>rice?</a:t>
            </a:r>
            <a:endParaRPr lang="fr-FR" altLang="fr-FR" sz="4000" b="1" dirty="0">
              <a:solidFill>
                <a:srgbClr val="C00000"/>
              </a:solidFill>
            </a:endParaRPr>
          </a:p>
        </p:txBody>
      </p:sp>
      <p:sp>
        <p:nvSpPr>
          <p:cNvPr id="25602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altLang="fr-FR" smtClean="0"/>
              <a:t>                     </a:t>
            </a:r>
          </a:p>
        </p:txBody>
      </p:sp>
      <p:pic>
        <p:nvPicPr>
          <p:cNvPr id="25603" name="Espace réservé du contenu 8" descr="estudiantes-pre-parado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344" r="-35344"/>
          <a:stretch>
            <a:fillRect/>
          </a:stretch>
        </p:blipFill>
        <p:spPr>
          <a:xfrm>
            <a:off x="-498397" y="3212768"/>
            <a:ext cx="3379776" cy="3247152"/>
          </a:xfrm>
        </p:spPr>
      </p:pic>
      <p:pic>
        <p:nvPicPr>
          <p:cNvPr id="25604" name="Image 5" descr="4976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534" y="1777572"/>
            <a:ext cx="1349213" cy="290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democracia_real_ya_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308" y="2103593"/>
            <a:ext cx="2201577" cy="2660431"/>
          </a:xfrm>
          <a:prstGeom prst="rect">
            <a:avLst/>
          </a:prstGeom>
        </p:spPr>
      </p:pic>
      <p:pic>
        <p:nvPicPr>
          <p:cNvPr id="11" name="Image 10" descr="imagegenia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747" y="2733495"/>
            <a:ext cx="2320052" cy="1911847"/>
          </a:xfrm>
          <a:prstGeom prst="rect">
            <a:avLst/>
          </a:prstGeom>
        </p:spPr>
      </p:pic>
      <p:pic>
        <p:nvPicPr>
          <p:cNvPr id="14" name="Image 13" descr="IMG_357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308" y="4764024"/>
            <a:ext cx="2201577" cy="1695896"/>
          </a:xfrm>
          <a:prstGeom prst="rect">
            <a:avLst/>
          </a:prstGeom>
        </p:spPr>
      </p:pic>
      <p:pic>
        <p:nvPicPr>
          <p:cNvPr id="15" name="Image 14" descr="fin éducatio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534" y="4642542"/>
            <a:ext cx="3669265" cy="181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53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fr-FR" b="1" dirty="0" smtClean="0">
                <a:solidFill>
                  <a:srgbClr val="C00000"/>
                </a:solidFill>
                <a:ea typeface="+mj-ea"/>
              </a:rPr>
              <a:t>Justice : </a:t>
            </a:r>
            <a:br>
              <a:rPr lang="fr-FR" b="1" dirty="0" smtClean="0">
                <a:solidFill>
                  <a:srgbClr val="C00000"/>
                </a:solidFill>
                <a:ea typeface="+mj-ea"/>
              </a:rPr>
            </a:br>
            <a:r>
              <a:rPr lang="fr-FR" b="1" dirty="0" err="1" smtClean="0">
                <a:solidFill>
                  <a:srgbClr val="C00000"/>
                </a:solidFill>
                <a:ea typeface="+mj-ea"/>
              </a:rPr>
              <a:t>Who</a:t>
            </a:r>
            <a:r>
              <a:rPr lang="fr-FR" b="1" dirty="0" smtClean="0">
                <a:solidFill>
                  <a:srgbClr val="C00000"/>
                </a:solidFill>
                <a:ea typeface="+mj-ea"/>
              </a:rPr>
              <a:t> Must </a:t>
            </a:r>
            <a:r>
              <a:rPr lang="fr-FR" b="1" dirty="0" err="1">
                <a:solidFill>
                  <a:srgbClr val="C00000"/>
                </a:solidFill>
              </a:rPr>
              <a:t>P</a:t>
            </a:r>
            <a:r>
              <a:rPr lang="fr-FR" b="1" dirty="0" err="1" smtClean="0">
                <a:solidFill>
                  <a:srgbClr val="C00000"/>
                </a:solidFill>
                <a:ea typeface="+mj-ea"/>
              </a:rPr>
              <a:t>ay</a:t>
            </a:r>
            <a:r>
              <a:rPr lang="fr-FR" b="1" dirty="0" smtClean="0">
                <a:solidFill>
                  <a:srgbClr val="C00000"/>
                </a:solidFill>
                <a:ea typeface="+mj-ea"/>
              </a:rPr>
              <a:t> the </a:t>
            </a:r>
            <a:r>
              <a:rPr lang="fr-FR" b="1" dirty="0" err="1" smtClean="0">
                <a:solidFill>
                  <a:srgbClr val="C00000"/>
                </a:solidFill>
              </a:rPr>
              <a:t>D</a:t>
            </a:r>
            <a:r>
              <a:rPr lang="fr-FR" b="1" dirty="0" err="1" smtClean="0">
                <a:solidFill>
                  <a:srgbClr val="C00000"/>
                </a:solidFill>
                <a:ea typeface="+mj-ea"/>
              </a:rPr>
              <a:t>ebt</a:t>
            </a:r>
            <a:r>
              <a:rPr lang="fr-FR" b="1" dirty="0" smtClean="0">
                <a:solidFill>
                  <a:srgbClr val="C00000"/>
                </a:solidFill>
                <a:ea typeface="+mj-ea"/>
              </a:rPr>
              <a:t>?</a:t>
            </a:r>
            <a:endParaRPr lang="fr-FR" b="1" dirty="0">
              <a:solidFill>
                <a:srgbClr val="C00000"/>
              </a:solidFill>
              <a:ea typeface="+mj-ea"/>
            </a:endParaRPr>
          </a:p>
        </p:txBody>
      </p:sp>
      <p:pic>
        <p:nvPicPr>
          <p:cNvPr id="26626" name="Espace réservé du contenu 4" descr="192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8" b="13188"/>
          <a:stretch>
            <a:fillRect/>
          </a:stretch>
        </p:blipFill>
        <p:spPr>
          <a:xfrm>
            <a:off x="4163122" y="1825625"/>
            <a:ext cx="4523678" cy="2495854"/>
          </a:xfrm>
        </p:spPr>
      </p:pic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74291"/>
            <a:ext cx="2878931" cy="2857500"/>
          </a:xfrm>
          <a:prstGeom prst="rect">
            <a:avLst/>
          </a:prstGeom>
        </p:spPr>
      </p:pic>
      <p:pic>
        <p:nvPicPr>
          <p:cNvPr id="6" name="Image 5" descr="IMG_323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227" y="4539964"/>
            <a:ext cx="2755819" cy="2234425"/>
          </a:xfrm>
          <a:prstGeom prst="rect">
            <a:avLst/>
          </a:prstGeom>
        </p:spPr>
      </p:pic>
      <p:pic>
        <p:nvPicPr>
          <p:cNvPr id="7" name="Image 6" descr="IMG_348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122" y="4539964"/>
            <a:ext cx="1675819" cy="223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34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altLang="fr-FR" sz="4000" b="1" dirty="0" err="1" smtClean="0">
                <a:solidFill>
                  <a:srgbClr val="C00000"/>
                </a:solidFill>
              </a:rPr>
              <a:t>Democracy</a:t>
            </a:r>
            <a:r>
              <a:rPr lang="fr-FR" altLang="fr-FR" sz="4000" b="1" dirty="0" smtClean="0">
                <a:solidFill>
                  <a:srgbClr val="C00000"/>
                </a:solidFill>
              </a:rPr>
              <a:t> </a:t>
            </a:r>
            <a:r>
              <a:rPr lang="fr-FR" altLang="fr-FR" sz="4000" b="1" dirty="0">
                <a:solidFill>
                  <a:srgbClr val="C00000"/>
                </a:solidFill>
              </a:rPr>
              <a:t>: </a:t>
            </a:r>
            <a:r>
              <a:rPr lang="fr-FR" altLang="fr-FR" sz="4000" b="1" dirty="0" smtClean="0">
                <a:solidFill>
                  <a:srgbClr val="C00000"/>
                </a:solidFill>
              </a:rPr>
              <a:t/>
            </a:r>
            <a:br>
              <a:rPr lang="fr-FR" altLang="fr-FR" sz="4000" b="1" dirty="0" smtClean="0">
                <a:solidFill>
                  <a:srgbClr val="C00000"/>
                </a:solidFill>
              </a:rPr>
            </a:br>
            <a:r>
              <a:rPr lang="fr-FR" altLang="fr-FR" sz="4000" b="1" dirty="0" err="1" smtClean="0">
                <a:solidFill>
                  <a:srgbClr val="C00000"/>
                </a:solidFill>
              </a:rPr>
              <a:t>What</a:t>
            </a:r>
            <a:r>
              <a:rPr lang="fr-FR" altLang="fr-FR" sz="4000" b="1" dirty="0" smtClean="0">
                <a:solidFill>
                  <a:srgbClr val="C00000"/>
                </a:solidFill>
              </a:rPr>
              <a:t> </a:t>
            </a:r>
            <a:r>
              <a:rPr lang="fr-FR" altLang="fr-FR" sz="4000" b="1" dirty="0">
                <a:solidFill>
                  <a:srgbClr val="C00000"/>
                </a:solidFill>
              </a:rPr>
              <a:t>R</a:t>
            </a:r>
            <a:r>
              <a:rPr lang="fr-FR" altLang="fr-FR" sz="4000" b="1" dirty="0" smtClean="0">
                <a:solidFill>
                  <a:srgbClr val="C00000"/>
                </a:solidFill>
              </a:rPr>
              <a:t>ight of Speech?</a:t>
            </a:r>
            <a:endParaRPr lang="fr-FR" altLang="fr-FR" sz="4000" b="1" dirty="0">
              <a:solidFill>
                <a:srgbClr val="C00000"/>
              </a:solidFill>
            </a:endParaRPr>
          </a:p>
        </p:txBody>
      </p:sp>
      <p:pic>
        <p:nvPicPr>
          <p:cNvPr id="13" name="Image 12" descr="IMG_21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60" y="1796122"/>
            <a:ext cx="2534842" cy="1901132"/>
          </a:xfrm>
          <a:prstGeom prst="rect">
            <a:avLst/>
          </a:prstGeom>
        </p:spPr>
      </p:pic>
      <p:pic>
        <p:nvPicPr>
          <p:cNvPr id="16" name="Espace réservé du contenu 4" descr="192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>
          <a:xfrm>
            <a:off x="1432376" y="1775792"/>
            <a:ext cx="3493812" cy="1921462"/>
          </a:xfrm>
          <a:prstGeom prst="rect">
            <a:avLst/>
          </a:prstGeom>
        </p:spPr>
      </p:pic>
      <p:pic>
        <p:nvPicPr>
          <p:cNvPr id="19" name="Image 18" descr="IMG_387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377" y="4003460"/>
            <a:ext cx="3493812" cy="2394271"/>
          </a:xfrm>
          <a:prstGeom prst="rect">
            <a:avLst/>
          </a:prstGeom>
        </p:spPr>
      </p:pic>
      <p:pic>
        <p:nvPicPr>
          <p:cNvPr id="20" name="Image 19" descr="IMG_334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9244" y="3933175"/>
            <a:ext cx="2394271" cy="253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1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err="1" smtClean="0">
                <a:solidFill>
                  <a:srgbClr val="FF0000"/>
                </a:solidFill>
              </a:rPr>
              <a:t>Protests</a:t>
            </a:r>
            <a:r>
              <a:rPr lang="fr-FR" b="1" dirty="0" smtClean="0">
                <a:solidFill>
                  <a:srgbClr val="FF0000"/>
                </a:solidFill>
              </a:rPr>
              <a:t> and </a:t>
            </a:r>
            <a:r>
              <a:rPr lang="fr-FR" b="1" dirty="0" err="1" smtClean="0">
                <a:solidFill>
                  <a:srgbClr val="FF0000"/>
                </a:solidFill>
              </a:rPr>
              <a:t>Societies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7" name="Image 6" descr="IMG_32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48" y="4426113"/>
            <a:ext cx="2057599" cy="1543199"/>
          </a:xfrm>
          <a:prstGeom prst="rect">
            <a:avLst/>
          </a:prstGeom>
        </p:spPr>
      </p:pic>
      <p:pic>
        <p:nvPicPr>
          <p:cNvPr id="9" name="Image 8" descr="IMG_33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32" y="4683313"/>
            <a:ext cx="1843141" cy="1843141"/>
          </a:xfrm>
          <a:prstGeom prst="rect">
            <a:avLst/>
          </a:prstGeom>
        </p:spPr>
      </p:pic>
      <p:pic>
        <p:nvPicPr>
          <p:cNvPr id="21" name="Image 20" descr="no-nos-representai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11" y="1417637"/>
            <a:ext cx="2555362" cy="1700913"/>
          </a:xfrm>
          <a:prstGeom prst="rect">
            <a:avLst/>
          </a:prstGeom>
        </p:spPr>
      </p:pic>
      <p:pic>
        <p:nvPicPr>
          <p:cNvPr id="22" name="Image 21" descr="IMG_274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803" y="3118550"/>
            <a:ext cx="2427912" cy="1813440"/>
          </a:xfrm>
          <a:prstGeom prst="rect">
            <a:avLst/>
          </a:prstGeom>
        </p:spPr>
      </p:pic>
      <p:pic>
        <p:nvPicPr>
          <p:cNvPr id="23" name="Image 22" descr="marcha-de-estudiantes-por-la-educaci-n-p-blica-en-valpara-so_75313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218" y="1655687"/>
            <a:ext cx="2758927" cy="201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17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000" y="274638"/>
            <a:ext cx="8229600" cy="1143000"/>
          </a:xfrm>
        </p:spPr>
        <p:txBody>
          <a:bodyPr>
            <a:no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The </a:t>
            </a:r>
            <a:r>
              <a:rPr lang="fr-FR" sz="3200" b="1" dirty="0" err="1" smtClean="0">
                <a:solidFill>
                  <a:srgbClr val="FF0000"/>
                </a:solidFill>
              </a:rPr>
              <a:t>Generational</a:t>
            </a:r>
            <a:r>
              <a:rPr lang="fr-FR" sz="3200" b="1" dirty="0" smtClean="0">
                <a:solidFill>
                  <a:srgbClr val="FF0000"/>
                </a:solidFill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</a:rPr>
              <a:t>Roots</a:t>
            </a:r>
            <a:r>
              <a:rPr lang="fr-FR" sz="3200" b="1" dirty="0" smtClean="0">
                <a:solidFill>
                  <a:srgbClr val="FF0000"/>
                </a:solidFill>
              </a:rPr>
              <a:t>. </a:t>
            </a:r>
            <a:br>
              <a:rPr lang="fr-FR" sz="3200" b="1" dirty="0" smtClean="0">
                <a:solidFill>
                  <a:srgbClr val="FF0000"/>
                </a:solidFill>
              </a:rPr>
            </a:br>
            <a:r>
              <a:rPr lang="fr-FR" sz="3200" b="1" dirty="0" err="1" smtClean="0">
                <a:solidFill>
                  <a:srgbClr val="FF0000"/>
                </a:solidFill>
              </a:rPr>
              <a:t>Fifty</a:t>
            </a:r>
            <a:r>
              <a:rPr lang="fr-FR" sz="3200" b="1" dirty="0" smtClean="0">
                <a:solidFill>
                  <a:srgbClr val="FF0000"/>
                </a:solidFill>
              </a:rPr>
              <a:t> </a:t>
            </a:r>
            <a:r>
              <a:rPr lang="fr-FR" sz="3200" b="1" dirty="0" err="1" smtClean="0">
                <a:solidFill>
                  <a:srgbClr val="FF0000"/>
                </a:solidFill>
              </a:rPr>
              <a:t>Shades</a:t>
            </a:r>
            <a:r>
              <a:rPr lang="fr-FR" sz="3200" b="1" dirty="0" smtClean="0">
                <a:solidFill>
                  <a:srgbClr val="FF0000"/>
                </a:solidFill>
              </a:rPr>
              <a:t> of Anger </a:t>
            </a:r>
            <a:r>
              <a:rPr lang="fr-FR" sz="3200" b="1" dirty="0">
                <a:solidFill>
                  <a:srgbClr val="FF0000"/>
                </a:solidFill>
              </a:rPr>
              <a:t/>
            </a:r>
            <a:br>
              <a:rPr lang="fr-FR" sz="3200" b="1" dirty="0">
                <a:solidFill>
                  <a:srgbClr val="FF0000"/>
                </a:solidFill>
              </a:rPr>
            </a:b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fr-FR" b="1" dirty="0" err="1" smtClean="0">
                <a:solidFill>
                  <a:srgbClr val="0000FF"/>
                </a:solidFill>
              </a:rPr>
              <a:t>Deviations</a:t>
            </a:r>
            <a:endParaRPr lang="fr-FR" b="1" dirty="0" smtClean="0"/>
          </a:p>
          <a:p>
            <a:pPr marL="0" indent="0">
              <a:buNone/>
            </a:pPr>
            <a:r>
              <a:rPr lang="fr-FR" b="1" dirty="0" smtClean="0"/>
              <a:t>The Rise of an « Existential </a:t>
            </a:r>
            <a:r>
              <a:rPr lang="fr-FR" b="1" dirty="0"/>
              <a:t>T</a:t>
            </a:r>
            <a:r>
              <a:rPr lang="fr-FR" b="1" dirty="0" smtClean="0"/>
              <a:t>ension » and </a:t>
            </a:r>
            <a:r>
              <a:rPr lang="fr-FR" b="1" dirty="0" err="1" smtClean="0"/>
              <a:t>its</a:t>
            </a:r>
            <a:r>
              <a:rPr lang="fr-FR" b="1" dirty="0" smtClean="0"/>
              <a:t> </a:t>
            </a:r>
            <a:r>
              <a:rPr lang="fr-FR" b="1" dirty="0" err="1" smtClean="0"/>
              <a:t>Political</a:t>
            </a:r>
            <a:r>
              <a:rPr lang="fr-FR" b="1" dirty="0" smtClean="0"/>
              <a:t> </a:t>
            </a:r>
            <a:r>
              <a:rPr lang="fr-FR" b="1" dirty="0" err="1" smtClean="0"/>
              <a:t>Consequences</a:t>
            </a:r>
            <a:endParaRPr lang="fr-FR" b="1" dirty="0" smtClean="0"/>
          </a:p>
          <a:p>
            <a:pPr marL="0" indent="0">
              <a:buNone/>
            </a:pPr>
            <a:endParaRPr lang="fr-FR" b="1" dirty="0" smtClean="0"/>
          </a:p>
          <a:p>
            <a:r>
              <a:rPr lang="fr-FR" b="1" dirty="0" smtClean="0">
                <a:solidFill>
                  <a:srgbClr val="0000FF"/>
                </a:solidFill>
              </a:rPr>
              <a:t>Angers, Solitudes, De-</a:t>
            </a:r>
            <a:r>
              <a:rPr lang="fr-FR" b="1" dirty="0" err="1" smtClean="0">
                <a:solidFill>
                  <a:srgbClr val="0000FF"/>
                </a:solidFill>
              </a:rPr>
              <a:t>adherence</a:t>
            </a:r>
            <a:r>
              <a:rPr lang="fr-FR" b="1" dirty="0" smtClean="0">
                <a:solidFill>
                  <a:srgbClr val="0000FF"/>
                </a:solidFill>
              </a:rPr>
              <a:t>  </a:t>
            </a:r>
          </a:p>
          <a:p>
            <a:pPr marL="0" indent="0">
              <a:buNone/>
            </a:pPr>
            <a:r>
              <a:rPr lang="fr-FR" b="1" dirty="0" smtClean="0"/>
              <a:t>The </a:t>
            </a:r>
            <a:r>
              <a:rPr lang="fr-FR" b="1" dirty="0" err="1"/>
              <a:t>Deafening</a:t>
            </a:r>
            <a:r>
              <a:rPr lang="fr-FR" b="1" dirty="0"/>
              <a:t> </a:t>
            </a:r>
            <a:r>
              <a:rPr lang="fr-FR" b="1" dirty="0" err="1"/>
              <a:t>Silent</a:t>
            </a:r>
            <a:r>
              <a:rPr lang="fr-FR" b="1" dirty="0"/>
              <a:t> Angers </a:t>
            </a:r>
            <a:br>
              <a:rPr lang="fr-FR" b="1" dirty="0"/>
            </a:br>
            <a:endParaRPr lang="fr-FR" b="1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10" y="407103"/>
            <a:ext cx="1370790" cy="140648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496" y="3575632"/>
            <a:ext cx="1754504" cy="124084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06" y="5578475"/>
            <a:ext cx="2934294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5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FF0000"/>
                </a:solidFill>
              </a:rPr>
              <a:t>From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Deviations</a:t>
            </a:r>
            <a:r>
              <a:rPr lang="fr-FR" dirty="0" smtClean="0">
                <a:solidFill>
                  <a:srgbClr val="FF0000"/>
                </a:solidFill>
              </a:rPr>
              <a:t> to De-</a:t>
            </a:r>
            <a:r>
              <a:rPr lang="fr-FR" dirty="0" err="1" smtClean="0">
                <a:solidFill>
                  <a:srgbClr val="FF0000"/>
                </a:solidFill>
              </a:rPr>
              <a:t>adherence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CA" sz="4800" b="1" dirty="0"/>
              <a:t> </a:t>
            </a:r>
            <a:endParaRPr lang="fr-CA" sz="4800" dirty="0"/>
          </a:p>
          <a:p>
            <a:pPr marL="0" indent="0">
              <a:buNone/>
            </a:pPr>
            <a:r>
              <a:rPr lang="en-CA" sz="5600" dirty="0"/>
              <a:t>« - From all my commitments, from beginning to actually looking for a job</a:t>
            </a:r>
            <a:r>
              <a:rPr lang="en-CA" sz="5600" b="1" dirty="0"/>
              <a:t>, </a:t>
            </a:r>
            <a:r>
              <a:rPr lang="en-CA" sz="5600" b="1" dirty="0">
                <a:solidFill>
                  <a:srgbClr val="0000FF"/>
                </a:solidFill>
              </a:rPr>
              <a:t>it made me really angry</a:t>
            </a:r>
            <a:r>
              <a:rPr lang="en-CA" sz="5600" dirty="0"/>
              <a:t>… Because I had moments not really of anxiety… but of anger. I was really </a:t>
            </a:r>
            <a:r>
              <a:rPr lang="en-CA" sz="5600" b="1" dirty="0">
                <a:solidFill>
                  <a:srgbClr val="0000FF"/>
                </a:solidFill>
              </a:rPr>
              <a:t>outraged</a:t>
            </a:r>
            <a:r>
              <a:rPr lang="en-CA" sz="5600" dirty="0"/>
              <a:t>, I wanted to… </a:t>
            </a:r>
            <a:endParaRPr lang="fr-CA" sz="5600" dirty="0"/>
          </a:p>
          <a:p>
            <a:pPr marL="0" indent="0">
              <a:buNone/>
            </a:pPr>
            <a:r>
              <a:rPr lang="en-CA" sz="5600" dirty="0"/>
              <a:t>-</a:t>
            </a:r>
            <a:r>
              <a:rPr lang="en-CA" sz="5600" i="1" dirty="0"/>
              <a:t>Anger you say?</a:t>
            </a:r>
            <a:endParaRPr lang="fr-CA" sz="5600" dirty="0"/>
          </a:p>
          <a:p>
            <a:pPr marL="0" indent="0">
              <a:buNone/>
            </a:pPr>
            <a:r>
              <a:rPr lang="en-CA" sz="5600" dirty="0"/>
              <a:t>- Yes, anger. But you know, you ask yourself, what am I doing here… When you’ve tried everything, job agencies, all… Yes because I also looked for little jobs, and even that it’s not possible. Even for community work, you have to pull strings. Last week I even pulled strings to work for the </a:t>
            </a:r>
            <a:r>
              <a:rPr lang="en-CA" sz="5600" dirty="0" err="1"/>
              <a:t>Restos</a:t>
            </a:r>
            <a:r>
              <a:rPr lang="en-CA" sz="5600" dirty="0"/>
              <a:t> du </a:t>
            </a:r>
            <a:r>
              <a:rPr lang="en-CA" sz="5600" dirty="0" err="1"/>
              <a:t>Cœur</a:t>
            </a:r>
            <a:r>
              <a:rPr lang="en-CA" sz="5600" dirty="0"/>
              <a:t>. I had to pull strings, can you believe it? </a:t>
            </a:r>
            <a:endParaRPr lang="fr-CA" sz="5600" dirty="0"/>
          </a:p>
          <a:p>
            <a:pPr marL="0" indent="0">
              <a:buNone/>
            </a:pPr>
            <a:r>
              <a:rPr lang="en-CA" sz="5600" b="1" dirty="0"/>
              <a:t>- </a:t>
            </a:r>
            <a:r>
              <a:rPr lang="en-CA" sz="5600" b="1" i="1" dirty="0"/>
              <a:t>What were you angry about?</a:t>
            </a:r>
            <a:r>
              <a:rPr lang="en-CA" sz="5600" b="1" dirty="0"/>
              <a:t> </a:t>
            </a:r>
            <a:endParaRPr lang="fr-CA" sz="5600" b="1" dirty="0"/>
          </a:p>
          <a:p>
            <a:pPr marL="0" indent="0">
              <a:buNone/>
            </a:pPr>
            <a:r>
              <a:rPr lang="en-CA" sz="5600" b="1" dirty="0">
                <a:solidFill>
                  <a:srgbClr val="0000FF"/>
                </a:solidFill>
              </a:rPr>
              <a:t>Against the system, the </a:t>
            </a:r>
            <a:r>
              <a:rPr lang="en-CA" sz="5600" b="1" dirty="0" err="1">
                <a:solidFill>
                  <a:srgbClr val="0000FF"/>
                </a:solidFill>
              </a:rPr>
              <a:t>french</a:t>
            </a:r>
            <a:r>
              <a:rPr lang="en-CA" sz="5600" b="1" dirty="0">
                <a:solidFill>
                  <a:srgbClr val="0000FF"/>
                </a:solidFill>
              </a:rPr>
              <a:t> system. Yes, against which takes advantage of it</a:t>
            </a:r>
            <a:r>
              <a:rPr lang="en-CA" sz="5600" b="1" dirty="0"/>
              <a:t>. I don’t want to </a:t>
            </a:r>
            <a:r>
              <a:rPr lang="en-CA" sz="5600" b="1" dirty="0" err="1"/>
              <a:t>exagerate</a:t>
            </a:r>
            <a:r>
              <a:rPr lang="en-CA" sz="5600" b="1" dirty="0"/>
              <a:t>, but sometimes out of disappointment you start to </a:t>
            </a:r>
            <a:r>
              <a:rPr lang="en-CA" sz="5600" b="1" dirty="0" smtClean="0"/>
              <a:t>think</a:t>
            </a:r>
            <a:r>
              <a:rPr lang="en-CA" sz="5600" b="1" dirty="0"/>
              <a:t> : </a:t>
            </a:r>
            <a:r>
              <a:rPr lang="en-CA" sz="5600" b="1" dirty="0">
                <a:solidFill>
                  <a:srgbClr val="0000FF"/>
                </a:solidFill>
              </a:rPr>
              <a:t>do I really have to change yet again to change my identity to get into something else? </a:t>
            </a:r>
            <a:r>
              <a:rPr lang="en-CA" sz="5600" b="1" dirty="0"/>
              <a:t>It’s never ending. »</a:t>
            </a:r>
            <a:endParaRPr lang="fr-CA" sz="5600" b="1" dirty="0"/>
          </a:p>
          <a:p>
            <a:pPr marL="0" indent="0">
              <a:buNone/>
            </a:pPr>
            <a:r>
              <a:rPr lang="en-CA" sz="5600" i="1" dirty="0"/>
              <a:t>F. 29 years old, postgraduate, unemployed, </a:t>
            </a:r>
            <a:r>
              <a:rPr lang="en-CA" sz="5600" i="1" dirty="0" smtClean="0"/>
              <a:t>Paris</a:t>
            </a:r>
          </a:p>
          <a:p>
            <a:pPr marL="0" indent="0">
              <a:buNone/>
            </a:pPr>
            <a:endParaRPr lang="fr-CA" sz="5600" dirty="0"/>
          </a:p>
          <a:p>
            <a:pPr marL="0" indent="0">
              <a:buNone/>
            </a:pPr>
            <a:r>
              <a:rPr lang="en-CA" sz="5600" dirty="0"/>
              <a:t> </a:t>
            </a:r>
            <a:endParaRPr lang="fr-CA" sz="5600" dirty="0"/>
          </a:p>
          <a:p>
            <a:pPr marL="0" indent="0">
              <a:buNone/>
            </a:pPr>
            <a:r>
              <a:rPr lang="en-CA" sz="5600" b="1" dirty="0"/>
              <a:t>“</a:t>
            </a:r>
            <a:r>
              <a:rPr lang="en-CA" sz="5600" b="1" dirty="0">
                <a:solidFill>
                  <a:srgbClr val="0000FF"/>
                </a:solidFill>
              </a:rPr>
              <a:t>Society turns its back on me, so I turn my back on society…</a:t>
            </a:r>
            <a:r>
              <a:rPr lang="en-CA" sz="5600" b="1" dirty="0"/>
              <a:t>” </a:t>
            </a:r>
            <a:endParaRPr lang="fr-CA" sz="5600" b="1" dirty="0"/>
          </a:p>
          <a:p>
            <a:pPr marL="0" indent="0">
              <a:buNone/>
            </a:pPr>
            <a:r>
              <a:rPr lang="en-CA" sz="5600" b="1" i="1" dirty="0"/>
              <a:t>F., 28 years old, postgraduate, unemployed, Madrid</a:t>
            </a:r>
            <a:endParaRPr lang="fr-CA" sz="5600" b="1" i="1" dirty="0"/>
          </a:p>
          <a:p>
            <a:pPr marL="0" indent="0">
              <a:buNone/>
            </a:pPr>
            <a:r>
              <a:rPr lang="en-CA" sz="5600" dirty="0"/>
              <a:t> </a:t>
            </a:r>
            <a:endParaRPr lang="fr-CA" sz="5600" dirty="0"/>
          </a:p>
          <a:p>
            <a:pPr marL="0" indent="0">
              <a:buNone/>
            </a:pPr>
            <a:r>
              <a:rPr lang="en-CA" sz="5600" dirty="0"/>
              <a:t> </a:t>
            </a:r>
            <a:endParaRPr lang="fr-CA" sz="5600" dirty="0"/>
          </a:p>
          <a:p>
            <a:pPr marL="0" indent="0">
              <a:buNone/>
            </a:pPr>
            <a:r>
              <a:rPr lang="en-CA" sz="5600" dirty="0"/>
              <a:t> “- </a:t>
            </a:r>
            <a:r>
              <a:rPr lang="en-CA" sz="5600" b="1" dirty="0">
                <a:solidFill>
                  <a:srgbClr val="0000FF"/>
                </a:solidFill>
              </a:rPr>
              <a:t>I was angry against… I don’t know, bankers and stuff…</a:t>
            </a:r>
            <a:r>
              <a:rPr lang="en-CA" sz="5600" b="1" dirty="0"/>
              <a:t> </a:t>
            </a:r>
            <a:r>
              <a:rPr lang="en-CA" sz="5600" dirty="0"/>
              <a:t>Because I was never taken into account… They just said hey here is your loan, in a way I thought it was money for free… But mostly I am disappointed</a:t>
            </a:r>
            <a:r>
              <a:rPr lang="en-CA" sz="5600" b="1" dirty="0">
                <a:solidFill>
                  <a:srgbClr val="0000FF"/>
                </a:solidFill>
              </a:rPr>
              <a:t>, I am angry with myself</a:t>
            </a:r>
            <a:r>
              <a:rPr lang="en-CA" sz="5600" dirty="0"/>
              <a:t>. It also my fault, I should have been more careful, I regret what I’ve done.” </a:t>
            </a:r>
            <a:endParaRPr lang="fr-CA" sz="5600" dirty="0"/>
          </a:p>
          <a:p>
            <a:pPr marL="0" indent="0">
              <a:buNone/>
            </a:pPr>
            <a:r>
              <a:rPr lang="en-CA" sz="5600" i="1" dirty="0"/>
              <a:t>M., 27 years old, high-level debt, loan </a:t>
            </a:r>
            <a:r>
              <a:rPr lang="en-CA" sz="5600" i="1" dirty="0" err="1"/>
              <a:t>counseler</a:t>
            </a:r>
            <a:r>
              <a:rPr lang="en-CA" sz="5600" i="1" dirty="0"/>
              <a:t>, Montréal. </a:t>
            </a:r>
            <a:endParaRPr lang="fr-CA" sz="5600" i="1" dirty="0"/>
          </a:p>
          <a:p>
            <a:pPr marL="0" indent="0">
              <a:buNone/>
            </a:pPr>
            <a:r>
              <a:rPr lang="en-CA" sz="4800" dirty="0"/>
              <a:t> </a:t>
            </a:r>
            <a:endParaRPr lang="fr-CA" sz="4800" dirty="0"/>
          </a:p>
          <a:p>
            <a:pPr marL="0" indent="0">
              <a:buNone/>
            </a:pPr>
            <a:r>
              <a:rPr lang="en-CA" sz="4800" dirty="0"/>
              <a:t> </a:t>
            </a:r>
            <a:endParaRPr lang="fr-CA" sz="4800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1911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Conclusion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 smtClean="0">
                <a:solidFill>
                  <a:srgbClr val="0000FF"/>
                </a:solidFill>
              </a:rPr>
              <a:t>Which</a:t>
            </a:r>
            <a:r>
              <a:rPr lang="fr-FR" dirty="0" smtClean="0">
                <a:solidFill>
                  <a:srgbClr val="0000FF"/>
                </a:solidFill>
              </a:rPr>
              <a:t> Angers </a:t>
            </a:r>
            <a:r>
              <a:rPr lang="fr-FR" dirty="0" smtClean="0">
                <a:solidFill>
                  <a:srgbClr val="0000FF"/>
                </a:solidFill>
              </a:rPr>
              <a:t>are to </a:t>
            </a:r>
            <a:r>
              <a:rPr lang="fr-FR" dirty="0" err="1" smtClean="0">
                <a:solidFill>
                  <a:srgbClr val="0000FF"/>
                </a:solidFill>
              </a:rPr>
              <a:t>Fear</a:t>
            </a:r>
            <a:r>
              <a:rPr lang="fr-FR" dirty="0" smtClean="0">
                <a:solidFill>
                  <a:srgbClr val="0000FF"/>
                </a:solidFill>
              </a:rPr>
              <a:t>? </a:t>
            </a:r>
          </a:p>
          <a:p>
            <a:pPr marL="0" indent="0">
              <a:buNone/>
            </a:pPr>
            <a:endParaRPr lang="fr-FR" dirty="0" smtClean="0">
              <a:solidFill>
                <a:srgbClr val="0000FF"/>
              </a:solidFill>
            </a:endParaRPr>
          </a:p>
          <a:p>
            <a:r>
              <a:rPr lang="fr-FR" dirty="0" smtClean="0">
                <a:solidFill>
                  <a:srgbClr val="0000FF"/>
                </a:solidFill>
              </a:rPr>
              <a:t>The Place of </a:t>
            </a:r>
            <a:r>
              <a:rPr lang="fr-FR" dirty="0" err="1" smtClean="0">
                <a:solidFill>
                  <a:srgbClr val="0000FF"/>
                </a:solidFill>
              </a:rPr>
              <a:t>Human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 err="1" smtClean="0">
                <a:solidFill>
                  <a:srgbClr val="0000FF"/>
                </a:solidFill>
              </a:rPr>
              <a:t>Beings</a:t>
            </a:r>
            <a:r>
              <a:rPr lang="fr-FR" dirty="0" smtClean="0">
                <a:solidFill>
                  <a:srgbClr val="0000FF"/>
                </a:solidFill>
              </a:rPr>
              <a:t> in the course of </a:t>
            </a:r>
            <a:r>
              <a:rPr lang="fr-FR" dirty="0" err="1" smtClean="0">
                <a:solidFill>
                  <a:srgbClr val="0000FF"/>
                </a:solidFill>
              </a:rPr>
              <a:t>Societies</a:t>
            </a:r>
            <a:r>
              <a:rPr lang="fr-FR" dirty="0" smtClean="0">
                <a:solidFill>
                  <a:srgbClr val="0000FF"/>
                </a:solidFill>
              </a:rPr>
              <a:t> : a </a:t>
            </a:r>
            <a:r>
              <a:rPr lang="fr-FR" dirty="0" err="1" smtClean="0">
                <a:solidFill>
                  <a:srgbClr val="0000FF"/>
                </a:solidFill>
              </a:rPr>
              <a:t>Rising</a:t>
            </a:r>
            <a:r>
              <a:rPr lang="fr-FR" dirty="0" smtClean="0">
                <a:solidFill>
                  <a:srgbClr val="0000FF"/>
                </a:solidFill>
              </a:rPr>
              <a:t> Tension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 smtClean="0"/>
              <a:t>Contact : </a:t>
            </a:r>
            <a:r>
              <a:rPr lang="fr-FR" dirty="0"/>
              <a:t>Cécile Van de </a:t>
            </a:r>
            <a:r>
              <a:rPr lang="fr-FR" dirty="0" smtClean="0"/>
              <a:t>Velde</a:t>
            </a:r>
          </a:p>
          <a:p>
            <a:r>
              <a:rPr lang="fr-FR" dirty="0" err="1" smtClean="0"/>
              <a:t>Homepage</a:t>
            </a:r>
            <a:r>
              <a:rPr lang="fr-FR" dirty="0" smtClean="0"/>
              <a:t> : </a:t>
            </a:r>
            <a:r>
              <a:rPr lang="fr-FR" dirty="0">
                <a:hlinkClick r:id="rId2"/>
              </a:rPr>
              <a:t>http://www.cvandevelde.com/</a:t>
            </a:r>
            <a:endParaRPr lang="fr-FR" dirty="0"/>
          </a:p>
          <a:p>
            <a:r>
              <a:rPr lang="fr-FR" dirty="0" smtClean="0"/>
              <a:t>E-mail : </a:t>
            </a:r>
            <a:r>
              <a:rPr lang="fr-FR" dirty="0" smtClean="0">
                <a:hlinkClick r:id="rId3"/>
              </a:rPr>
              <a:t>cecile.vandevelde</a:t>
            </a:r>
            <a:r>
              <a:rPr lang="fr-FR" dirty="0">
                <a:hlinkClick r:id="rId3"/>
              </a:rPr>
              <a:t>@umontreal.ca</a:t>
            </a:r>
            <a:endParaRPr lang="fr-FR" dirty="0"/>
          </a:p>
          <a:p>
            <a:pPr marL="0" indent="0">
              <a:buNone/>
            </a:pPr>
            <a:endParaRPr lang="fr-FR" dirty="0">
              <a:hlinkClick r:id="rId2"/>
            </a:endParaRPr>
          </a:p>
          <a:p>
            <a:pPr marL="0" indent="0">
              <a:buNone/>
            </a:pPr>
            <a:endParaRPr lang="fr-FR" dirty="0" smtClean="0">
              <a:hlinkClick r:id="rId2"/>
            </a:endParaRP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8253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Five </a:t>
            </a:r>
            <a:r>
              <a:rPr lang="fr-FR" dirty="0" err="1" smtClean="0">
                <a:solidFill>
                  <a:srgbClr val="FF0000"/>
                </a:solidFill>
              </a:rPr>
              <a:t>Protests</a:t>
            </a:r>
            <a:r>
              <a:rPr lang="fr-FR" dirty="0" smtClean="0">
                <a:solidFill>
                  <a:srgbClr val="FF0000"/>
                </a:solidFill>
              </a:rPr>
              <a:t>…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5" name="Image 4" descr="IMG_32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24" y="5055588"/>
            <a:ext cx="2250501" cy="1687876"/>
          </a:xfrm>
          <a:prstGeom prst="rect">
            <a:avLst/>
          </a:prstGeom>
        </p:spPr>
      </p:pic>
      <p:pic>
        <p:nvPicPr>
          <p:cNvPr id="8" name="Espace réservé du contenu 3" descr="IMG_26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3456633" y="4742128"/>
            <a:ext cx="2864477" cy="1575352"/>
          </a:xfrm>
          <a:prstGeom prst="rect">
            <a:avLst/>
          </a:prstGeom>
        </p:spPr>
      </p:pic>
      <p:pic>
        <p:nvPicPr>
          <p:cNvPr id="12" name="Espace réservé du contenu 11" descr="IMG_7032_T1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3" b="8743"/>
          <a:stretch>
            <a:fillRect/>
          </a:stretch>
        </p:blipFill>
        <p:spPr>
          <a:xfrm>
            <a:off x="6321110" y="2760079"/>
            <a:ext cx="2805981" cy="1544048"/>
          </a:xfrm>
          <a:prstGeom prst="rect">
            <a:avLst/>
          </a:prstGeom>
        </p:spPr>
      </p:pic>
      <p:pic>
        <p:nvPicPr>
          <p:cNvPr id="17" name="Image 16" descr="1348574023_950325_1348691928_album_norm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941" y="1771287"/>
            <a:ext cx="2211569" cy="1760816"/>
          </a:xfrm>
          <a:prstGeom prst="rect">
            <a:avLst/>
          </a:prstGeom>
        </p:spPr>
      </p:pic>
      <p:pic>
        <p:nvPicPr>
          <p:cNvPr id="23" name="Image 22" descr="tens-of-thousands-of-students-c1da-diaporam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6" y="1417638"/>
            <a:ext cx="2585669" cy="176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36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… But one Global </a:t>
            </a:r>
            <a:r>
              <a:rPr lang="fr-FR" dirty="0" err="1">
                <a:solidFill>
                  <a:srgbClr val="FF0000"/>
                </a:solidFill>
              </a:rPr>
              <a:t>G</a:t>
            </a:r>
            <a:r>
              <a:rPr lang="fr-FR" dirty="0" err="1" smtClean="0">
                <a:solidFill>
                  <a:srgbClr val="FF0000"/>
                </a:solidFill>
              </a:rPr>
              <a:t>eneration</a:t>
            </a:r>
            <a:r>
              <a:rPr lang="fr-FR" dirty="0" smtClean="0">
                <a:solidFill>
                  <a:srgbClr val="FF0000"/>
                </a:solidFill>
              </a:rPr>
              <a:t>?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5" name="Espace réservé du contenu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17628"/>
            <a:ext cx="2889224" cy="162337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424" y="2217628"/>
            <a:ext cx="2699055" cy="1673798"/>
          </a:xfrm>
          <a:prstGeom prst="rect">
            <a:avLst/>
          </a:prstGeom>
        </p:spPr>
      </p:pic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41004"/>
            <a:ext cx="2889224" cy="1777976"/>
          </a:xfrm>
          <a:prstGeom prst="rect">
            <a:avLst/>
          </a:prstGeom>
        </p:spPr>
      </p:pic>
      <p:pic>
        <p:nvPicPr>
          <p:cNvPr id="9" name="Espace réservé du contenu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425" y="3785782"/>
            <a:ext cx="2699054" cy="1833198"/>
          </a:xfrm>
          <a:prstGeom prst="rect">
            <a:avLst/>
          </a:prstGeom>
        </p:spPr>
      </p:pic>
      <p:pic>
        <p:nvPicPr>
          <p:cNvPr id="10" name="Image 9" descr="IMG_345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479" y="2217628"/>
            <a:ext cx="2393156" cy="340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01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Becoming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Adult</a:t>
            </a:r>
            <a:r>
              <a:rPr lang="fr-FR" dirty="0" smtClean="0">
                <a:solidFill>
                  <a:srgbClr val="FF0000"/>
                </a:solidFill>
              </a:rPr>
              <a:t> in a </a:t>
            </a:r>
            <a:r>
              <a:rPr lang="fr-FR" dirty="0" err="1" smtClean="0">
                <a:solidFill>
                  <a:srgbClr val="FF0000"/>
                </a:solidFill>
              </a:rPr>
              <a:t>Neoliberal</a:t>
            </a:r>
            <a:r>
              <a:rPr lang="fr-FR" dirty="0" smtClean="0">
                <a:solidFill>
                  <a:srgbClr val="FF0000"/>
                </a:solidFill>
              </a:rPr>
              <a:t> World</a:t>
            </a:r>
            <a:br>
              <a:rPr lang="fr-FR" dirty="0" smtClean="0">
                <a:solidFill>
                  <a:srgbClr val="FF0000"/>
                </a:solidFill>
              </a:rPr>
            </a:br>
            <a:endParaRPr lang="fr-FR" sz="36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sz="2800" dirty="0" smtClean="0"/>
          </a:p>
          <a:p>
            <a:r>
              <a:rPr lang="fr-FR" sz="2800" dirty="0" err="1" smtClean="0"/>
              <a:t>Generations</a:t>
            </a:r>
            <a:r>
              <a:rPr lang="fr-FR" sz="2800" dirty="0" smtClean="0"/>
              <a:t> and Social Classes : a Comparative </a:t>
            </a:r>
            <a:r>
              <a:rPr lang="fr-FR" sz="2800" dirty="0" err="1" smtClean="0"/>
              <a:t>Approach</a:t>
            </a:r>
            <a:endParaRPr lang="fr-FR" sz="2800" dirty="0" smtClean="0"/>
          </a:p>
          <a:p>
            <a:pPr marL="0" indent="0">
              <a:buNone/>
            </a:pPr>
            <a:r>
              <a:rPr lang="fr-FR" sz="2400" dirty="0" smtClean="0"/>
              <a:t>		</a:t>
            </a:r>
            <a:r>
              <a:rPr lang="fr-FR" sz="2400" dirty="0" err="1" smtClean="0"/>
              <a:t>Montreal</a:t>
            </a:r>
            <a:r>
              <a:rPr lang="fr-FR" sz="2400" dirty="0" smtClean="0"/>
              <a:t>, </a:t>
            </a:r>
            <a:r>
              <a:rPr lang="fr-FR" sz="2400" dirty="0"/>
              <a:t>Madrid, </a:t>
            </a:r>
            <a:r>
              <a:rPr lang="fr-FR" sz="2400" dirty="0" smtClean="0"/>
              <a:t>Santiago, Hong Kong, Paris</a:t>
            </a:r>
          </a:p>
          <a:p>
            <a:pPr marL="0" indent="0">
              <a:buNone/>
            </a:pPr>
            <a:endParaRPr lang="fr-FR" sz="2400" dirty="0" smtClean="0"/>
          </a:p>
          <a:p>
            <a:r>
              <a:rPr lang="fr-FR" sz="2800" dirty="0" smtClean="0"/>
              <a:t>Data and </a:t>
            </a:r>
            <a:r>
              <a:rPr lang="fr-FR" sz="2800" dirty="0" err="1"/>
              <a:t>A</a:t>
            </a:r>
            <a:r>
              <a:rPr lang="fr-FR" sz="2800" dirty="0" err="1" smtClean="0"/>
              <a:t>nalysis</a:t>
            </a:r>
            <a:r>
              <a:rPr lang="fr-FR" sz="2800" dirty="0" smtClean="0"/>
              <a:t>:</a:t>
            </a:r>
            <a:r>
              <a:rPr lang="fr-FR" dirty="0" smtClean="0"/>
              <a:t> </a:t>
            </a:r>
          </a:p>
          <a:p>
            <a:pPr lvl="1">
              <a:buFont typeface="Wingdings" charset="2"/>
              <a:buChar char="ü"/>
            </a:pPr>
            <a:r>
              <a:rPr lang="fr-FR" sz="1800" dirty="0" smtClean="0"/>
              <a:t>Observations and collection of slogans in the </a:t>
            </a:r>
            <a:r>
              <a:rPr lang="fr-FR" sz="1800" dirty="0" err="1" smtClean="0"/>
              <a:t>protests</a:t>
            </a:r>
            <a:r>
              <a:rPr lang="fr-FR" sz="1800" dirty="0" smtClean="0"/>
              <a:t> (more </a:t>
            </a:r>
            <a:r>
              <a:rPr lang="fr-FR" sz="1800" dirty="0" err="1" smtClean="0"/>
              <a:t>than</a:t>
            </a:r>
            <a:r>
              <a:rPr lang="fr-FR" sz="1800" dirty="0" smtClean="0"/>
              <a:t> 1300)  + </a:t>
            </a:r>
            <a:r>
              <a:rPr lang="fr-FR" sz="1800" dirty="0" err="1" smtClean="0"/>
              <a:t>textual</a:t>
            </a:r>
            <a:r>
              <a:rPr lang="fr-FR" sz="1800" dirty="0" smtClean="0"/>
              <a:t> </a:t>
            </a:r>
            <a:r>
              <a:rPr lang="fr-FR" sz="1800" dirty="0" err="1" smtClean="0"/>
              <a:t>analysis</a:t>
            </a:r>
            <a:endParaRPr lang="fr-FR" sz="1800" dirty="0" smtClean="0"/>
          </a:p>
          <a:p>
            <a:pPr lvl="1">
              <a:buFont typeface="Wingdings" charset="2"/>
              <a:buChar char="ü"/>
            </a:pPr>
            <a:r>
              <a:rPr lang="fr-FR" sz="1800" dirty="0" smtClean="0"/>
              <a:t> More </a:t>
            </a:r>
            <a:r>
              <a:rPr lang="fr-FR" sz="1800" dirty="0" err="1" smtClean="0"/>
              <a:t>than</a:t>
            </a:r>
            <a:r>
              <a:rPr lang="fr-FR" sz="1800" dirty="0" smtClean="0"/>
              <a:t> 130 interviews of </a:t>
            </a:r>
            <a:r>
              <a:rPr lang="fr-FR" sz="1800" dirty="0" err="1" smtClean="0"/>
              <a:t>young</a:t>
            </a:r>
            <a:r>
              <a:rPr lang="fr-FR" sz="1800" dirty="0" smtClean="0"/>
              <a:t> people (18 to 30) </a:t>
            </a:r>
            <a:r>
              <a:rPr lang="fr-FR" sz="1800" dirty="0" err="1" smtClean="0"/>
              <a:t>from</a:t>
            </a:r>
            <a:r>
              <a:rPr lang="fr-FR" sz="1800" dirty="0" smtClean="0"/>
              <a:t> </a:t>
            </a:r>
            <a:r>
              <a:rPr lang="fr-FR" sz="1800" dirty="0" err="1" smtClean="0"/>
              <a:t>different</a:t>
            </a:r>
            <a:r>
              <a:rPr lang="fr-FR" sz="1800" dirty="0" smtClean="0"/>
              <a:t> classes in </a:t>
            </a:r>
            <a:r>
              <a:rPr lang="fr-FR" sz="1800" dirty="0" err="1" smtClean="0"/>
              <a:t>each</a:t>
            </a:r>
            <a:r>
              <a:rPr lang="fr-FR" sz="1800" dirty="0" smtClean="0"/>
              <a:t> city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99744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The « </a:t>
            </a:r>
            <a:r>
              <a:rPr lang="fr-FR" dirty="0" err="1">
                <a:solidFill>
                  <a:srgbClr val="FF0000"/>
                </a:solidFill>
              </a:rPr>
              <a:t>W</a:t>
            </a:r>
            <a:r>
              <a:rPr lang="fr-FR" dirty="0" err="1" smtClean="0">
                <a:solidFill>
                  <a:srgbClr val="FF0000"/>
                </a:solidFill>
              </a:rPr>
              <a:t>ords</a:t>
            </a:r>
            <a:r>
              <a:rPr lang="fr-FR" dirty="0" smtClean="0">
                <a:solidFill>
                  <a:srgbClr val="FF0000"/>
                </a:solidFill>
              </a:rPr>
              <a:t> » of Anger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32728"/>
            <a:ext cx="8470760" cy="4693436"/>
          </a:xfrm>
        </p:spPr>
        <p:txBody>
          <a:bodyPr/>
          <a:lstStyle/>
          <a:p>
            <a:r>
              <a:rPr lang="fr-FR" dirty="0" smtClean="0"/>
              <a:t>The Challenge of </a:t>
            </a:r>
            <a:r>
              <a:rPr lang="fr-FR" dirty="0" err="1" smtClean="0"/>
              <a:t>Comparison</a:t>
            </a:r>
            <a:endParaRPr lang="fr-FR" dirty="0"/>
          </a:p>
          <a:p>
            <a:r>
              <a:rPr lang="fr-FR" dirty="0" smtClean="0"/>
              <a:t>Anger, I </a:t>
            </a:r>
            <a:r>
              <a:rPr lang="fr-FR" dirty="0" err="1" smtClean="0"/>
              <a:t>Write</a:t>
            </a:r>
            <a:r>
              <a:rPr lang="fr-FR" dirty="0" smtClean="0"/>
              <a:t> </a:t>
            </a:r>
            <a:r>
              <a:rPr lang="fr-FR" dirty="0" err="1" smtClean="0"/>
              <a:t>your</a:t>
            </a:r>
            <a:r>
              <a:rPr lang="fr-FR" dirty="0" smtClean="0"/>
              <a:t> Name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7" name="Espace réservé du conten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0" b="13350"/>
          <a:stretch>
            <a:fillRect/>
          </a:stretch>
        </p:blipFill>
        <p:spPr>
          <a:xfrm>
            <a:off x="842138" y="4559812"/>
            <a:ext cx="2202194" cy="1492176"/>
          </a:xfrm>
          <a:prstGeom prst="rect">
            <a:avLst/>
          </a:prstGeom>
        </p:spPr>
      </p:pic>
      <p:pic>
        <p:nvPicPr>
          <p:cNvPr id="18" name="Espace réservé du contenu 4" descr="no-queremos-mas_corruptos_pequen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2" b="6582"/>
          <a:stretch>
            <a:fillRect/>
          </a:stretch>
        </p:blipFill>
        <p:spPr>
          <a:xfrm>
            <a:off x="842138" y="3180459"/>
            <a:ext cx="2202194" cy="1348947"/>
          </a:xfrm>
          <a:prstGeom prst="rect">
            <a:avLst/>
          </a:prstGeom>
        </p:spPr>
      </p:pic>
      <p:pic>
        <p:nvPicPr>
          <p:cNvPr id="20" name="Image 19" descr="IMG_249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8557" y="2702558"/>
            <a:ext cx="4749077" cy="3561807"/>
          </a:xfrm>
          <a:prstGeom prst="rect">
            <a:avLst/>
          </a:prstGeom>
        </p:spPr>
      </p:pic>
      <p:pic>
        <p:nvPicPr>
          <p:cNvPr id="21" name="Espace réservé du contenu 4" descr="IMG_332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 rot="10800000">
            <a:off x="3044331" y="3180457"/>
            <a:ext cx="2093543" cy="1348949"/>
          </a:xfrm>
          <a:prstGeom prst="rect">
            <a:avLst/>
          </a:prstGeom>
        </p:spPr>
      </p:pic>
      <p:pic>
        <p:nvPicPr>
          <p:cNvPr id="22" name="Image 21" descr="IMG_565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333" y="4559812"/>
            <a:ext cx="2093546" cy="149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43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rgbClr val="FF0000"/>
                </a:solidFill>
              </a:rPr>
              <a:t>« </a:t>
            </a:r>
            <a:r>
              <a:rPr lang="fr-FR" i="1" dirty="0" err="1">
                <a:solidFill>
                  <a:srgbClr val="FF0000"/>
                </a:solidFill>
              </a:rPr>
              <a:t>My</a:t>
            </a:r>
            <a:r>
              <a:rPr lang="fr-FR" dirty="0">
                <a:solidFill>
                  <a:srgbClr val="FF0000"/>
                </a:solidFill>
              </a:rPr>
              <a:t> life, </a:t>
            </a:r>
            <a:r>
              <a:rPr lang="fr-FR" i="1" dirty="0" err="1">
                <a:solidFill>
                  <a:srgbClr val="FF0000"/>
                </a:solidFill>
              </a:rPr>
              <a:t>Your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Debt</a:t>
            </a:r>
            <a:r>
              <a:rPr lang="fr-FR" dirty="0">
                <a:solidFill>
                  <a:srgbClr val="FF0000"/>
                </a:solidFill>
              </a:rPr>
              <a:t>, </a:t>
            </a:r>
            <a:r>
              <a:rPr lang="fr-FR" i="1" dirty="0">
                <a:solidFill>
                  <a:srgbClr val="FF0000"/>
                </a:solidFill>
              </a:rPr>
              <a:t>Our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Democracy</a:t>
            </a:r>
            <a:r>
              <a:rPr lang="fr-FR" dirty="0">
                <a:solidFill>
                  <a:srgbClr val="FF0000"/>
                </a:solidFill>
              </a:rPr>
              <a:t> »</a:t>
            </a:r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65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A Split </a:t>
            </a:r>
            <a:r>
              <a:rPr lang="fr-FR" dirty="0" err="1" smtClean="0">
                <a:solidFill>
                  <a:srgbClr val="FF0000"/>
                </a:solidFill>
              </a:rPr>
              <a:t>between</a:t>
            </a:r>
            <a:r>
              <a:rPr lang="fr-FR" dirty="0" smtClean="0">
                <a:solidFill>
                  <a:srgbClr val="FF0000"/>
                </a:solidFill>
              </a:rPr>
              <a:t> « Us » and « </a:t>
            </a:r>
            <a:r>
              <a:rPr lang="fr-FR" dirty="0" err="1" smtClean="0">
                <a:solidFill>
                  <a:srgbClr val="FF0000"/>
                </a:solidFill>
              </a:rPr>
              <a:t>Them</a:t>
            </a:r>
            <a:r>
              <a:rPr lang="fr-FR" dirty="0" smtClean="0">
                <a:solidFill>
                  <a:srgbClr val="FF0000"/>
                </a:solidFill>
              </a:rPr>
              <a:t> »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CA" sz="1800" b="1" dirty="0" smtClean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fr-CA" sz="1800" b="1" dirty="0" err="1">
                <a:solidFill>
                  <a:srgbClr val="0000FF"/>
                </a:solidFill>
              </a:rPr>
              <a:t>They</a:t>
            </a:r>
            <a:r>
              <a:rPr lang="fr-CA" sz="1800" b="1" dirty="0">
                <a:solidFill>
                  <a:srgbClr val="0000FF"/>
                </a:solidFill>
              </a:rPr>
              <a:t> </a:t>
            </a:r>
            <a:r>
              <a:rPr lang="fr-CA" sz="1800" dirty="0">
                <a:solidFill>
                  <a:srgbClr val="0000FF"/>
                </a:solidFill>
              </a:rPr>
              <a:t>do not </a:t>
            </a:r>
            <a:r>
              <a:rPr lang="fr-CA" sz="1800" b="1" dirty="0" err="1">
                <a:solidFill>
                  <a:srgbClr val="E46C0A"/>
                </a:solidFill>
              </a:rPr>
              <a:t>represen</a:t>
            </a:r>
            <a:r>
              <a:rPr lang="fr-CA" sz="1800" b="1" dirty="0" err="1">
                <a:solidFill>
                  <a:srgbClr val="FF6600"/>
                </a:solidFill>
              </a:rPr>
              <a:t>t</a:t>
            </a:r>
            <a:r>
              <a:rPr lang="fr-CA" sz="1800" dirty="0">
                <a:solidFill>
                  <a:srgbClr val="0000FF"/>
                </a:solidFill>
              </a:rPr>
              <a:t> </a:t>
            </a:r>
            <a:r>
              <a:rPr lang="fr-CA" sz="1800" b="1" dirty="0">
                <a:solidFill>
                  <a:srgbClr val="0000FF"/>
                </a:solidFill>
              </a:rPr>
              <a:t>us</a:t>
            </a:r>
            <a:r>
              <a:rPr lang="fr-CA" sz="1800" dirty="0">
                <a:solidFill>
                  <a:srgbClr val="0000FF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fr-CA" sz="1800" b="1" dirty="0" err="1" smtClean="0">
                <a:solidFill>
                  <a:srgbClr val="0000FF"/>
                </a:solidFill>
              </a:rPr>
              <a:t>They</a:t>
            </a:r>
            <a:r>
              <a:rPr lang="fr-CA" sz="1800" dirty="0" smtClean="0">
                <a:solidFill>
                  <a:srgbClr val="0000FF"/>
                </a:solidFill>
              </a:rPr>
              <a:t> are </a:t>
            </a:r>
            <a:r>
              <a:rPr lang="fr-CA" sz="1800" dirty="0" err="1">
                <a:solidFill>
                  <a:srgbClr val="0000FF"/>
                </a:solidFill>
              </a:rPr>
              <a:t>painted</a:t>
            </a:r>
            <a:r>
              <a:rPr lang="fr-CA" sz="1800" dirty="0">
                <a:solidFill>
                  <a:srgbClr val="0000FF"/>
                </a:solidFill>
              </a:rPr>
              <a:t> of </a:t>
            </a:r>
            <a:r>
              <a:rPr lang="fr-CA" sz="1800" b="1" dirty="0" err="1">
                <a:solidFill>
                  <a:schemeClr val="accent6">
                    <a:lumMod val="75000"/>
                  </a:schemeClr>
                </a:solidFill>
              </a:rPr>
              <a:t>democracy</a:t>
            </a:r>
            <a:r>
              <a:rPr lang="fr-CA" sz="1800" dirty="0">
                <a:solidFill>
                  <a:srgbClr val="0000FF"/>
                </a:solidFill>
              </a:rPr>
              <a:t> but</a:t>
            </a:r>
            <a:r>
              <a:rPr lang="fr-CA" sz="1800" b="1" dirty="0">
                <a:solidFill>
                  <a:srgbClr val="0000FF"/>
                </a:solidFill>
              </a:rPr>
              <a:t> </a:t>
            </a:r>
            <a:r>
              <a:rPr lang="fr-CA" sz="1800" b="1" dirty="0" err="1">
                <a:solidFill>
                  <a:srgbClr val="0000FF"/>
                </a:solidFill>
              </a:rPr>
              <a:t>they're</a:t>
            </a:r>
            <a:r>
              <a:rPr lang="fr-CA" sz="1800" b="1" dirty="0">
                <a:solidFill>
                  <a:srgbClr val="0000FF"/>
                </a:solidFill>
              </a:rPr>
              <a:t> </a:t>
            </a:r>
            <a:r>
              <a:rPr lang="fr-CA" sz="1800" dirty="0">
                <a:solidFill>
                  <a:srgbClr val="0000FF"/>
                </a:solidFill>
              </a:rPr>
              <a:t>made of </a:t>
            </a:r>
            <a:r>
              <a:rPr lang="fr-CA" sz="1800" b="1" dirty="0" err="1">
                <a:solidFill>
                  <a:srgbClr val="E46C0A"/>
                </a:solidFill>
              </a:rPr>
              <a:t>dictatorship</a:t>
            </a:r>
            <a:r>
              <a:rPr lang="fr-CA" sz="1800" b="1" dirty="0">
                <a:solidFill>
                  <a:srgbClr val="E46C0A"/>
                </a:solidFill>
              </a:rPr>
              <a:t> </a:t>
            </a:r>
            <a:endParaRPr lang="fr-CA" sz="1800" b="1" dirty="0" smtClean="0">
              <a:solidFill>
                <a:srgbClr val="E46C0A"/>
              </a:solidFill>
            </a:endParaRPr>
          </a:p>
          <a:p>
            <a:pPr marL="0" indent="0" algn="ctr">
              <a:buNone/>
            </a:pPr>
            <a:r>
              <a:rPr lang="fr-CA" sz="1800" b="1" dirty="0" err="1" smtClean="0">
                <a:solidFill>
                  <a:srgbClr val="0000FF"/>
                </a:solidFill>
              </a:rPr>
              <a:t>Their</a:t>
            </a:r>
            <a:r>
              <a:rPr lang="fr-CA" sz="1800" b="1" dirty="0" smtClean="0">
                <a:solidFill>
                  <a:srgbClr val="0000FF"/>
                </a:solidFill>
              </a:rPr>
              <a:t> </a:t>
            </a:r>
            <a:r>
              <a:rPr lang="fr-CA" sz="1800" b="1" dirty="0" err="1">
                <a:solidFill>
                  <a:srgbClr val="E46C0A"/>
                </a:solidFill>
              </a:rPr>
              <a:t>dreams</a:t>
            </a:r>
            <a:r>
              <a:rPr lang="fr-CA" sz="1800" b="1" dirty="0">
                <a:solidFill>
                  <a:srgbClr val="0000FF"/>
                </a:solidFill>
              </a:rPr>
              <a:t> </a:t>
            </a:r>
            <a:r>
              <a:rPr lang="fr-CA" sz="1800" dirty="0">
                <a:solidFill>
                  <a:srgbClr val="0000FF"/>
                </a:solidFill>
              </a:rPr>
              <a:t>are </a:t>
            </a:r>
            <a:r>
              <a:rPr lang="fr-CA" sz="1800" b="1" dirty="0" err="1">
                <a:solidFill>
                  <a:srgbClr val="0000FF"/>
                </a:solidFill>
              </a:rPr>
              <a:t>our</a:t>
            </a:r>
            <a:r>
              <a:rPr lang="fr-CA" sz="1800" b="1" dirty="0">
                <a:solidFill>
                  <a:srgbClr val="0000FF"/>
                </a:solidFill>
              </a:rPr>
              <a:t> </a:t>
            </a:r>
            <a:r>
              <a:rPr lang="fr-CA" sz="1800" b="1" dirty="0" err="1">
                <a:solidFill>
                  <a:srgbClr val="E46C0A"/>
                </a:solidFill>
              </a:rPr>
              <a:t>nightmares</a:t>
            </a:r>
            <a:endParaRPr lang="fr-CA" sz="1800" b="1" dirty="0">
              <a:solidFill>
                <a:srgbClr val="E46C0A"/>
              </a:solidFill>
            </a:endParaRPr>
          </a:p>
          <a:p>
            <a:pPr marL="0" indent="0" algn="ctr">
              <a:buNone/>
            </a:pPr>
            <a:r>
              <a:rPr lang="fr-CA" sz="1800" b="1" dirty="0" err="1">
                <a:solidFill>
                  <a:srgbClr val="0000FF"/>
                </a:solidFill>
              </a:rPr>
              <a:t>They</a:t>
            </a:r>
            <a:r>
              <a:rPr lang="fr-CA" sz="1800" dirty="0">
                <a:solidFill>
                  <a:srgbClr val="0000FF"/>
                </a:solidFill>
              </a:rPr>
              <a:t> </a:t>
            </a:r>
            <a:r>
              <a:rPr lang="fr-CA" sz="1800" dirty="0" err="1">
                <a:solidFill>
                  <a:srgbClr val="0000FF"/>
                </a:solidFill>
              </a:rPr>
              <a:t>will</a:t>
            </a:r>
            <a:r>
              <a:rPr lang="fr-CA" sz="1800" dirty="0">
                <a:solidFill>
                  <a:srgbClr val="0000FF"/>
                </a:solidFill>
              </a:rPr>
              <a:t> not </a:t>
            </a:r>
            <a:r>
              <a:rPr lang="fr-CA" sz="1800" b="1" dirty="0" err="1">
                <a:solidFill>
                  <a:srgbClr val="E46C0A"/>
                </a:solidFill>
              </a:rPr>
              <a:t>controll</a:t>
            </a:r>
            <a:r>
              <a:rPr lang="fr-CA" sz="1800" dirty="0">
                <a:solidFill>
                  <a:srgbClr val="0000FF"/>
                </a:solidFill>
              </a:rPr>
              <a:t> us, </a:t>
            </a:r>
            <a:r>
              <a:rPr lang="fr-CA" sz="1800" b="1" dirty="0" err="1">
                <a:solidFill>
                  <a:srgbClr val="0000FF"/>
                </a:solidFill>
              </a:rPr>
              <a:t>we</a:t>
            </a:r>
            <a:r>
              <a:rPr lang="fr-CA" sz="1800" dirty="0">
                <a:solidFill>
                  <a:srgbClr val="0000FF"/>
                </a:solidFill>
              </a:rPr>
              <a:t> </a:t>
            </a:r>
            <a:r>
              <a:rPr lang="fr-CA" sz="1800" dirty="0" err="1">
                <a:solidFill>
                  <a:srgbClr val="0000FF"/>
                </a:solidFill>
              </a:rPr>
              <a:t>will</a:t>
            </a:r>
            <a:r>
              <a:rPr lang="fr-CA" sz="1800" dirty="0">
                <a:solidFill>
                  <a:srgbClr val="0000FF"/>
                </a:solidFill>
              </a:rPr>
              <a:t> </a:t>
            </a:r>
            <a:r>
              <a:rPr lang="fr-CA" sz="1800" dirty="0" err="1">
                <a:solidFill>
                  <a:srgbClr val="0000FF"/>
                </a:solidFill>
              </a:rPr>
              <a:t>be</a:t>
            </a:r>
            <a:r>
              <a:rPr lang="fr-CA" sz="1800" dirty="0">
                <a:solidFill>
                  <a:srgbClr val="0000FF"/>
                </a:solidFill>
              </a:rPr>
              <a:t> </a:t>
            </a:r>
            <a:r>
              <a:rPr lang="fr-CA" sz="1800" b="1" dirty="0" err="1" smtClean="0">
                <a:solidFill>
                  <a:srgbClr val="E46C0A"/>
                </a:solidFill>
              </a:rPr>
              <a:t>victorious</a:t>
            </a:r>
            <a:endParaRPr lang="fr-CA" sz="1800" b="1" dirty="0" smtClean="0">
              <a:solidFill>
                <a:srgbClr val="E46C0A"/>
              </a:solidFill>
            </a:endParaRPr>
          </a:p>
          <a:p>
            <a:pPr marL="0" indent="0" algn="ctr">
              <a:buNone/>
            </a:pPr>
            <a:r>
              <a:rPr lang="en-CA" sz="1800" b="1" dirty="0">
                <a:solidFill>
                  <a:srgbClr val="0000FF"/>
                </a:solidFill>
              </a:rPr>
              <a:t>We </a:t>
            </a:r>
            <a:r>
              <a:rPr lang="en-CA" sz="1800" dirty="0">
                <a:solidFill>
                  <a:srgbClr val="0000FF"/>
                </a:solidFill>
              </a:rPr>
              <a:t>won’t </a:t>
            </a:r>
            <a:r>
              <a:rPr lang="en-CA" sz="1800" dirty="0">
                <a:solidFill>
                  <a:srgbClr val="E46C0A"/>
                </a:solidFill>
              </a:rPr>
              <a:t>pay </a:t>
            </a:r>
            <a:r>
              <a:rPr lang="en-CA" sz="1800" b="1" dirty="0">
                <a:solidFill>
                  <a:srgbClr val="0000FF"/>
                </a:solidFill>
              </a:rPr>
              <a:t>your </a:t>
            </a:r>
            <a:r>
              <a:rPr lang="en-CA" sz="1800" b="1" dirty="0">
                <a:solidFill>
                  <a:srgbClr val="E46C0A"/>
                </a:solidFill>
              </a:rPr>
              <a:t>debt</a:t>
            </a:r>
            <a:r>
              <a:rPr lang="en-CA" sz="1800" b="1" dirty="0">
                <a:solidFill>
                  <a:srgbClr val="0000FF"/>
                </a:solidFill>
              </a:rPr>
              <a:t>. </a:t>
            </a:r>
            <a:endParaRPr lang="fr-CA" sz="1800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fr-CA" sz="1800" b="1" dirty="0" smtClean="0">
                <a:solidFill>
                  <a:srgbClr val="0000FF"/>
                </a:solidFill>
              </a:rPr>
              <a:t>I </a:t>
            </a:r>
            <a:r>
              <a:rPr lang="fr-CA" sz="1800" b="1" dirty="0" err="1">
                <a:solidFill>
                  <a:srgbClr val="0000FF"/>
                </a:solidFill>
              </a:rPr>
              <a:t>am</a:t>
            </a:r>
            <a:r>
              <a:rPr lang="fr-CA" sz="1800" b="1" dirty="0">
                <a:solidFill>
                  <a:srgbClr val="0000FF"/>
                </a:solidFill>
              </a:rPr>
              <a:t> </a:t>
            </a:r>
            <a:r>
              <a:rPr lang="fr-CA" sz="1800" dirty="0">
                <a:solidFill>
                  <a:srgbClr val="0000FF"/>
                </a:solidFill>
              </a:rPr>
              <a:t>in </a:t>
            </a:r>
            <a:r>
              <a:rPr lang="fr-CA" sz="1800" b="1" dirty="0" err="1">
                <a:solidFill>
                  <a:srgbClr val="E46C0A"/>
                </a:solidFill>
              </a:rPr>
              <a:t>debt</a:t>
            </a:r>
            <a:r>
              <a:rPr lang="fr-CA" sz="1800" dirty="0">
                <a:solidFill>
                  <a:srgbClr val="0000FF"/>
                </a:solidFill>
              </a:rPr>
              <a:t>, </a:t>
            </a:r>
            <a:r>
              <a:rPr lang="fr-CA" sz="1800" dirty="0" err="1">
                <a:solidFill>
                  <a:srgbClr val="0000FF"/>
                </a:solidFill>
              </a:rPr>
              <a:t>you're</a:t>
            </a:r>
            <a:r>
              <a:rPr lang="fr-CA" sz="1800" dirty="0">
                <a:solidFill>
                  <a:srgbClr val="0000FF"/>
                </a:solidFill>
              </a:rPr>
              <a:t> in </a:t>
            </a:r>
            <a:r>
              <a:rPr lang="fr-CA" sz="1800" dirty="0" err="1">
                <a:solidFill>
                  <a:srgbClr val="0000FF"/>
                </a:solidFill>
              </a:rPr>
              <a:t>debt</a:t>
            </a:r>
            <a:r>
              <a:rPr lang="fr-CA" sz="1800" dirty="0">
                <a:solidFill>
                  <a:srgbClr val="0000FF"/>
                </a:solidFill>
              </a:rPr>
              <a:t>, </a:t>
            </a:r>
            <a:r>
              <a:rPr lang="fr-CA" sz="1800" b="1" dirty="0" err="1">
                <a:solidFill>
                  <a:srgbClr val="0000FF"/>
                </a:solidFill>
              </a:rPr>
              <a:t>we</a:t>
            </a:r>
            <a:r>
              <a:rPr lang="fr-CA" sz="1800" dirty="0">
                <a:solidFill>
                  <a:srgbClr val="0000FF"/>
                </a:solidFill>
              </a:rPr>
              <a:t> go </a:t>
            </a:r>
            <a:r>
              <a:rPr lang="fr-CA" sz="1800" dirty="0" err="1">
                <a:solidFill>
                  <a:srgbClr val="0000FF"/>
                </a:solidFill>
              </a:rPr>
              <a:t>into</a:t>
            </a:r>
            <a:r>
              <a:rPr lang="fr-CA" sz="1800" dirty="0">
                <a:solidFill>
                  <a:srgbClr val="0000FF"/>
                </a:solidFill>
              </a:rPr>
              <a:t> </a:t>
            </a:r>
            <a:r>
              <a:rPr lang="fr-CA" sz="1800" b="1" dirty="0" err="1">
                <a:solidFill>
                  <a:srgbClr val="E46C0A"/>
                </a:solidFill>
              </a:rPr>
              <a:t>debt</a:t>
            </a:r>
            <a:r>
              <a:rPr lang="fr-CA" sz="1800" dirty="0">
                <a:solidFill>
                  <a:srgbClr val="0000FF"/>
                </a:solidFill>
              </a:rPr>
              <a:t>, </a:t>
            </a:r>
            <a:r>
              <a:rPr lang="fr-CA" sz="1800" b="1" dirty="0" err="1">
                <a:solidFill>
                  <a:srgbClr val="0000FF"/>
                </a:solidFill>
              </a:rPr>
              <a:t>you</a:t>
            </a:r>
            <a:r>
              <a:rPr lang="fr-CA" sz="1800" b="1" dirty="0">
                <a:solidFill>
                  <a:srgbClr val="0000FF"/>
                </a:solidFill>
              </a:rPr>
              <a:t> </a:t>
            </a:r>
            <a:r>
              <a:rPr lang="fr-CA" sz="1800" b="1" dirty="0" err="1">
                <a:solidFill>
                  <a:srgbClr val="E46C0A"/>
                </a:solidFill>
              </a:rPr>
              <a:t>enjoy</a:t>
            </a:r>
            <a:r>
              <a:rPr lang="fr-CA" sz="1800" dirty="0">
                <a:solidFill>
                  <a:srgbClr val="E46C0A"/>
                </a:solidFill>
              </a:rPr>
              <a:t>,</a:t>
            </a:r>
            <a:r>
              <a:rPr lang="fr-CA" sz="1800" dirty="0">
                <a:solidFill>
                  <a:srgbClr val="0000FF"/>
                </a:solidFill>
              </a:rPr>
              <a:t> </a:t>
            </a:r>
            <a:r>
              <a:rPr lang="fr-CA" sz="1800" b="1" dirty="0" err="1">
                <a:solidFill>
                  <a:srgbClr val="0000FF"/>
                </a:solidFill>
              </a:rPr>
              <a:t>they</a:t>
            </a:r>
            <a:r>
              <a:rPr lang="fr-CA" sz="1800" b="1" dirty="0">
                <a:solidFill>
                  <a:srgbClr val="0000FF"/>
                </a:solidFill>
              </a:rPr>
              <a:t> </a:t>
            </a:r>
            <a:r>
              <a:rPr lang="fr-CA" sz="1800" b="1" dirty="0" err="1">
                <a:solidFill>
                  <a:srgbClr val="0000FF"/>
                </a:solidFill>
              </a:rPr>
              <a:t>enrich</a:t>
            </a:r>
            <a:r>
              <a:rPr lang="fr-CA" sz="1800" b="1" dirty="0">
                <a:solidFill>
                  <a:srgbClr val="0000FF"/>
                </a:solidFill>
              </a:rPr>
              <a:t> </a:t>
            </a:r>
            <a:r>
              <a:rPr lang="fr-CA" sz="1800" b="1" dirty="0" err="1">
                <a:solidFill>
                  <a:srgbClr val="E46C0A"/>
                </a:solidFill>
              </a:rPr>
              <a:t>banks</a:t>
            </a:r>
            <a:r>
              <a:rPr lang="fr-CA" sz="1800" b="1" dirty="0">
                <a:solidFill>
                  <a:srgbClr val="E46C0A"/>
                </a:solidFill>
              </a:rPr>
              <a:t> </a:t>
            </a:r>
            <a:r>
              <a:rPr lang="fr-CA" sz="1800" dirty="0">
                <a:solidFill>
                  <a:srgbClr val="E46C0A"/>
                </a:solidFill>
              </a:rPr>
              <a:t>.</a:t>
            </a:r>
            <a:r>
              <a:rPr lang="fr-CA" sz="1800" dirty="0" smtClean="0">
                <a:solidFill>
                  <a:srgbClr val="E46C0A"/>
                </a:solidFill>
              </a:rPr>
              <a:t>.</a:t>
            </a:r>
            <a:endParaRPr lang="fr-CA" sz="1800" dirty="0">
              <a:solidFill>
                <a:srgbClr val="E46C0A"/>
              </a:solidFill>
            </a:endParaRPr>
          </a:p>
          <a:p>
            <a:pPr marL="0" indent="0" algn="ctr">
              <a:buNone/>
            </a:pPr>
            <a:r>
              <a:rPr lang="fr-CA" sz="1800" dirty="0" smtClean="0">
                <a:solidFill>
                  <a:srgbClr val="0000FF"/>
                </a:solidFill>
              </a:rPr>
              <a:t>If </a:t>
            </a:r>
            <a:r>
              <a:rPr lang="fr-CA" sz="1800" b="1" dirty="0" err="1">
                <a:solidFill>
                  <a:srgbClr val="0000FF"/>
                </a:solidFill>
              </a:rPr>
              <a:t>you</a:t>
            </a:r>
            <a:r>
              <a:rPr lang="fr-CA" sz="1800" dirty="0">
                <a:solidFill>
                  <a:srgbClr val="0000FF"/>
                </a:solidFill>
              </a:rPr>
              <a:t> </a:t>
            </a:r>
            <a:r>
              <a:rPr lang="fr-CA" sz="1800" dirty="0" err="1">
                <a:solidFill>
                  <a:srgbClr val="0000FF"/>
                </a:solidFill>
              </a:rPr>
              <a:t>don’t</a:t>
            </a:r>
            <a:r>
              <a:rPr lang="fr-CA" sz="1800" dirty="0">
                <a:solidFill>
                  <a:srgbClr val="0000FF"/>
                </a:solidFill>
              </a:rPr>
              <a:t> let us</a:t>
            </a:r>
            <a:r>
              <a:rPr lang="fr-CA" sz="1800" b="1" dirty="0">
                <a:solidFill>
                  <a:srgbClr val="0000FF"/>
                </a:solidFill>
              </a:rPr>
              <a:t> </a:t>
            </a:r>
            <a:r>
              <a:rPr lang="fr-CA" sz="1800" b="1" dirty="0" err="1">
                <a:solidFill>
                  <a:srgbClr val="E46C0A"/>
                </a:solidFill>
              </a:rPr>
              <a:t>dream</a:t>
            </a:r>
            <a:r>
              <a:rPr lang="fr-CA" sz="1800" dirty="0">
                <a:solidFill>
                  <a:srgbClr val="0000FF"/>
                </a:solidFill>
              </a:rPr>
              <a:t>, </a:t>
            </a:r>
            <a:r>
              <a:rPr lang="fr-CA" sz="1800" b="1" dirty="0" err="1">
                <a:solidFill>
                  <a:srgbClr val="0000FF"/>
                </a:solidFill>
              </a:rPr>
              <a:t>we</a:t>
            </a:r>
            <a:r>
              <a:rPr lang="fr-CA" sz="1800" dirty="0">
                <a:solidFill>
                  <a:srgbClr val="0000FF"/>
                </a:solidFill>
              </a:rPr>
              <a:t> do not let </a:t>
            </a:r>
            <a:r>
              <a:rPr lang="fr-CA" sz="1800" dirty="0" err="1">
                <a:solidFill>
                  <a:srgbClr val="0000FF"/>
                </a:solidFill>
              </a:rPr>
              <a:t>you</a:t>
            </a:r>
            <a:r>
              <a:rPr lang="fr-CA" sz="1800" dirty="0">
                <a:solidFill>
                  <a:srgbClr val="0000FF"/>
                </a:solidFill>
              </a:rPr>
              <a:t> </a:t>
            </a:r>
            <a:r>
              <a:rPr lang="fr-CA" sz="1800" b="1" dirty="0" err="1">
                <a:solidFill>
                  <a:srgbClr val="E46C0A"/>
                </a:solidFill>
              </a:rPr>
              <a:t>sleep</a:t>
            </a:r>
            <a:r>
              <a:rPr lang="fr-CA" sz="1800" dirty="0">
                <a:solidFill>
                  <a:srgbClr val="0000FF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fr-CA" sz="1800" b="1" dirty="0" err="1" smtClean="0">
                <a:solidFill>
                  <a:srgbClr val="0000FF"/>
                </a:solidFill>
              </a:rPr>
              <a:t>My</a:t>
            </a:r>
            <a:r>
              <a:rPr lang="fr-CA" sz="1800" b="1" dirty="0" smtClean="0">
                <a:solidFill>
                  <a:srgbClr val="0000FF"/>
                </a:solidFill>
              </a:rPr>
              <a:t> </a:t>
            </a:r>
            <a:r>
              <a:rPr lang="fr-CA" sz="1800" b="1" dirty="0" err="1" smtClean="0">
                <a:solidFill>
                  <a:srgbClr val="E46C0A"/>
                </a:solidFill>
              </a:rPr>
              <a:t>nights</a:t>
            </a:r>
            <a:r>
              <a:rPr lang="fr-CA" sz="1800" b="1" dirty="0" smtClean="0">
                <a:solidFill>
                  <a:srgbClr val="E46C0A"/>
                </a:solidFill>
              </a:rPr>
              <a:t> </a:t>
            </a:r>
            <a:r>
              <a:rPr lang="fr-CA" sz="1800" dirty="0" smtClean="0">
                <a:solidFill>
                  <a:srgbClr val="0000FF"/>
                </a:solidFill>
              </a:rPr>
              <a:t>are more </a:t>
            </a:r>
            <a:r>
              <a:rPr lang="fr-CA" sz="1800" dirty="0" err="1" smtClean="0">
                <a:solidFill>
                  <a:srgbClr val="0000FF"/>
                </a:solidFill>
              </a:rPr>
              <a:t>beautiful</a:t>
            </a:r>
            <a:r>
              <a:rPr lang="fr-CA" sz="1800" dirty="0" smtClean="0">
                <a:solidFill>
                  <a:srgbClr val="0000FF"/>
                </a:solidFill>
              </a:rPr>
              <a:t> </a:t>
            </a:r>
            <a:r>
              <a:rPr lang="fr-CA" sz="1800" dirty="0" err="1" smtClean="0">
                <a:solidFill>
                  <a:srgbClr val="0000FF"/>
                </a:solidFill>
              </a:rPr>
              <a:t>than</a:t>
            </a:r>
            <a:r>
              <a:rPr lang="fr-CA" sz="1800" dirty="0" smtClean="0">
                <a:solidFill>
                  <a:srgbClr val="0000FF"/>
                </a:solidFill>
              </a:rPr>
              <a:t> </a:t>
            </a:r>
            <a:r>
              <a:rPr lang="fr-CA" sz="1800" b="1" dirty="0" err="1" smtClean="0">
                <a:solidFill>
                  <a:srgbClr val="0000FF"/>
                </a:solidFill>
              </a:rPr>
              <a:t>your</a:t>
            </a:r>
            <a:r>
              <a:rPr lang="fr-CA" sz="1800" b="1" dirty="0" smtClean="0">
                <a:solidFill>
                  <a:srgbClr val="0000FF"/>
                </a:solidFill>
              </a:rPr>
              <a:t> </a:t>
            </a:r>
            <a:r>
              <a:rPr lang="fr-CA" sz="1800" b="1" dirty="0" err="1" smtClean="0">
                <a:solidFill>
                  <a:srgbClr val="E46C0A"/>
                </a:solidFill>
              </a:rPr>
              <a:t>days</a:t>
            </a:r>
            <a:endParaRPr lang="fr-CA" sz="1800" b="1" dirty="0" smtClean="0">
              <a:solidFill>
                <a:srgbClr val="E46C0A"/>
              </a:solidFill>
            </a:endParaRPr>
          </a:p>
          <a:p>
            <a:pPr marL="0" indent="0" algn="ctr">
              <a:buNone/>
            </a:pPr>
            <a:r>
              <a:rPr lang="fr-CA" sz="1800" b="1" dirty="0" smtClean="0">
                <a:solidFill>
                  <a:srgbClr val="0000FF"/>
                </a:solidFill>
              </a:rPr>
              <a:t>I </a:t>
            </a:r>
            <a:r>
              <a:rPr lang="fr-CA" sz="1800" b="1" dirty="0" err="1">
                <a:solidFill>
                  <a:srgbClr val="0000FF"/>
                </a:solidFill>
              </a:rPr>
              <a:t>am</a:t>
            </a:r>
            <a:r>
              <a:rPr lang="fr-CA" sz="1800" b="1" dirty="0">
                <a:solidFill>
                  <a:srgbClr val="0000FF"/>
                </a:solidFill>
              </a:rPr>
              <a:t> not </a:t>
            </a:r>
            <a:r>
              <a:rPr lang="fr-CA" sz="1800" b="1" dirty="0" err="1">
                <a:solidFill>
                  <a:srgbClr val="E46C0A"/>
                </a:solidFill>
              </a:rPr>
              <a:t>antisystem</a:t>
            </a:r>
            <a:r>
              <a:rPr lang="fr-CA" sz="1800" dirty="0">
                <a:solidFill>
                  <a:srgbClr val="0000FF"/>
                </a:solidFill>
              </a:rPr>
              <a:t>, the system </a:t>
            </a:r>
            <a:r>
              <a:rPr lang="fr-CA" sz="1800" b="1" dirty="0" err="1">
                <a:solidFill>
                  <a:srgbClr val="0000FF"/>
                </a:solidFill>
              </a:rPr>
              <a:t>is</a:t>
            </a:r>
            <a:r>
              <a:rPr lang="fr-CA" sz="1800" b="1" dirty="0">
                <a:solidFill>
                  <a:srgbClr val="0000FF"/>
                </a:solidFill>
              </a:rPr>
              <a:t> anti </a:t>
            </a:r>
            <a:r>
              <a:rPr lang="fr-CA" sz="1800" b="1" dirty="0">
                <a:solidFill>
                  <a:srgbClr val="E46C0A"/>
                </a:solidFill>
              </a:rPr>
              <a:t>me</a:t>
            </a:r>
            <a:r>
              <a:rPr lang="fr-CA" sz="1800" b="1" dirty="0">
                <a:solidFill>
                  <a:srgbClr val="0000FF"/>
                </a:solidFill>
              </a:rPr>
              <a:t> </a:t>
            </a:r>
            <a:endParaRPr lang="fr-CA" sz="18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fr-CA" sz="1400" dirty="0" smtClean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Image 5" descr="IMG_32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761" y="5325279"/>
            <a:ext cx="1767267" cy="1325451"/>
          </a:xfrm>
          <a:prstGeom prst="rect">
            <a:avLst/>
          </a:prstGeom>
        </p:spPr>
      </p:pic>
      <p:pic>
        <p:nvPicPr>
          <p:cNvPr id="13" name="Image 12" descr="democracia_real_ya_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774" y="5325279"/>
            <a:ext cx="1782932" cy="1189550"/>
          </a:xfrm>
          <a:prstGeom prst="rect">
            <a:avLst/>
          </a:prstGeom>
        </p:spPr>
      </p:pic>
      <p:pic>
        <p:nvPicPr>
          <p:cNvPr id="16" name="Espace réservé du contenu 3" descr="génial sur endetteme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" b="1060"/>
          <a:stretch>
            <a:fillRect/>
          </a:stretch>
        </p:blipFill>
        <p:spPr>
          <a:xfrm>
            <a:off x="0" y="5233281"/>
            <a:ext cx="2526997" cy="1389751"/>
          </a:xfrm>
          <a:prstGeom prst="rect">
            <a:avLst/>
          </a:prstGeom>
        </p:spPr>
      </p:pic>
      <p:pic>
        <p:nvPicPr>
          <p:cNvPr id="17" name="Image 16" descr="protesta-estudiantes-chile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64" y="5200579"/>
            <a:ext cx="1933535" cy="145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98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… The </a:t>
            </a:r>
            <a:r>
              <a:rPr lang="fr-FR" dirty="0" err="1" smtClean="0">
                <a:solidFill>
                  <a:srgbClr val="FF0000"/>
                </a:solidFill>
              </a:rPr>
              <a:t>Deprivation</a:t>
            </a:r>
            <a:r>
              <a:rPr lang="fr-FR" dirty="0" smtClean="0">
                <a:solidFill>
                  <a:srgbClr val="FF0000"/>
                </a:solidFill>
              </a:rPr>
              <a:t> of </a:t>
            </a:r>
            <a:r>
              <a:rPr lang="fr-FR" dirty="0" err="1" smtClean="0">
                <a:solidFill>
                  <a:srgbClr val="FF0000"/>
                </a:solidFill>
              </a:rPr>
              <a:t>Sovereignty</a:t>
            </a:r>
            <a:r>
              <a:rPr lang="fr-FR" dirty="0">
                <a:solidFill>
                  <a:srgbClr val="FF0000"/>
                </a:solidFill>
              </a:rPr>
              <a:t/>
            </a:r>
            <a:br>
              <a:rPr lang="fr-FR" dirty="0">
                <a:solidFill>
                  <a:srgbClr val="FF0000"/>
                </a:solidFill>
              </a:rPr>
            </a:b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7" name="Espace réservé du contenu 3" descr="PrintempsErable2012-Montreal-AnneGauthier-manifesta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3" b="26443"/>
          <a:stretch>
            <a:fillRect/>
          </a:stretch>
        </p:blipFill>
        <p:spPr>
          <a:xfrm>
            <a:off x="2754986" y="1987897"/>
            <a:ext cx="3427282" cy="1884873"/>
          </a:xfrm>
          <a:prstGeom prst="rect">
            <a:avLst/>
          </a:prstGeom>
        </p:spPr>
      </p:pic>
      <p:pic>
        <p:nvPicPr>
          <p:cNvPr id="8" name="Espace réservé du contenu 10" descr="IMG_56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2754986" y="4262118"/>
            <a:ext cx="3653331" cy="2009191"/>
          </a:xfrm>
          <a:prstGeom prst="rect">
            <a:avLst/>
          </a:prstGeom>
        </p:spPr>
      </p:pic>
      <p:pic>
        <p:nvPicPr>
          <p:cNvPr id="9" name="Image 8" descr="tumblr_m1cs09xMHJ1rsr38vo1_4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23648"/>
            <a:ext cx="1864520" cy="2689528"/>
          </a:xfrm>
          <a:prstGeom prst="rect">
            <a:avLst/>
          </a:prstGeom>
        </p:spPr>
      </p:pic>
      <p:pic>
        <p:nvPicPr>
          <p:cNvPr id="10" name="Image 9" descr="IMG_338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629" y="4123648"/>
            <a:ext cx="2014695" cy="2014695"/>
          </a:xfrm>
          <a:prstGeom prst="rect">
            <a:avLst/>
          </a:prstGeom>
        </p:spPr>
      </p:pic>
      <p:pic>
        <p:nvPicPr>
          <p:cNvPr id="18" name="Image 17" descr="democracia_real_ya_27-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629" y="1410595"/>
            <a:ext cx="2034789" cy="2713053"/>
          </a:xfrm>
          <a:prstGeom prst="rect">
            <a:avLst/>
          </a:prstGeom>
        </p:spPr>
      </p:pic>
      <p:pic>
        <p:nvPicPr>
          <p:cNvPr id="19" name="Image 18" descr="democracia_real_ya_3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29051"/>
            <a:ext cx="1864520" cy="279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86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«</a:t>
            </a:r>
            <a:r>
              <a:rPr lang="fr-FR" dirty="0">
                <a:solidFill>
                  <a:srgbClr val="FF0000"/>
                </a:solidFill>
              </a:rPr>
              <a:t> </a:t>
            </a:r>
            <a:r>
              <a:rPr lang="fr-FR" dirty="0" err="1">
                <a:solidFill>
                  <a:srgbClr val="FF0000"/>
                </a:solidFill>
              </a:rPr>
              <a:t>Them</a:t>
            </a:r>
            <a:r>
              <a:rPr lang="fr-FR" dirty="0">
                <a:solidFill>
                  <a:srgbClr val="FF0000"/>
                </a:solidFill>
              </a:rPr>
              <a:t> » : an </a:t>
            </a:r>
            <a:r>
              <a:rPr lang="fr-FR" dirty="0" err="1">
                <a:solidFill>
                  <a:srgbClr val="FF0000"/>
                </a:solidFill>
              </a:rPr>
              <a:t>Unnamable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Enemy</a:t>
            </a:r>
            <a:r>
              <a:rPr lang="fr-FR" dirty="0">
                <a:solidFill>
                  <a:srgbClr val="FF0000"/>
                </a:solidFill>
              </a:rPr>
              <a:t>?</a:t>
            </a:r>
            <a:br>
              <a:rPr lang="fr-FR" dirty="0">
                <a:solidFill>
                  <a:srgbClr val="FF0000"/>
                </a:solidFill>
              </a:rPr>
            </a:b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4" name="Image 3" descr="IMG_27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729" y="1689109"/>
            <a:ext cx="2145280" cy="160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IMG_33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00" y="1445575"/>
            <a:ext cx="1895263" cy="1895263"/>
          </a:xfrm>
          <a:prstGeom prst="rect">
            <a:avLst/>
          </a:prstGeom>
        </p:spPr>
      </p:pic>
      <p:pic>
        <p:nvPicPr>
          <p:cNvPr id="8" name="Image 7" descr="IMG_378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622" y="1445575"/>
            <a:ext cx="1588008" cy="2117344"/>
          </a:xfrm>
          <a:prstGeom prst="rect">
            <a:avLst/>
          </a:prstGeom>
        </p:spPr>
      </p:pic>
      <p:pic>
        <p:nvPicPr>
          <p:cNvPr id="17" name="Image 16" descr="democracia_real_ya_0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09" y="3964428"/>
            <a:ext cx="3534321" cy="2284647"/>
          </a:xfrm>
          <a:prstGeom prst="rect">
            <a:avLst/>
          </a:prstGeom>
        </p:spPr>
      </p:pic>
      <p:pic>
        <p:nvPicPr>
          <p:cNvPr id="18" name="Image 17" descr="democracia_real_ya_2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51" y="1417637"/>
            <a:ext cx="2882550" cy="1923201"/>
          </a:xfrm>
          <a:prstGeom prst="rect">
            <a:avLst/>
          </a:prstGeom>
        </p:spPr>
      </p:pic>
      <p:pic>
        <p:nvPicPr>
          <p:cNvPr id="20" name="Espace réservé du contenu 5" descr="no-soy-anti-sistema_pequeno-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8" b="12288"/>
          <a:stretch>
            <a:fillRect/>
          </a:stretch>
        </p:blipFill>
        <p:spPr>
          <a:xfrm>
            <a:off x="4058851" y="3703882"/>
            <a:ext cx="4627949" cy="2545193"/>
          </a:xfrm>
          <a:prstGeom prst="rect">
            <a:avLst/>
          </a:prstGeom>
        </p:spPr>
      </p:pic>
      <p:sp>
        <p:nvSpPr>
          <p:cNvPr id="21" name="Espace réservé du contenu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779206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2951</TotalTime>
  <Words>237</Words>
  <Application>Microsoft Macintosh PowerPoint</Application>
  <PresentationFormat>Présentation à l'écran (4:3)</PresentationFormat>
  <Paragraphs>77</Paragraphs>
  <Slides>18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Thème Office</vt:lpstr>
      <vt:lpstr>Global Angers ?            Becoming Adult in a Neoliberal World </vt:lpstr>
      <vt:lpstr>Five Protests…</vt:lpstr>
      <vt:lpstr>… But one Global Generation?</vt:lpstr>
      <vt:lpstr>Becoming Adult in a Neoliberal World </vt:lpstr>
      <vt:lpstr>The « Words » of Anger</vt:lpstr>
      <vt:lpstr>« My life, Your Debt, Our Democracy »</vt:lpstr>
      <vt:lpstr>A Split between « Us » and « Them »</vt:lpstr>
      <vt:lpstr>… The Deprivation of Sovereignty </vt:lpstr>
      <vt:lpstr>« Them » : an Unnamable Enemy? </vt:lpstr>
      <vt:lpstr>A Variable and Generational « Us »</vt:lpstr>
      <vt:lpstr>   Three Common Issues </vt:lpstr>
      <vt:lpstr>Education :  Studying, at What Price?</vt:lpstr>
      <vt:lpstr>Justice :  Who Must Pay the Debt?</vt:lpstr>
      <vt:lpstr>Democracy :  What Right of Speech?</vt:lpstr>
      <vt:lpstr>Protests and Societies</vt:lpstr>
      <vt:lpstr>The Generational Roots.  Fifty Shades of Anger  </vt:lpstr>
      <vt:lpstr>From Deviations to De-adherence</vt:lpstr>
      <vt:lpstr>Conclusion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Defiance to </dc:title>
  <dc:creator>cvdv</dc:creator>
  <cp:lastModifiedBy>cvdv</cp:lastModifiedBy>
  <cp:revision>69</cp:revision>
  <cp:lastPrinted>2016-06-15T15:37:38Z</cp:lastPrinted>
  <dcterms:created xsi:type="dcterms:W3CDTF">2016-06-06T19:30:44Z</dcterms:created>
  <dcterms:modified xsi:type="dcterms:W3CDTF">2016-06-27T08:51:08Z</dcterms:modified>
</cp:coreProperties>
</file>