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0" r:id="rId1"/>
  </p:sldMasterIdLst>
  <p:handoutMasterIdLst>
    <p:handoutMasterId r:id="rId33"/>
  </p:handoutMasterIdLst>
  <p:sldIdLst>
    <p:sldId id="256" r:id="rId2"/>
    <p:sldId id="299" r:id="rId3"/>
    <p:sldId id="280" r:id="rId4"/>
    <p:sldId id="281" r:id="rId5"/>
    <p:sldId id="282" r:id="rId6"/>
    <p:sldId id="283" r:id="rId7"/>
    <p:sldId id="300" r:id="rId8"/>
    <p:sldId id="261" r:id="rId9"/>
    <p:sldId id="262" r:id="rId10"/>
    <p:sldId id="263" r:id="rId11"/>
    <p:sldId id="264" r:id="rId12"/>
    <p:sldId id="266" r:id="rId13"/>
    <p:sldId id="267" r:id="rId14"/>
    <p:sldId id="265" r:id="rId15"/>
    <p:sldId id="268" r:id="rId16"/>
    <p:sldId id="269" r:id="rId17"/>
    <p:sldId id="287" r:id="rId18"/>
    <p:sldId id="285" r:id="rId19"/>
    <p:sldId id="286" r:id="rId20"/>
    <p:sldId id="288" r:id="rId21"/>
    <p:sldId id="289" r:id="rId22"/>
    <p:sldId id="290" r:id="rId23"/>
    <p:sldId id="291" r:id="rId24"/>
    <p:sldId id="292" r:id="rId25"/>
    <p:sldId id="293" r:id="rId26"/>
    <p:sldId id="297" r:id="rId27"/>
    <p:sldId id="294" r:id="rId28"/>
    <p:sldId id="295" r:id="rId29"/>
    <p:sldId id="298" r:id="rId30"/>
    <p:sldId id="296" r:id="rId31"/>
    <p:sldId id="27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campbe4:Documents:current%20research:Spencer:papers:APSAmode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Sheet1!$D$3:$D$4</c:f>
                <c:numCache>
                  <c:formatCode>General</c:formatCode>
                  <c:ptCount val="2"/>
                  <c:pt idx="0">
                    <c:v>2.7075800000000001E-2</c:v>
                  </c:pt>
                  <c:pt idx="1">
                    <c:v>2.3226500000000001E-2</c:v>
                  </c:pt>
                </c:numCache>
              </c:numRef>
            </c:plus>
            <c:minus>
              <c:numRef>
                <c:f>Sheet1!$D$3:$D$4</c:f>
                <c:numCache>
                  <c:formatCode>General</c:formatCode>
                  <c:ptCount val="2"/>
                  <c:pt idx="0">
                    <c:v>2.7075800000000001E-2</c:v>
                  </c:pt>
                  <c:pt idx="1">
                    <c:v>2.3226500000000001E-2</c:v>
                  </c:pt>
                </c:numCache>
              </c:numRef>
            </c:minus>
            <c:spPr>
              <a:ln w="38100" cap="flat">
                <a:round/>
                <a:headEnd type="none"/>
                <a:tailEnd type="none"/>
              </a:ln>
            </c:spPr>
          </c:errBars>
          <c:cat>
            <c:strRef>
              <c:f>Sheet1!$B$3:$B$4</c:f>
              <c:strCache>
                <c:ptCount val="2"/>
                <c:pt idx="0">
                  <c:v>10th percentile</c:v>
                </c:pt>
                <c:pt idx="1">
                  <c:v>90th percentile</c:v>
                </c:pt>
              </c:strCache>
            </c:strRef>
          </c:cat>
          <c:val>
            <c:numRef>
              <c:f>Sheet1!$C$3:$C$4</c:f>
              <c:numCache>
                <c:formatCode>General</c:formatCode>
                <c:ptCount val="2"/>
                <c:pt idx="0">
                  <c:v>2.5705830000000001</c:v>
                </c:pt>
                <c:pt idx="1">
                  <c:v>2.6529690000000001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472552"/>
        <c:axId val="207472944"/>
      </c:lineChart>
      <c:catAx>
        <c:axId val="207472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Deliberation</a:t>
                </a:r>
                <a:r>
                  <a:rPr lang="en-US" sz="1600" baseline="0"/>
                  <a:t> Index</a:t>
                </a:r>
                <a:endParaRPr lang="en-US" sz="16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7472944"/>
        <c:crosses val="autoZero"/>
        <c:auto val="1"/>
        <c:lblAlgn val="ctr"/>
        <c:lblOffset val="100"/>
        <c:noMultiLvlLbl val="0"/>
      </c:catAx>
      <c:valAx>
        <c:axId val="207472944"/>
        <c:scaling>
          <c:orientation val="minMax"/>
          <c:max val="2.75"/>
          <c:min val="2.2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Individual</a:t>
                </a:r>
                <a:r>
                  <a:rPr lang="en-US" sz="1600" baseline="0"/>
                  <a:t> Efficacy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7472552"/>
        <c:crosses val="autoZero"/>
        <c:crossBetween val="between"/>
        <c:majorUnit val="0.5"/>
        <c:minorUnit val="0.02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57230493830201"/>
          <c:y val="3.1739130434782603E-2"/>
          <c:w val="0.73618139688489703"/>
          <c:h val="0.83952892844916105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Sheet1!$H$11:$H$14</c:f>
                <c:numCache>
                  <c:formatCode>General</c:formatCode>
                  <c:ptCount val="4"/>
                  <c:pt idx="0">
                    <c:v>5.9993699999999997E-2</c:v>
                  </c:pt>
                  <c:pt idx="1">
                    <c:v>3.5704800000000002E-2</c:v>
                  </c:pt>
                  <c:pt idx="2">
                    <c:v>1.71995E-2</c:v>
                  </c:pt>
                  <c:pt idx="3">
                    <c:v>2.5733200000000001E-2</c:v>
                  </c:pt>
                </c:numCache>
              </c:numRef>
            </c:plus>
            <c:minus>
              <c:numRef>
                <c:f>Sheet1!$H$11:$H$14</c:f>
                <c:numCache>
                  <c:formatCode>General</c:formatCode>
                  <c:ptCount val="4"/>
                  <c:pt idx="0">
                    <c:v>5.9993699999999997E-2</c:v>
                  </c:pt>
                  <c:pt idx="1">
                    <c:v>3.5704800000000002E-2</c:v>
                  </c:pt>
                  <c:pt idx="2">
                    <c:v>1.71995E-2</c:v>
                  </c:pt>
                  <c:pt idx="3">
                    <c:v>2.5733200000000001E-2</c:v>
                  </c:pt>
                </c:numCache>
              </c:numRef>
            </c:minus>
            <c:spPr>
              <a:ln w="38100" cap="flat">
                <a:solidFill>
                  <a:schemeClr val="tx1"/>
                </a:solidFill>
                <a:miter lim="800000"/>
              </a:ln>
            </c:spPr>
          </c:errBars>
          <c:cat>
            <c:strRef>
              <c:f>Sheet1!$B$11:$B$14</c:f>
              <c:strCache>
                <c:ptCount val="4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</c:strCache>
            </c:strRef>
          </c:cat>
          <c:val>
            <c:numRef>
              <c:f>Sheet1!$G$11:$G$14</c:f>
              <c:numCache>
                <c:formatCode>General</c:formatCode>
                <c:ptCount val="4"/>
                <c:pt idx="0">
                  <c:v>3.3040229999999999</c:v>
                </c:pt>
                <c:pt idx="1">
                  <c:v>3.4404659999999998</c:v>
                </c:pt>
                <c:pt idx="2">
                  <c:v>3.5769099999999998</c:v>
                </c:pt>
                <c:pt idx="3">
                  <c:v>3.7133530000000001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000136"/>
        <c:axId val="209000528"/>
      </c:lineChart>
      <c:catAx>
        <c:axId val="209000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dirty="0"/>
                  <a:t>Discussion</a:t>
                </a:r>
              </a:p>
            </c:rich>
          </c:tx>
          <c:layout>
            <c:manualLayout>
              <c:xMode val="edge"/>
              <c:yMode val="edge"/>
              <c:x val="0.48639463910742903"/>
              <c:y val="0.9391304347826090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000528"/>
        <c:crosses val="autoZero"/>
        <c:auto val="1"/>
        <c:lblAlgn val="ctr"/>
        <c:lblOffset val="100"/>
        <c:noMultiLvlLbl val="0"/>
      </c:catAx>
      <c:valAx>
        <c:axId val="209000528"/>
        <c:scaling>
          <c:orientation val="minMax"/>
          <c:max val="3.75"/>
          <c:min val="3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US" sz="1200"/>
                  <a:t>Intention</a:t>
                </a:r>
                <a:r>
                  <a:rPr lang="en-US" sz="1200" baseline="0"/>
                  <a:t> to </a:t>
                </a:r>
              </a:p>
              <a:p>
                <a:pPr>
                  <a:defRPr sz="1200"/>
                </a:pPr>
                <a:r>
                  <a:rPr lang="en-US" sz="1200" baseline="0"/>
                  <a:t>Vote</a:t>
                </a:r>
                <a:endParaRPr lang="en-US" sz="12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000136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57230493830201"/>
          <c:y val="3.1739130434782603E-2"/>
          <c:w val="0.73618139688489703"/>
          <c:h val="0.83952892844916105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Sheet1!$J$11:$J$14</c:f>
                <c:numCache>
                  <c:formatCode>General</c:formatCode>
                  <c:ptCount val="4"/>
                  <c:pt idx="0">
                    <c:v>8.4099999999999994E-2</c:v>
                  </c:pt>
                  <c:pt idx="1">
                    <c:v>5.04065E-2</c:v>
                  </c:pt>
                  <c:pt idx="2">
                    <c:v>2.4451000000000001E-2</c:v>
                  </c:pt>
                  <c:pt idx="3">
                    <c:v>3.5269000000000002E-2</c:v>
                  </c:pt>
                </c:numCache>
              </c:numRef>
            </c:plus>
            <c:minus>
              <c:numRef>
                <c:f>Sheet1!$J$11:$J$14</c:f>
                <c:numCache>
                  <c:formatCode>General</c:formatCode>
                  <c:ptCount val="4"/>
                  <c:pt idx="0">
                    <c:v>8.4099999999999994E-2</c:v>
                  </c:pt>
                  <c:pt idx="1">
                    <c:v>5.04065E-2</c:v>
                  </c:pt>
                  <c:pt idx="2">
                    <c:v>2.4451000000000001E-2</c:v>
                  </c:pt>
                  <c:pt idx="3">
                    <c:v>3.5269000000000002E-2</c:v>
                  </c:pt>
                </c:numCache>
              </c:numRef>
            </c:minus>
            <c:spPr>
              <a:ln w="38100" cap="flat">
                <a:solidFill>
                  <a:schemeClr val="tx1"/>
                </a:solidFill>
                <a:miter lim="800000"/>
              </a:ln>
            </c:spPr>
          </c:errBars>
          <c:cat>
            <c:strRef>
              <c:f>Sheet1!$B$11:$B$14</c:f>
              <c:strCache>
                <c:ptCount val="4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</c:strCache>
            </c:strRef>
          </c:cat>
          <c:val>
            <c:numRef>
              <c:f>Sheet1!$I$11:$I$14</c:f>
              <c:numCache>
                <c:formatCode>General</c:formatCode>
                <c:ptCount val="4"/>
                <c:pt idx="0">
                  <c:v>2.8424149999999999</c:v>
                </c:pt>
                <c:pt idx="1">
                  <c:v>3.015749</c:v>
                </c:pt>
                <c:pt idx="2">
                  <c:v>3.1890830000000001</c:v>
                </c:pt>
                <c:pt idx="3">
                  <c:v>3.3624179999999999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001312"/>
        <c:axId val="209001704"/>
      </c:lineChart>
      <c:catAx>
        <c:axId val="209001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Discussion</a:t>
                </a:r>
              </a:p>
            </c:rich>
          </c:tx>
          <c:layout>
            <c:manualLayout>
              <c:xMode val="edge"/>
              <c:yMode val="edge"/>
              <c:x val="0.48639463910742903"/>
              <c:y val="0.9391304347826090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209001704"/>
        <c:crosses val="autoZero"/>
        <c:auto val="1"/>
        <c:lblAlgn val="ctr"/>
        <c:lblOffset val="100"/>
        <c:noMultiLvlLbl val="0"/>
      </c:catAx>
      <c:valAx>
        <c:axId val="209001704"/>
        <c:scaling>
          <c:orientation val="minMax"/>
          <c:max val="3.5"/>
          <c:min val="2.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Comfort with Conflict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9001312"/>
        <c:crosses val="autoZero"/>
        <c:crossBetween val="between"/>
        <c:majorUnit val="0.25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3989648032885"/>
          <c:y val="3.1739130434782603E-2"/>
          <c:w val="0.38753464712536001"/>
          <c:h val="0.839528928449161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Sheet1!$B$17</c:f>
              <c:strCache>
                <c:ptCount val="1"/>
                <c:pt idx="0">
                  <c:v>Low Disagreement (10th percentile)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Sheet1!$H$17:$H$18</c:f>
                <c:numCache>
                  <c:formatCode>General</c:formatCode>
                  <c:ptCount val="2"/>
                  <c:pt idx="0">
                    <c:v>8.7713700000000006E-2</c:v>
                  </c:pt>
                  <c:pt idx="1">
                    <c:v>3.6686700000000003E-2</c:v>
                  </c:pt>
                </c:numCache>
              </c:numRef>
            </c:plus>
            <c:minus>
              <c:numRef>
                <c:f>Sheet1!$H$17:$H$18</c:f>
                <c:numCache>
                  <c:formatCode>General</c:formatCode>
                  <c:ptCount val="2"/>
                  <c:pt idx="0">
                    <c:v>8.7713700000000006E-2</c:v>
                  </c:pt>
                  <c:pt idx="1">
                    <c:v>3.6686700000000003E-2</c:v>
                  </c:pt>
                </c:numCache>
              </c:numRef>
            </c:minus>
            <c:spPr>
              <a:ln w="38100"/>
            </c:spPr>
          </c:errBars>
          <c:cat>
            <c:strRef>
              <c:f>Sheet1!$A$19:$A$20</c:f>
              <c:strCache>
                <c:ptCount val="2"/>
                <c:pt idx="0">
                  <c:v>Never</c:v>
                </c:pt>
                <c:pt idx="1">
                  <c:v>Often</c:v>
                </c:pt>
              </c:strCache>
            </c:strRef>
          </c:cat>
          <c:val>
            <c:numRef>
              <c:f>Sheet1!$G$17:$G$18</c:f>
              <c:numCache>
                <c:formatCode>General</c:formatCode>
                <c:ptCount val="2"/>
                <c:pt idx="0">
                  <c:v>3.5460579999999999</c:v>
                </c:pt>
                <c:pt idx="1">
                  <c:v>3.7035019999999998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Sheet1!$B$19</c:f>
              <c:strCache>
                <c:ptCount val="1"/>
                <c:pt idx="0">
                  <c:v>High Disagreement (90th percentile)</c:v>
                </c:pt>
              </c:strCache>
            </c:strRef>
          </c:tx>
          <c:spPr>
            <a:ln w="47625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Sheet1!$H$19:$H$20</c:f>
                <c:numCache>
                  <c:formatCode>General</c:formatCode>
                  <c:ptCount val="2"/>
                  <c:pt idx="0">
                    <c:v>9.5877699999999996E-2</c:v>
                  </c:pt>
                  <c:pt idx="1">
                    <c:v>4.9385199999999997E-2</c:v>
                  </c:pt>
                </c:numCache>
              </c:numRef>
            </c:plus>
            <c:minus>
              <c:numRef>
                <c:f>Sheet1!$H$19:$H$20</c:f>
                <c:numCache>
                  <c:formatCode>General</c:formatCode>
                  <c:ptCount val="2"/>
                  <c:pt idx="0">
                    <c:v>9.5877699999999996E-2</c:v>
                  </c:pt>
                  <c:pt idx="1">
                    <c:v>4.9385199999999997E-2</c:v>
                  </c:pt>
                </c:numCache>
              </c:numRef>
            </c:minus>
          </c:errBars>
          <c:cat>
            <c:strRef>
              <c:f>Sheet1!$A$19:$A$20</c:f>
              <c:strCache>
                <c:ptCount val="2"/>
                <c:pt idx="0">
                  <c:v>Never</c:v>
                </c:pt>
                <c:pt idx="1">
                  <c:v>Often</c:v>
                </c:pt>
              </c:strCache>
            </c:strRef>
          </c:cat>
          <c:val>
            <c:numRef>
              <c:f>Sheet1!$G$19:$G$20</c:f>
              <c:numCache>
                <c:formatCode>General</c:formatCode>
                <c:ptCount val="2"/>
                <c:pt idx="0">
                  <c:v>3.0150429999999999</c:v>
                </c:pt>
                <c:pt idx="1">
                  <c:v>3.741736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002488"/>
        <c:axId val="209002880"/>
      </c:lineChart>
      <c:catAx>
        <c:axId val="209002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Discussion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002880"/>
        <c:crosses val="autoZero"/>
        <c:auto val="1"/>
        <c:lblAlgn val="ctr"/>
        <c:lblOffset val="100"/>
        <c:noMultiLvlLbl val="0"/>
      </c:catAx>
      <c:valAx>
        <c:axId val="209002880"/>
        <c:scaling>
          <c:orientation val="minMax"/>
          <c:max val="4"/>
          <c:min val="2.7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/>
                  <a:t>Intention</a:t>
                </a:r>
                <a:r>
                  <a:rPr lang="en-US" sz="1800" baseline="0"/>
                  <a:t> to Vote</a:t>
                </a:r>
                <a:endParaRPr lang="en-US" sz="18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9002488"/>
        <c:crosses val="autoZero"/>
        <c:crossBetween val="between"/>
        <c:majorUnit val="0.25"/>
        <c:minorUnit val="0.0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708284173282905"/>
          <c:y val="0.39856624443683702"/>
          <c:w val="0.33107328246606299"/>
          <c:h val="0.20286751112632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3989648032885"/>
          <c:y val="3.1739130434782603E-2"/>
          <c:w val="0.38753464712536001"/>
          <c:h val="0.839528928449161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Sheet1!$B$17</c:f>
              <c:strCache>
                <c:ptCount val="1"/>
                <c:pt idx="0">
                  <c:v>Low Disagreement (10th percentile)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Sheet1!$J$17:$J$18</c:f>
                <c:numCache>
                  <c:formatCode>General</c:formatCode>
                  <c:ptCount val="2"/>
                  <c:pt idx="0">
                    <c:v>0.1235386</c:v>
                  </c:pt>
                  <c:pt idx="1">
                    <c:v>4.9642699999999998E-2</c:v>
                  </c:pt>
                </c:numCache>
              </c:numRef>
            </c:plus>
            <c:minus>
              <c:numRef>
                <c:f>Sheet1!$J$17:$J$18</c:f>
                <c:numCache>
                  <c:formatCode>General</c:formatCode>
                  <c:ptCount val="2"/>
                  <c:pt idx="0">
                    <c:v>0.1235386</c:v>
                  </c:pt>
                  <c:pt idx="1">
                    <c:v>4.9642699999999998E-2</c:v>
                  </c:pt>
                </c:numCache>
              </c:numRef>
            </c:minus>
            <c:spPr>
              <a:ln w="38100"/>
            </c:spPr>
          </c:errBars>
          <c:cat>
            <c:strRef>
              <c:f>Sheet1!$A$17:$A$18</c:f>
              <c:strCache>
                <c:ptCount val="2"/>
                <c:pt idx="0">
                  <c:v>Never</c:v>
                </c:pt>
                <c:pt idx="1">
                  <c:v>Often</c:v>
                </c:pt>
              </c:strCache>
            </c:strRef>
          </c:cat>
          <c:val>
            <c:numRef>
              <c:f>Sheet1!$I$17:$I$18</c:f>
              <c:numCache>
                <c:formatCode>General</c:formatCode>
                <c:ptCount val="2"/>
                <c:pt idx="0">
                  <c:v>2.5826709999999999</c:v>
                </c:pt>
                <c:pt idx="1">
                  <c:v>3.4711889999999999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Sheet1!$B$19</c:f>
              <c:strCache>
                <c:ptCount val="1"/>
                <c:pt idx="0">
                  <c:v>High Disagreement (90th percentile)</c:v>
                </c:pt>
              </c:strCache>
            </c:strRef>
          </c:tx>
          <c:spPr>
            <a:ln>
              <a:solidFill>
                <a:schemeClr val="bg2">
                  <a:lumMod val="60000"/>
                  <a:lumOff val="40000"/>
                </a:schemeClr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Sheet1!$J$19:$J$20</c:f>
                <c:numCache>
                  <c:formatCode>General</c:formatCode>
                  <c:ptCount val="2"/>
                  <c:pt idx="0">
                    <c:v>0.1369244</c:v>
                  </c:pt>
                  <c:pt idx="1">
                    <c:v>7.0001300000000002E-2</c:v>
                  </c:pt>
                </c:numCache>
              </c:numRef>
            </c:plus>
            <c:minus>
              <c:numRef>
                <c:f>Sheet1!$J$19:$J$20</c:f>
                <c:numCache>
                  <c:formatCode>General</c:formatCode>
                  <c:ptCount val="2"/>
                  <c:pt idx="0">
                    <c:v>0.1369244</c:v>
                  </c:pt>
                  <c:pt idx="1">
                    <c:v>7.0001300000000002E-2</c:v>
                  </c:pt>
                </c:numCache>
              </c:numRef>
            </c:minus>
          </c:errBars>
          <c:cat>
            <c:strRef>
              <c:f>Sheet1!$A$17:$A$18</c:f>
              <c:strCache>
                <c:ptCount val="2"/>
                <c:pt idx="0">
                  <c:v>Never</c:v>
                </c:pt>
                <c:pt idx="1">
                  <c:v>Often</c:v>
                </c:pt>
              </c:strCache>
            </c:strRef>
          </c:cat>
          <c:val>
            <c:numRef>
              <c:f>Sheet1!$I$19:$I$20</c:f>
              <c:numCache>
                <c:formatCode>General</c:formatCode>
                <c:ptCount val="2"/>
                <c:pt idx="0">
                  <c:v>3.1487799999999999</c:v>
                </c:pt>
                <c:pt idx="1">
                  <c:v>3.192421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105944"/>
        <c:axId val="209106336"/>
      </c:lineChart>
      <c:catAx>
        <c:axId val="209105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Discussion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106336"/>
        <c:crosses val="autoZero"/>
        <c:auto val="1"/>
        <c:lblAlgn val="ctr"/>
        <c:lblOffset val="100"/>
        <c:noMultiLvlLbl val="0"/>
      </c:catAx>
      <c:valAx>
        <c:axId val="209106336"/>
        <c:scaling>
          <c:orientation val="minMax"/>
          <c:max val="3.75"/>
          <c:min val="2.2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/>
                  <a:t>Comfort</a:t>
                </a:r>
                <a:r>
                  <a:rPr lang="en-US" sz="1800" baseline="0"/>
                  <a:t> with Conflict</a:t>
                </a:r>
                <a:endParaRPr lang="en-US" sz="18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9105944"/>
        <c:crosses val="autoZero"/>
        <c:crossBetween val="between"/>
        <c:majorUnit val="0.25"/>
        <c:minorUnit val="0.02"/>
      </c:valAx>
    </c:plotArea>
    <c:legend>
      <c:legendPos val="r"/>
      <c:layout>
        <c:manualLayout>
          <c:xMode val="edge"/>
          <c:yMode val="edge"/>
          <c:x val="0.65708284173282905"/>
          <c:y val="0.39856624443683702"/>
          <c:w val="0.33107328246606299"/>
          <c:h val="0.20286751112632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3989648032885"/>
          <c:y val="3.1739130434782603E-2"/>
          <c:w val="0.38753464712536001"/>
          <c:h val="0.839528928449161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Sheet1!$B$25</c:f>
              <c:strCache>
                <c:ptCount val="1"/>
                <c:pt idx="0">
                  <c:v>Matched Party ID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Sheet1!$D$25:$D$26</c:f>
                <c:numCache>
                  <c:formatCode>General</c:formatCode>
                  <c:ptCount val="2"/>
                  <c:pt idx="0">
                    <c:v>9.4882499999999995E-2</c:v>
                  </c:pt>
                  <c:pt idx="1">
                    <c:v>3.7919700000000001E-2</c:v>
                  </c:pt>
                </c:numCache>
              </c:numRef>
            </c:plus>
            <c:minus>
              <c:numRef>
                <c:f>Sheet1!$D$25:$D$26</c:f>
                <c:numCache>
                  <c:formatCode>General</c:formatCode>
                  <c:ptCount val="2"/>
                  <c:pt idx="0">
                    <c:v>9.4882499999999995E-2</c:v>
                  </c:pt>
                  <c:pt idx="1">
                    <c:v>3.7919700000000001E-2</c:v>
                  </c:pt>
                </c:numCache>
              </c:numRef>
            </c:minus>
            <c:spPr>
              <a:ln w="38100"/>
            </c:spPr>
          </c:errBars>
          <c:cat>
            <c:strRef>
              <c:f>Sheet1!$A$25:$A$26</c:f>
              <c:strCache>
                <c:ptCount val="2"/>
                <c:pt idx="0">
                  <c:v>Never</c:v>
                </c:pt>
                <c:pt idx="1">
                  <c:v>Often</c:v>
                </c:pt>
              </c:strCache>
            </c:strRef>
          </c:cat>
          <c:val>
            <c:numRef>
              <c:f>Sheet1!$C$25:$C$26</c:f>
              <c:numCache>
                <c:formatCode>General</c:formatCode>
                <c:ptCount val="2"/>
                <c:pt idx="0">
                  <c:v>3.321361</c:v>
                </c:pt>
                <c:pt idx="1">
                  <c:v>3.5565929999999999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Sheet1!$B$27</c:f>
              <c:strCache>
                <c:ptCount val="1"/>
                <c:pt idx="0">
                  <c:v>Mismatched Party ID</c:v>
                </c:pt>
              </c:strCache>
            </c:strRef>
          </c:tx>
          <c:spPr>
            <a:ln>
              <a:solidFill>
                <a:schemeClr val="bg2">
                  <a:lumMod val="60000"/>
                  <a:lumOff val="40000"/>
                </a:schemeClr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Sheet1!$D$27:$D$28</c:f>
                <c:numCache>
                  <c:formatCode>General</c:formatCode>
                  <c:ptCount val="2"/>
                  <c:pt idx="0">
                    <c:v>7.7656500000000003E-2</c:v>
                  </c:pt>
                  <c:pt idx="1">
                    <c:v>3.5220099999999997E-2</c:v>
                  </c:pt>
                </c:numCache>
              </c:numRef>
            </c:plus>
            <c:minus>
              <c:numRef>
                <c:f>Sheet1!$D$27:$D$28</c:f>
                <c:numCache>
                  <c:formatCode>General</c:formatCode>
                  <c:ptCount val="2"/>
                  <c:pt idx="0">
                    <c:v>7.7656500000000003E-2</c:v>
                  </c:pt>
                  <c:pt idx="1">
                    <c:v>3.5220099999999997E-2</c:v>
                  </c:pt>
                </c:numCache>
              </c:numRef>
            </c:minus>
          </c:errBars>
          <c:cat>
            <c:strRef>
              <c:f>Sheet1!$A$25:$A$26</c:f>
              <c:strCache>
                <c:ptCount val="2"/>
                <c:pt idx="0">
                  <c:v>Never</c:v>
                </c:pt>
                <c:pt idx="1">
                  <c:v>Often</c:v>
                </c:pt>
              </c:strCache>
            </c:strRef>
          </c:cat>
          <c:val>
            <c:numRef>
              <c:f>Sheet1!$C$27:$C$28</c:f>
              <c:numCache>
                <c:formatCode>General</c:formatCode>
                <c:ptCount val="2"/>
                <c:pt idx="0">
                  <c:v>2.9725809999999999</c:v>
                </c:pt>
                <c:pt idx="1">
                  <c:v>3.5829780000000002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107120"/>
        <c:axId val="209107512"/>
      </c:lineChart>
      <c:catAx>
        <c:axId val="209107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Discussion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107512"/>
        <c:crosses val="autoZero"/>
        <c:auto val="1"/>
        <c:lblAlgn val="ctr"/>
        <c:lblOffset val="100"/>
        <c:noMultiLvlLbl val="0"/>
      </c:catAx>
      <c:valAx>
        <c:axId val="209107512"/>
        <c:scaling>
          <c:orientation val="minMax"/>
          <c:max val="4"/>
          <c:min val="2.7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/>
                  <a:t>Intention</a:t>
                </a:r>
                <a:r>
                  <a:rPr lang="en-US" sz="1800" baseline="0"/>
                  <a:t> to Vote</a:t>
                </a:r>
                <a:endParaRPr lang="en-US" sz="18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9107120"/>
        <c:crosses val="autoZero"/>
        <c:crossBetween val="between"/>
        <c:majorUnit val="0.25"/>
        <c:minorUnit val="0.02"/>
      </c:valAx>
    </c:plotArea>
    <c:legend>
      <c:legendPos val="r"/>
      <c:layout>
        <c:manualLayout>
          <c:xMode val="edge"/>
          <c:yMode val="edge"/>
          <c:x val="0.65708284173282905"/>
          <c:y val="0.39856624443683702"/>
          <c:w val="0.33107328246606299"/>
          <c:h val="0.20286751112632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3989648032885"/>
          <c:y val="3.1739130434782603E-2"/>
          <c:w val="0.38753464712536001"/>
          <c:h val="0.839528928449161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Sheet1!$B$25</c:f>
              <c:strCache>
                <c:ptCount val="1"/>
                <c:pt idx="0">
                  <c:v>Matched Party ID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Sheet1!$F$25:$F$26</c:f>
                <c:numCache>
                  <c:formatCode>General</c:formatCode>
                  <c:ptCount val="2"/>
                  <c:pt idx="0">
                    <c:v>0.1249362</c:v>
                  </c:pt>
                  <c:pt idx="1">
                    <c:v>4.8169700000000003E-2</c:v>
                  </c:pt>
                </c:numCache>
              </c:numRef>
            </c:plus>
            <c:minus>
              <c:numRef>
                <c:f>Sheet1!$F$25:$F$26</c:f>
                <c:numCache>
                  <c:formatCode>General</c:formatCode>
                  <c:ptCount val="2"/>
                  <c:pt idx="0">
                    <c:v>0.1249362</c:v>
                  </c:pt>
                  <c:pt idx="1">
                    <c:v>4.8169700000000003E-2</c:v>
                  </c:pt>
                </c:numCache>
              </c:numRef>
            </c:minus>
            <c:spPr>
              <a:ln w="38100"/>
            </c:spPr>
          </c:errBars>
          <c:cat>
            <c:strRef>
              <c:f>Sheet1!$A$25:$A$26</c:f>
              <c:strCache>
                <c:ptCount val="2"/>
                <c:pt idx="0">
                  <c:v>Never</c:v>
                </c:pt>
                <c:pt idx="1">
                  <c:v>Often</c:v>
                </c:pt>
              </c:strCache>
            </c:strRef>
          </c:cat>
          <c:val>
            <c:numRef>
              <c:f>Sheet1!$E$25:$E$26</c:f>
              <c:numCache>
                <c:formatCode>General</c:formatCode>
                <c:ptCount val="2"/>
                <c:pt idx="0">
                  <c:v>3.0563359999999999</c:v>
                </c:pt>
                <c:pt idx="1">
                  <c:v>3.362765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Sheet1!$B$27</c:f>
              <c:strCache>
                <c:ptCount val="1"/>
                <c:pt idx="0">
                  <c:v>Mismatched Party ID</c:v>
                </c:pt>
              </c:strCache>
            </c:strRef>
          </c:tx>
          <c:spPr>
            <a:ln>
              <a:solidFill>
                <a:schemeClr val="bg2">
                  <a:lumMod val="60000"/>
                  <a:lumOff val="40000"/>
                </a:schemeClr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Sheet1!$F$27:$F$28</c:f>
                <c:numCache>
                  <c:formatCode>General</c:formatCode>
                  <c:ptCount val="2"/>
                  <c:pt idx="0">
                    <c:v>0.1080164</c:v>
                  </c:pt>
                  <c:pt idx="1">
                    <c:v>4.85113E-2</c:v>
                  </c:pt>
                </c:numCache>
              </c:numRef>
            </c:plus>
            <c:minus>
              <c:numRef>
                <c:f>Sheet1!$F$27:$F$28</c:f>
                <c:numCache>
                  <c:formatCode>General</c:formatCode>
                  <c:ptCount val="2"/>
                  <c:pt idx="0">
                    <c:v>0.1080164</c:v>
                  </c:pt>
                  <c:pt idx="1">
                    <c:v>4.85113E-2</c:v>
                  </c:pt>
                </c:numCache>
              </c:numRef>
            </c:minus>
          </c:errBars>
          <c:cat>
            <c:strRef>
              <c:f>Sheet1!$A$25:$A$26</c:f>
              <c:strCache>
                <c:ptCount val="2"/>
                <c:pt idx="0">
                  <c:v>Never</c:v>
                </c:pt>
                <c:pt idx="1">
                  <c:v>Often</c:v>
                </c:pt>
              </c:strCache>
            </c:strRef>
          </c:cat>
          <c:val>
            <c:numRef>
              <c:f>Sheet1!$E$27:$E$28</c:f>
              <c:numCache>
                <c:formatCode>General</c:formatCode>
                <c:ptCount val="2"/>
                <c:pt idx="0">
                  <c:v>2.646379</c:v>
                </c:pt>
                <c:pt idx="1">
                  <c:v>3.3894199999999999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108296"/>
        <c:axId val="209108688"/>
      </c:lineChart>
      <c:catAx>
        <c:axId val="209108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Discussion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108688"/>
        <c:crosses val="autoZero"/>
        <c:auto val="1"/>
        <c:lblAlgn val="ctr"/>
        <c:lblOffset val="100"/>
        <c:noMultiLvlLbl val="0"/>
      </c:catAx>
      <c:valAx>
        <c:axId val="209108688"/>
        <c:scaling>
          <c:orientation val="minMax"/>
          <c:max val="3.5"/>
          <c:min val="2.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/>
                  <a:t>Comfort</a:t>
                </a:r>
                <a:r>
                  <a:rPr lang="en-US" sz="1800" baseline="0"/>
                  <a:t> with Conflict</a:t>
                </a:r>
                <a:endParaRPr lang="en-US" sz="18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9108296"/>
        <c:crosses val="autoZero"/>
        <c:crossBetween val="between"/>
        <c:majorUnit val="0.25"/>
        <c:minorUnit val="0.02"/>
      </c:valAx>
    </c:plotArea>
    <c:legend>
      <c:legendPos val="r"/>
      <c:layout>
        <c:manualLayout>
          <c:xMode val="edge"/>
          <c:yMode val="edge"/>
          <c:x val="0.65708284173282905"/>
          <c:y val="0.39856624443683702"/>
          <c:w val="0.33107328246606299"/>
          <c:h val="0.20286751112632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Sheet1!$F$3:$F$4</c:f>
                <c:numCache>
                  <c:formatCode>General</c:formatCode>
                  <c:ptCount val="2"/>
                  <c:pt idx="0">
                    <c:v>2.5951399999999999E-2</c:v>
                  </c:pt>
                  <c:pt idx="1">
                    <c:v>2.1630400000000001E-2</c:v>
                  </c:pt>
                </c:numCache>
              </c:numRef>
            </c:plus>
            <c:minus>
              <c:numRef>
                <c:f>Sheet1!$F$3:$F$4</c:f>
                <c:numCache>
                  <c:formatCode>General</c:formatCode>
                  <c:ptCount val="2"/>
                  <c:pt idx="0">
                    <c:v>2.5951399999999999E-2</c:v>
                  </c:pt>
                  <c:pt idx="1">
                    <c:v>2.1630400000000001E-2</c:v>
                  </c:pt>
                </c:numCache>
              </c:numRef>
            </c:minus>
            <c:spPr>
              <a:ln w="38100" cap="flat">
                <a:round/>
                <a:headEnd type="none"/>
                <a:tailEnd type="none"/>
              </a:ln>
            </c:spPr>
          </c:errBars>
          <c:cat>
            <c:strRef>
              <c:f>Sheet1!$B$3:$B$4</c:f>
              <c:strCache>
                <c:ptCount val="2"/>
                <c:pt idx="0">
                  <c:v>10th percentile</c:v>
                </c:pt>
                <c:pt idx="1">
                  <c:v>90th percentile</c:v>
                </c:pt>
              </c:strCache>
            </c:strRef>
          </c:cat>
          <c:val>
            <c:numRef>
              <c:f>Sheet1!$E$3:$E$4</c:f>
              <c:numCache>
                <c:formatCode>General</c:formatCode>
                <c:ptCount val="2"/>
                <c:pt idx="0">
                  <c:v>3.0804049999999998</c:v>
                </c:pt>
                <c:pt idx="1">
                  <c:v>3.146436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473728"/>
        <c:axId val="207474120"/>
      </c:lineChart>
      <c:catAx>
        <c:axId val="207473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Deliberation</a:t>
                </a:r>
                <a:r>
                  <a:rPr lang="en-US" sz="1600" baseline="0"/>
                  <a:t> Index</a:t>
                </a:r>
                <a:endParaRPr lang="en-US" sz="16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7474120"/>
        <c:crosses val="autoZero"/>
        <c:auto val="1"/>
        <c:lblAlgn val="ctr"/>
        <c:lblOffset val="100"/>
        <c:noMultiLvlLbl val="0"/>
      </c:catAx>
      <c:valAx>
        <c:axId val="207474120"/>
        <c:scaling>
          <c:orientation val="minMax"/>
          <c:max val="3.25"/>
          <c:min val="2.7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Group</a:t>
                </a:r>
                <a:r>
                  <a:rPr lang="en-US" sz="1600" baseline="0"/>
                  <a:t> Efficacy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7473728"/>
        <c:crosses val="autoZero"/>
        <c:crossBetween val="between"/>
        <c:majorUnit val="0.5"/>
        <c:minorUnit val="0.02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Sheet1!$H$3:$H$4</c:f>
                <c:numCache>
                  <c:formatCode>General</c:formatCode>
                  <c:ptCount val="2"/>
                  <c:pt idx="0">
                    <c:v>2.7453399999999999E-2</c:v>
                  </c:pt>
                  <c:pt idx="1">
                    <c:v>2.2697100000000001E-2</c:v>
                  </c:pt>
                </c:numCache>
              </c:numRef>
            </c:plus>
            <c:minus>
              <c:numRef>
                <c:f>Sheet1!$H$3:$H$4</c:f>
                <c:numCache>
                  <c:formatCode>General</c:formatCode>
                  <c:ptCount val="2"/>
                  <c:pt idx="0">
                    <c:v>2.7453399999999999E-2</c:v>
                  </c:pt>
                  <c:pt idx="1">
                    <c:v>2.2697100000000001E-2</c:v>
                  </c:pt>
                </c:numCache>
              </c:numRef>
            </c:minus>
            <c:spPr>
              <a:ln w="38100" cap="flat">
                <a:round/>
                <a:headEnd type="none"/>
                <a:tailEnd type="none"/>
              </a:ln>
            </c:spPr>
          </c:errBars>
          <c:cat>
            <c:strRef>
              <c:f>Sheet1!$B$3:$B$4</c:f>
              <c:strCache>
                <c:ptCount val="2"/>
                <c:pt idx="0">
                  <c:v>10th percentile</c:v>
                </c:pt>
                <c:pt idx="1">
                  <c:v>90th percentile</c:v>
                </c:pt>
              </c:strCache>
            </c:strRef>
          </c:cat>
          <c:val>
            <c:numRef>
              <c:f>Sheet1!$G$3:$G$4</c:f>
              <c:numCache>
                <c:formatCode>General</c:formatCode>
                <c:ptCount val="2"/>
                <c:pt idx="0">
                  <c:v>3.5688070000000001</c:v>
                </c:pt>
                <c:pt idx="1">
                  <c:v>3.6381350000000001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642408"/>
        <c:axId val="208642800"/>
      </c:lineChart>
      <c:catAx>
        <c:axId val="208642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Deliberation</a:t>
                </a:r>
                <a:r>
                  <a:rPr lang="en-US" sz="1600" baseline="0"/>
                  <a:t> Index</a:t>
                </a:r>
                <a:endParaRPr lang="en-US" sz="16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642800"/>
        <c:crosses val="autoZero"/>
        <c:auto val="1"/>
        <c:lblAlgn val="ctr"/>
        <c:lblOffset val="100"/>
        <c:noMultiLvlLbl val="0"/>
      </c:catAx>
      <c:valAx>
        <c:axId val="208642800"/>
        <c:scaling>
          <c:orientation val="minMax"/>
          <c:max val="3.75"/>
          <c:min val="3.2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Intention</a:t>
                </a:r>
                <a:r>
                  <a:rPr lang="en-US" sz="1600" baseline="0"/>
                  <a:t> to Vote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8642408"/>
        <c:crosses val="autoZero"/>
        <c:crossBetween val="between"/>
        <c:majorUnit val="0.5"/>
        <c:minorUnit val="0.0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Sheet1!$J$3:$J$4</c:f>
                <c:numCache>
                  <c:formatCode>General</c:formatCode>
                  <c:ptCount val="2"/>
                  <c:pt idx="0">
                    <c:v>3.7461599999999998E-2</c:v>
                  </c:pt>
                  <c:pt idx="1">
                    <c:v>3.0895800000000001E-2</c:v>
                  </c:pt>
                </c:numCache>
              </c:numRef>
            </c:plus>
            <c:minus>
              <c:numRef>
                <c:f>Sheet1!$J$3:$J$4</c:f>
                <c:numCache>
                  <c:formatCode>General</c:formatCode>
                  <c:ptCount val="2"/>
                  <c:pt idx="0">
                    <c:v>3.7461599999999998E-2</c:v>
                  </c:pt>
                  <c:pt idx="1">
                    <c:v>3.0895800000000001E-2</c:v>
                  </c:pt>
                </c:numCache>
              </c:numRef>
            </c:minus>
            <c:spPr>
              <a:ln w="38100" cap="flat">
                <a:round/>
                <a:headEnd type="none"/>
                <a:tailEnd type="none"/>
              </a:ln>
            </c:spPr>
          </c:errBars>
          <c:cat>
            <c:strRef>
              <c:f>Sheet1!$B$3:$B$4</c:f>
              <c:strCache>
                <c:ptCount val="2"/>
                <c:pt idx="0">
                  <c:v>10th percentile</c:v>
                </c:pt>
                <c:pt idx="1">
                  <c:v>90th percentile</c:v>
                </c:pt>
              </c:strCache>
            </c:strRef>
          </c:cat>
          <c:val>
            <c:numRef>
              <c:f>Sheet1!$I$3:$I$4</c:f>
              <c:numCache>
                <c:formatCode>General</c:formatCode>
                <c:ptCount val="2"/>
                <c:pt idx="0">
                  <c:v>3.1043500000000002</c:v>
                </c:pt>
                <c:pt idx="1">
                  <c:v>3.3212470000000001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643584"/>
        <c:axId val="208643976"/>
      </c:lineChart>
      <c:catAx>
        <c:axId val="208643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Deliberation</a:t>
                </a:r>
                <a:r>
                  <a:rPr lang="en-US" sz="1600" baseline="0"/>
                  <a:t> Index</a:t>
                </a:r>
                <a:endParaRPr lang="en-US" sz="16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643976"/>
        <c:crosses val="autoZero"/>
        <c:auto val="1"/>
        <c:lblAlgn val="ctr"/>
        <c:lblOffset val="100"/>
        <c:noMultiLvlLbl val="0"/>
      </c:catAx>
      <c:valAx>
        <c:axId val="208643976"/>
        <c:scaling>
          <c:orientation val="minMax"/>
          <c:max val="3.5"/>
          <c:min val="2.7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Comfort</a:t>
                </a:r>
                <a:r>
                  <a:rPr lang="en-US" sz="1600" baseline="0"/>
                  <a:t> with Conflict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8643584"/>
        <c:crosses val="autoZero"/>
        <c:crossBetween val="between"/>
        <c:majorUnit val="0.25"/>
        <c:minorUnit val="0.0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Sheet1!$D$7:$D$8</c:f>
                <c:numCache>
                  <c:formatCode>General</c:formatCode>
                  <c:ptCount val="2"/>
                  <c:pt idx="0">
                    <c:v>2.4558199999999999E-2</c:v>
                  </c:pt>
                  <c:pt idx="1">
                    <c:v>2.9052999999999999E-2</c:v>
                  </c:pt>
                </c:numCache>
              </c:numRef>
            </c:plus>
            <c:minus>
              <c:numRef>
                <c:f>Sheet1!$D$7:$D$8</c:f>
                <c:numCache>
                  <c:formatCode>General</c:formatCode>
                  <c:ptCount val="2"/>
                  <c:pt idx="0">
                    <c:v>2.4558199999999999E-2</c:v>
                  </c:pt>
                  <c:pt idx="1">
                    <c:v>2.9052999999999999E-2</c:v>
                  </c:pt>
                </c:numCache>
              </c:numRef>
            </c:minus>
            <c:spPr>
              <a:ln w="38100" cap="flat">
                <a:round/>
                <a:headEnd type="none"/>
                <a:tailEnd type="none"/>
              </a:ln>
            </c:spPr>
          </c:errBars>
          <c:cat>
            <c:strRef>
              <c:f>Sheet1!$B$3:$B$4</c:f>
              <c:strCache>
                <c:ptCount val="2"/>
                <c:pt idx="0">
                  <c:v>10th percentile</c:v>
                </c:pt>
                <c:pt idx="1">
                  <c:v>90th percentile</c:v>
                </c:pt>
              </c:strCache>
            </c:strRef>
          </c:cat>
          <c:val>
            <c:numRef>
              <c:f>Sheet1!$C$7:$C$8</c:f>
              <c:numCache>
                <c:formatCode>General</c:formatCode>
                <c:ptCount val="2"/>
                <c:pt idx="0">
                  <c:v>2.6700159999999999</c:v>
                </c:pt>
                <c:pt idx="1">
                  <c:v>2.5557699999999999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644760"/>
        <c:axId val="208645152"/>
      </c:lineChart>
      <c:catAx>
        <c:axId val="208644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aseline="0"/>
                  <a:t>Disagreement Index</a:t>
                </a:r>
                <a:endParaRPr lang="en-US" sz="16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645152"/>
        <c:crosses val="autoZero"/>
        <c:auto val="1"/>
        <c:lblAlgn val="ctr"/>
        <c:lblOffset val="100"/>
        <c:noMultiLvlLbl val="0"/>
      </c:catAx>
      <c:valAx>
        <c:axId val="208645152"/>
        <c:scaling>
          <c:orientation val="minMax"/>
          <c:max val="3"/>
          <c:min val="2.2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Individual</a:t>
                </a:r>
                <a:r>
                  <a:rPr lang="en-US" sz="1600" baseline="0"/>
                  <a:t> Efficacy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8644760"/>
        <c:crosses val="autoZero"/>
        <c:crossBetween val="between"/>
        <c:majorUnit val="0.25"/>
        <c:minorUnit val="0.02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Sheet1!$D$7:$D$8</c:f>
                <c:numCache>
                  <c:formatCode>General</c:formatCode>
                  <c:ptCount val="2"/>
                  <c:pt idx="0">
                    <c:v>2.4558199999999999E-2</c:v>
                  </c:pt>
                  <c:pt idx="1">
                    <c:v>2.9052999999999999E-2</c:v>
                  </c:pt>
                </c:numCache>
              </c:numRef>
            </c:plus>
            <c:minus>
              <c:numRef>
                <c:f>Sheet1!$D$7:$D$8</c:f>
                <c:numCache>
                  <c:formatCode>General</c:formatCode>
                  <c:ptCount val="2"/>
                  <c:pt idx="0">
                    <c:v>2.4558199999999999E-2</c:v>
                  </c:pt>
                  <c:pt idx="1">
                    <c:v>2.9052999999999999E-2</c:v>
                  </c:pt>
                </c:numCache>
              </c:numRef>
            </c:minus>
            <c:spPr>
              <a:ln w="38100" cap="flat">
                <a:round/>
                <a:headEnd type="none"/>
                <a:tailEnd type="none"/>
              </a:ln>
            </c:spPr>
          </c:errBars>
          <c:cat>
            <c:strRef>
              <c:f>Sheet1!$B$3:$B$4</c:f>
              <c:strCache>
                <c:ptCount val="2"/>
                <c:pt idx="0">
                  <c:v>10th percentile</c:v>
                </c:pt>
                <c:pt idx="1">
                  <c:v>90th percentile</c:v>
                </c:pt>
              </c:strCache>
            </c:strRef>
          </c:cat>
          <c:val>
            <c:numRef>
              <c:f>Sheet1!$E$7:$E$8</c:f>
              <c:numCache>
                <c:formatCode>General</c:formatCode>
                <c:ptCount val="2"/>
                <c:pt idx="0">
                  <c:v>3.1682079999999999</c:v>
                </c:pt>
                <c:pt idx="1">
                  <c:v>3.058481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895720"/>
        <c:axId val="208896112"/>
      </c:lineChart>
      <c:catAx>
        <c:axId val="208895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aseline="0"/>
                  <a:t>Disagreement Index</a:t>
                </a:r>
                <a:endParaRPr lang="en-US" sz="16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896112"/>
        <c:crosses val="autoZero"/>
        <c:auto val="1"/>
        <c:lblAlgn val="ctr"/>
        <c:lblOffset val="100"/>
        <c:noMultiLvlLbl val="0"/>
      </c:catAx>
      <c:valAx>
        <c:axId val="208896112"/>
        <c:scaling>
          <c:orientation val="minMax"/>
          <c:min val="2.7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Group</a:t>
                </a:r>
                <a:r>
                  <a:rPr lang="en-US" sz="1600" baseline="0"/>
                  <a:t> Efficacy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8895720"/>
        <c:crosses val="autoZero"/>
        <c:crossBetween val="between"/>
        <c:majorUnit val="0.25"/>
        <c:minorUnit val="0.02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Sheet1!$H$7:$H$8</c:f>
                <c:numCache>
                  <c:formatCode>General</c:formatCode>
                  <c:ptCount val="2"/>
                  <c:pt idx="0">
                    <c:v>2.3986E-2</c:v>
                  </c:pt>
                  <c:pt idx="1">
                    <c:v>2.9912299999999999E-2</c:v>
                  </c:pt>
                </c:numCache>
              </c:numRef>
            </c:plus>
            <c:minus>
              <c:numRef>
                <c:f>Sheet1!$H$7:$H$8</c:f>
                <c:numCache>
                  <c:formatCode>General</c:formatCode>
                  <c:ptCount val="2"/>
                  <c:pt idx="0">
                    <c:v>2.3986E-2</c:v>
                  </c:pt>
                  <c:pt idx="1">
                    <c:v>2.9912299999999999E-2</c:v>
                  </c:pt>
                </c:numCache>
              </c:numRef>
            </c:minus>
            <c:spPr>
              <a:ln w="38100" cap="flat">
                <a:round/>
                <a:headEnd type="none"/>
                <a:tailEnd type="none"/>
              </a:ln>
            </c:spPr>
          </c:errBars>
          <c:cat>
            <c:strRef>
              <c:f>Sheet1!$B$3:$B$4</c:f>
              <c:strCache>
                <c:ptCount val="2"/>
                <c:pt idx="0">
                  <c:v>10th percentile</c:v>
                </c:pt>
                <c:pt idx="1">
                  <c:v>90th percentile</c:v>
                </c:pt>
              </c:strCache>
            </c:strRef>
          </c:cat>
          <c:val>
            <c:numRef>
              <c:f>Sheet1!$G$7:$G$8</c:f>
              <c:numCache>
                <c:formatCode>General</c:formatCode>
                <c:ptCount val="2"/>
                <c:pt idx="0">
                  <c:v>3.6581299999999999</c:v>
                </c:pt>
                <c:pt idx="1">
                  <c:v>3.5479810000000001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896896"/>
        <c:axId val="208897288"/>
      </c:lineChart>
      <c:catAx>
        <c:axId val="208896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aseline="0"/>
                  <a:t>Disagreement Index</a:t>
                </a:r>
                <a:endParaRPr lang="en-US" sz="16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897288"/>
        <c:crosses val="autoZero"/>
        <c:auto val="1"/>
        <c:lblAlgn val="ctr"/>
        <c:lblOffset val="100"/>
        <c:noMultiLvlLbl val="0"/>
      </c:catAx>
      <c:valAx>
        <c:axId val="208897288"/>
        <c:scaling>
          <c:orientation val="minMax"/>
          <c:min val="3.2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Intention</a:t>
                </a:r>
                <a:r>
                  <a:rPr lang="en-US" sz="1600" baseline="0"/>
                  <a:t> to Vote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8896896"/>
        <c:crosses val="autoZero"/>
        <c:crossBetween val="between"/>
        <c:majorUnit val="0.25"/>
        <c:minorUnit val="0.02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57230493830201"/>
          <c:y val="3.1739130434782603E-2"/>
          <c:w val="0.73618139688489703"/>
          <c:h val="0.83952892844916105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Sheet1!$D$11:$D$14</c:f>
                <c:numCache>
                  <c:formatCode>General</c:formatCode>
                  <c:ptCount val="4"/>
                  <c:pt idx="0">
                    <c:v>6.2225299999999997E-2</c:v>
                  </c:pt>
                  <c:pt idx="1">
                    <c:v>3.7204300000000003E-2</c:v>
                  </c:pt>
                  <c:pt idx="2">
                    <c:v>1.7882700000000001E-2</c:v>
                  </c:pt>
                  <c:pt idx="3">
                    <c:v>2.6055499999999999E-2</c:v>
                  </c:pt>
                </c:numCache>
              </c:numRef>
            </c:plus>
            <c:minus>
              <c:numRef>
                <c:f>Sheet1!$D$11:$D$14</c:f>
                <c:numCache>
                  <c:formatCode>General</c:formatCode>
                  <c:ptCount val="4"/>
                  <c:pt idx="0">
                    <c:v>6.2225299999999997E-2</c:v>
                  </c:pt>
                  <c:pt idx="1">
                    <c:v>3.7204300000000003E-2</c:v>
                  </c:pt>
                  <c:pt idx="2">
                    <c:v>1.7882700000000001E-2</c:v>
                  </c:pt>
                  <c:pt idx="3">
                    <c:v>2.6055499999999999E-2</c:v>
                  </c:pt>
                </c:numCache>
              </c:numRef>
            </c:minus>
            <c:spPr>
              <a:ln w="38100" cap="flat">
                <a:solidFill>
                  <a:schemeClr val="tx1"/>
                </a:solidFill>
                <a:miter lim="800000"/>
              </a:ln>
            </c:spPr>
          </c:errBars>
          <c:cat>
            <c:strRef>
              <c:f>Sheet1!$B$11:$B$14</c:f>
              <c:strCache>
                <c:ptCount val="4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</c:strCache>
            </c:strRef>
          </c:cat>
          <c:val>
            <c:numRef>
              <c:f>Sheet1!$C$11:$C$14</c:f>
              <c:numCache>
                <c:formatCode>General</c:formatCode>
                <c:ptCount val="4"/>
                <c:pt idx="0">
                  <c:v>2.3434210000000002</c:v>
                </c:pt>
                <c:pt idx="1">
                  <c:v>2.4664929999999998</c:v>
                </c:pt>
                <c:pt idx="2">
                  <c:v>2.5895649999999999</c:v>
                </c:pt>
                <c:pt idx="3">
                  <c:v>2.712637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898072"/>
        <c:axId val="208898464"/>
      </c:lineChart>
      <c:catAx>
        <c:axId val="208898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Discussion</a:t>
                </a:r>
              </a:p>
            </c:rich>
          </c:tx>
          <c:layout>
            <c:manualLayout>
              <c:xMode val="edge"/>
              <c:yMode val="edge"/>
              <c:x val="0.48639463910742903"/>
              <c:y val="0.9391304347826090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898464"/>
        <c:crosses val="autoZero"/>
        <c:auto val="1"/>
        <c:lblAlgn val="ctr"/>
        <c:lblOffset val="100"/>
        <c:noMultiLvlLbl val="0"/>
      </c:catAx>
      <c:valAx>
        <c:axId val="208898464"/>
        <c:scaling>
          <c:orientation val="minMax"/>
          <c:max val="3"/>
          <c:min val="2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sz="1400" dirty="0"/>
                  <a:t>Individual</a:t>
                </a:r>
                <a:r>
                  <a:rPr lang="en-US" sz="1400" baseline="0" dirty="0"/>
                  <a:t> Efficacy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0"/>
              <c:y val="0.376370265829451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898072"/>
        <c:crosses val="autoZero"/>
        <c:crossBetween val="between"/>
        <c:maj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457230493830201"/>
          <c:y val="3.1739130434782603E-2"/>
          <c:w val="0.73618139688489703"/>
          <c:h val="0.83952892844916105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Sheet1!$F$11:$F$14</c:f>
                <c:numCache>
                  <c:formatCode>General</c:formatCode>
                  <c:ptCount val="4"/>
                  <c:pt idx="0">
                    <c:v>6.0179499999999997E-2</c:v>
                  </c:pt>
                  <c:pt idx="1">
                    <c:v>3.5922700000000002E-2</c:v>
                  </c:pt>
                  <c:pt idx="2">
                    <c:v>1.7033E-2</c:v>
                  </c:pt>
                  <c:pt idx="3">
                    <c:v>2.4912299999999998E-2</c:v>
                  </c:pt>
                </c:numCache>
              </c:numRef>
            </c:plus>
            <c:minus>
              <c:numRef>
                <c:f>Sheet1!$D$11:$D$14</c:f>
                <c:numCache>
                  <c:formatCode>General</c:formatCode>
                  <c:ptCount val="4"/>
                  <c:pt idx="0">
                    <c:v>6.2225299999999997E-2</c:v>
                  </c:pt>
                  <c:pt idx="1">
                    <c:v>3.7204300000000003E-2</c:v>
                  </c:pt>
                  <c:pt idx="2">
                    <c:v>1.7882700000000001E-2</c:v>
                  </c:pt>
                  <c:pt idx="3">
                    <c:v>2.6055499999999999E-2</c:v>
                  </c:pt>
                </c:numCache>
              </c:numRef>
            </c:minus>
            <c:spPr>
              <a:ln w="38100" cap="flat">
                <a:solidFill>
                  <a:schemeClr val="tx1"/>
                </a:solidFill>
                <a:miter lim="800000"/>
              </a:ln>
            </c:spPr>
          </c:errBars>
          <c:cat>
            <c:strRef>
              <c:f>Sheet1!$B$11:$B$14</c:f>
              <c:strCache>
                <c:ptCount val="4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</c:strCache>
            </c:strRef>
          </c:cat>
          <c:val>
            <c:numRef>
              <c:f>Sheet1!$E$11:$E$14</c:f>
              <c:numCache>
                <c:formatCode>General</c:formatCode>
                <c:ptCount val="4"/>
                <c:pt idx="0">
                  <c:v>2.9274659999999999</c:v>
                </c:pt>
                <c:pt idx="1">
                  <c:v>3.0130599999999998</c:v>
                </c:pt>
                <c:pt idx="2">
                  <c:v>3.0986530000000001</c:v>
                </c:pt>
                <c:pt idx="3">
                  <c:v>3.184247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899248"/>
        <c:axId val="208999352"/>
      </c:lineChart>
      <c:catAx>
        <c:axId val="208899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Discussion</a:t>
                </a:r>
              </a:p>
            </c:rich>
          </c:tx>
          <c:layout>
            <c:manualLayout>
              <c:xMode val="edge"/>
              <c:yMode val="edge"/>
              <c:x val="0.48639463910742903"/>
              <c:y val="0.9391304347826090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999352"/>
        <c:crosses val="autoZero"/>
        <c:auto val="1"/>
        <c:lblAlgn val="ctr"/>
        <c:lblOffset val="100"/>
        <c:noMultiLvlLbl val="0"/>
      </c:catAx>
      <c:valAx>
        <c:axId val="208999352"/>
        <c:scaling>
          <c:orientation val="minMax"/>
          <c:max val="3.25"/>
          <c:min val="2.75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sz="1400" baseline="0"/>
                  <a:t>Group Efficacy</a:t>
                </a:r>
                <a:endParaRPr lang="en-US" sz="14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8899248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62908-F1B4-5043-8ABF-79A7EBCD8CAA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42A7C-B23B-6342-9DC7-A332E654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2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64F2-5FC0-F24C-9BC9-65B7CBFAF0BC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97D18-93DD-3642-9C7F-8C7916B55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7751"/>
            <a:ext cx="7772400" cy="2552700"/>
          </a:xfrm>
        </p:spPr>
        <p:txBody>
          <a:bodyPr>
            <a:normAutofit fontScale="90000"/>
          </a:bodyPr>
          <a:lstStyle/>
          <a:p>
            <a:r>
              <a:rPr lang="en-US" sz="5300" b="1" dirty="0"/>
              <a:t>Family Matters: 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b="1" dirty="0" smtClean="0"/>
              <a:t>The </a:t>
            </a:r>
            <a:r>
              <a:rPr lang="en-US" b="1" dirty="0"/>
              <a:t>Effects of Adolescents’ Exposure to Political Discussion in the Home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David E. Campbell</a:t>
            </a:r>
          </a:p>
          <a:p>
            <a:r>
              <a:rPr lang="en-US" dirty="0" smtClean="0"/>
              <a:t>University of Notre Dame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5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Disagreement Robustness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Partisan Disagreement</a:t>
            </a:r>
          </a:p>
          <a:p>
            <a:pPr lvl="1"/>
            <a:r>
              <a:rPr lang="en-US" dirty="0" smtClean="0"/>
              <a:t>Parent and teen have different party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6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How often do you talk about social and political issues with your parents and family?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Never </a:t>
            </a:r>
          </a:p>
          <a:p>
            <a:pPr marL="0" indent="0">
              <a:buNone/>
            </a:pPr>
            <a:r>
              <a:rPr lang="en-US" dirty="0"/>
              <a:t>Rarely </a:t>
            </a:r>
          </a:p>
          <a:p>
            <a:pPr marL="0" indent="0">
              <a:buNone/>
            </a:pPr>
            <a:r>
              <a:rPr lang="en-US" dirty="0" smtClean="0"/>
              <a:t>Sometimes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Often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Efficacy (individual)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/>
              <a:t>Thinking about the problems you see in your community, how much difference do you believe you can personally make in working to solve problems you see?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great deal of difference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/>
              <a:t>difference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little difference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/>
              <a:t>difference at </a:t>
            </a:r>
            <a:r>
              <a:rPr lang="en-US" dirty="0" smtClean="0"/>
              <a:t>all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Efficacy (group)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/>
              <a:t>Thinking about the problems you see in your community, how much difference do you believe </a:t>
            </a:r>
            <a:r>
              <a:rPr lang="en-US" b="1" i="1" dirty="0" smtClean="0"/>
              <a:t>people working together as a group </a:t>
            </a:r>
            <a:r>
              <a:rPr lang="en-US" i="1" dirty="0" smtClean="0"/>
              <a:t>can make </a:t>
            </a:r>
            <a:r>
              <a:rPr lang="en-US" i="1" dirty="0"/>
              <a:t>in working to solve problems you see?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great deal of difference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/>
              <a:t>difference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little difference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/>
              <a:t>difference at </a:t>
            </a:r>
            <a:r>
              <a:rPr lang="en-US" dirty="0" smtClean="0"/>
              <a:t>all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 to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/>
              <a:t>Have you ever done or plan to do the following things?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	Vote in a public election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 </a:t>
            </a:r>
            <a:r>
              <a:rPr lang="en-US" dirty="0"/>
              <a:t>will certainly not do this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I </a:t>
            </a:r>
            <a:r>
              <a:rPr lang="en-US" dirty="0"/>
              <a:t>will probably not do this </a:t>
            </a:r>
          </a:p>
          <a:p>
            <a:pPr marL="0" indent="0">
              <a:buNone/>
            </a:pPr>
            <a:r>
              <a:rPr lang="en-US" dirty="0" smtClean="0"/>
              <a:t>	I </a:t>
            </a:r>
            <a:r>
              <a:rPr lang="en-US" dirty="0"/>
              <a:t>will probably do </a:t>
            </a:r>
            <a:r>
              <a:rPr lang="en-US" dirty="0" smtClean="0"/>
              <a:t>this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I </a:t>
            </a:r>
            <a:r>
              <a:rPr lang="en-US" dirty="0"/>
              <a:t>will certainly do </a:t>
            </a:r>
            <a:r>
              <a:rPr lang="en-US" dirty="0" smtClean="0"/>
              <a:t>this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I </a:t>
            </a:r>
            <a:r>
              <a:rPr lang="en-US" dirty="0"/>
              <a:t>have already done </a:t>
            </a:r>
            <a:r>
              <a:rPr lang="en-US" dirty="0" smtClean="0"/>
              <a:t>this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Don’t know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5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Comfort with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When people argue about political issues, I feel uneasy and uncomfortable.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Strongly </a:t>
            </a:r>
            <a:r>
              <a:rPr lang="en-US" dirty="0"/>
              <a:t>agree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Agree </a:t>
            </a:r>
          </a:p>
          <a:p>
            <a:pPr marL="0" indent="0">
              <a:buNone/>
            </a:pPr>
            <a:r>
              <a:rPr lang="en-US" dirty="0" smtClean="0"/>
              <a:t>Neither </a:t>
            </a:r>
            <a:r>
              <a:rPr lang="en-US" dirty="0"/>
              <a:t>agree or disagree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Disagree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Strongly disagree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28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Parental measure of dependent variable </a:t>
            </a:r>
          </a:p>
          <a:p>
            <a:r>
              <a:rPr lang="en-US" dirty="0" smtClean="0"/>
              <a:t>Parental political participation</a:t>
            </a:r>
          </a:p>
          <a:p>
            <a:r>
              <a:rPr lang="en-US" dirty="0" smtClean="0"/>
              <a:t>Parental level of education</a:t>
            </a:r>
          </a:p>
          <a:p>
            <a:r>
              <a:rPr lang="en-US" dirty="0" smtClean="0"/>
              <a:t>Teen’s age</a:t>
            </a:r>
          </a:p>
          <a:p>
            <a:r>
              <a:rPr lang="en-US" dirty="0" smtClean="0"/>
              <a:t>Teen’s gender</a:t>
            </a:r>
          </a:p>
          <a:p>
            <a:r>
              <a:rPr lang="en-US" dirty="0" smtClean="0"/>
              <a:t>Parental expectation to teen’s educational attainment</a:t>
            </a:r>
          </a:p>
          <a:p>
            <a:pPr lvl="1"/>
            <a:r>
              <a:rPr lang="en-US" dirty="0" smtClean="0"/>
              <a:t>All control variables set to means; 95% confidence bars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664" y="2662862"/>
            <a:ext cx="8229600" cy="1143000"/>
          </a:xfrm>
        </p:spPr>
        <p:txBody>
          <a:bodyPr/>
          <a:lstStyle/>
          <a:p>
            <a:r>
              <a:rPr lang="en-US" dirty="0" smtClean="0"/>
              <a:t>Deliberation 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461379"/>
              </p:ext>
            </p:extLst>
          </p:nvPr>
        </p:nvGraphicFramePr>
        <p:xfrm>
          <a:off x="97696" y="100671"/>
          <a:ext cx="4548254" cy="297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67141"/>
              </p:ext>
            </p:extLst>
          </p:nvPr>
        </p:nvGraphicFramePr>
        <p:xfrm>
          <a:off x="0" y="3354368"/>
          <a:ext cx="4645950" cy="2988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191726"/>
              </p:ext>
            </p:extLst>
          </p:nvPr>
        </p:nvGraphicFramePr>
        <p:xfrm>
          <a:off x="4504836" y="201344"/>
          <a:ext cx="4407141" cy="2873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42192"/>
              </p:ext>
            </p:extLst>
          </p:nvPr>
        </p:nvGraphicFramePr>
        <p:xfrm>
          <a:off x="4504836" y="3284324"/>
          <a:ext cx="4639164" cy="3058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748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7794" y="2814839"/>
            <a:ext cx="8229600" cy="1143000"/>
          </a:xfrm>
        </p:spPr>
        <p:txBody>
          <a:bodyPr/>
          <a:lstStyle/>
          <a:p>
            <a:r>
              <a:rPr lang="en-US" dirty="0" smtClean="0"/>
              <a:t>Disagreement 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5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05" y="1687044"/>
            <a:ext cx="8229600" cy="4525963"/>
          </a:xfrm>
        </p:spPr>
        <p:txBody>
          <a:bodyPr/>
          <a:lstStyle/>
          <a:p>
            <a:r>
              <a:rPr lang="en-US" dirty="0" smtClean="0"/>
              <a:t>Discussion: What you say</a:t>
            </a:r>
          </a:p>
          <a:p>
            <a:endParaRPr lang="en-US" dirty="0" smtClean="0"/>
          </a:p>
          <a:p>
            <a:r>
              <a:rPr lang="en-US" dirty="0" smtClean="0"/>
              <a:t>Disagreement: What you think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Deliberation: How you decide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56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641094"/>
              </p:ext>
            </p:extLst>
          </p:nvPr>
        </p:nvGraphicFramePr>
        <p:xfrm>
          <a:off x="-1" y="317783"/>
          <a:ext cx="4591675" cy="3307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957563"/>
              </p:ext>
            </p:extLst>
          </p:nvPr>
        </p:nvGraphicFramePr>
        <p:xfrm>
          <a:off x="4591675" y="317783"/>
          <a:ext cx="4335225" cy="3307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910331"/>
              </p:ext>
            </p:extLst>
          </p:nvPr>
        </p:nvGraphicFramePr>
        <p:xfrm>
          <a:off x="2187287" y="3557910"/>
          <a:ext cx="4808776" cy="3300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7390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54" y="2966817"/>
            <a:ext cx="8229600" cy="1143000"/>
          </a:xfrm>
        </p:spPr>
        <p:txBody>
          <a:bodyPr/>
          <a:lstStyle/>
          <a:p>
            <a:r>
              <a:rPr lang="en-US" dirty="0" smtClean="0"/>
              <a:t>Discussion 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2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40479"/>
              </p:ext>
            </p:extLst>
          </p:nvPr>
        </p:nvGraphicFramePr>
        <p:xfrm>
          <a:off x="86840" y="0"/>
          <a:ext cx="4342009" cy="3647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636103"/>
              </p:ext>
            </p:extLst>
          </p:nvPr>
        </p:nvGraphicFramePr>
        <p:xfrm>
          <a:off x="4645951" y="43423"/>
          <a:ext cx="4287733" cy="3604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653"/>
              </p:ext>
            </p:extLst>
          </p:nvPr>
        </p:nvGraphicFramePr>
        <p:xfrm>
          <a:off x="260522" y="3647466"/>
          <a:ext cx="4515690" cy="321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067965"/>
              </p:ext>
            </p:extLst>
          </p:nvPr>
        </p:nvGraphicFramePr>
        <p:xfrm>
          <a:off x="4580049" y="3669178"/>
          <a:ext cx="4563951" cy="3188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7024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88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Disagreement and Discussion 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1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013954"/>
              </p:ext>
            </p:extLst>
          </p:nvPr>
        </p:nvGraphicFramePr>
        <p:xfrm>
          <a:off x="288990" y="513183"/>
          <a:ext cx="8566020" cy="5831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635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374827"/>
              </p:ext>
            </p:extLst>
          </p:nvPr>
        </p:nvGraphicFramePr>
        <p:xfrm>
          <a:off x="288990" y="513183"/>
          <a:ext cx="8566020" cy="5831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896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824" y="28691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Robustness Check:</a:t>
            </a:r>
            <a:br>
              <a:rPr lang="en-US" dirty="0" smtClean="0"/>
            </a:br>
            <a:r>
              <a:rPr lang="en-US" dirty="0" smtClean="0"/>
              <a:t>Party identification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268729"/>
              </p:ext>
            </p:extLst>
          </p:nvPr>
        </p:nvGraphicFramePr>
        <p:xfrm>
          <a:off x="288990" y="513183"/>
          <a:ext cx="8566020" cy="5831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35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27712"/>
              </p:ext>
            </p:extLst>
          </p:nvPr>
        </p:nvGraphicFramePr>
        <p:xfrm>
          <a:off x="281459" y="511432"/>
          <a:ext cx="8581081" cy="5835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97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44" y="-350329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329409"/>
              </p:ext>
            </p:extLst>
          </p:nvPr>
        </p:nvGraphicFramePr>
        <p:xfrm>
          <a:off x="156041" y="792671"/>
          <a:ext cx="8846844" cy="57934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1711"/>
                <a:gridCol w="2211711"/>
                <a:gridCol w="2211711"/>
                <a:gridCol w="2211711"/>
              </a:tblGrid>
              <a:tr h="87839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Participation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Efficacy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Comfort with Conflict</a:t>
                      </a:r>
                      <a:endParaRPr lang="en-US" sz="2400" dirty="0"/>
                    </a:p>
                  </a:txBody>
                  <a:tcPr/>
                </a:tc>
              </a:tr>
              <a:tr h="126879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Deliberation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126879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Disagreement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1137621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Discussion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878395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Disagreement</a:t>
                      </a:r>
                      <a:r>
                        <a:rPr lang="en-US" sz="2400" b="0" baseline="0" dirty="0" smtClean="0"/>
                        <a:t> and Discussion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>
          <a:xfrm>
            <a:off x="3463336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5735215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7984591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746479" y="3260178"/>
            <a:ext cx="192024" cy="5486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3463336" y="4582373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5742456" y="4591028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7942445" y="4582373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3479749" y="5722629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7942445" y="5722629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3482271" y="3260178"/>
            <a:ext cx="192024" cy="5486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0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44" y="-350329"/>
            <a:ext cx="8229600" cy="1143000"/>
          </a:xfrm>
        </p:spPr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97168"/>
              </p:ext>
            </p:extLst>
          </p:nvPr>
        </p:nvGraphicFramePr>
        <p:xfrm>
          <a:off x="156041" y="792671"/>
          <a:ext cx="8846844" cy="2282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1711"/>
                <a:gridCol w="2211711"/>
                <a:gridCol w="2211711"/>
                <a:gridCol w="2211711"/>
              </a:tblGrid>
              <a:tr h="93385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Participation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Efficacy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Comfort with Conflict</a:t>
                      </a:r>
                      <a:endParaRPr lang="en-US" sz="2400" dirty="0"/>
                    </a:p>
                  </a:txBody>
                  <a:tcPr/>
                </a:tc>
              </a:tr>
              <a:tr h="134889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b="1" dirty="0" smtClean="0"/>
                        <a:t>Deliberation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>
          <a:xfrm>
            <a:off x="3463336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5735215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7984591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Explanations</a:t>
            </a:r>
          </a:p>
          <a:p>
            <a:pPr lvl="1"/>
            <a:r>
              <a:rPr lang="en-US" dirty="0" smtClean="0"/>
              <a:t>Wave 2: what happens when youth disagree with parents?	</a:t>
            </a:r>
          </a:p>
          <a:p>
            <a:pPr lvl="2"/>
            <a:r>
              <a:rPr lang="en-US" dirty="0" smtClean="0"/>
              <a:t>Views change, appreciate different sides, strengthens views, more likely to agree or disagree with parents</a:t>
            </a:r>
          </a:p>
          <a:p>
            <a:pPr lvl="1"/>
            <a:r>
              <a:rPr lang="en-US" dirty="0" smtClean="0"/>
              <a:t>Home compared to school, friends, online</a:t>
            </a:r>
          </a:p>
          <a:p>
            <a:pPr lvl="1"/>
            <a:r>
              <a:rPr lang="en-US" dirty="0" smtClean="0"/>
              <a:t>Longitudinal analysis</a:t>
            </a:r>
          </a:p>
          <a:p>
            <a:pPr lvl="2"/>
            <a:r>
              <a:rPr lang="en-US" dirty="0" smtClean="0"/>
              <a:t>Waves 2-4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6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remember nothing else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Families matter!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9700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44" y="-350329"/>
            <a:ext cx="8229600" cy="1143000"/>
          </a:xfrm>
        </p:spPr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860720"/>
              </p:ext>
            </p:extLst>
          </p:nvPr>
        </p:nvGraphicFramePr>
        <p:xfrm>
          <a:off x="156041" y="792671"/>
          <a:ext cx="8846844" cy="3415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1711"/>
                <a:gridCol w="2211711"/>
                <a:gridCol w="2211711"/>
                <a:gridCol w="2211711"/>
              </a:tblGrid>
              <a:tr h="87839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Participation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Efficacy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Comfort with Conflict</a:t>
                      </a:r>
                      <a:endParaRPr lang="en-US" sz="2400" dirty="0"/>
                    </a:p>
                  </a:txBody>
                  <a:tcPr/>
                </a:tc>
              </a:tr>
              <a:tr h="126879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Deliberation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126879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b="1" dirty="0" smtClean="0"/>
                        <a:t>Disagreement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>
          <a:xfrm>
            <a:off x="3463336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5735215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7984591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746479" y="3260178"/>
            <a:ext cx="192024" cy="5486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7942445" y="3235517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3482271" y="3260178"/>
            <a:ext cx="192024" cy="5486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3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44" y="-350329"/>
            <a:ext cx="8229600" cy="1143000"/>
          </a:xfrm>
        </p:spPr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983142"/>
              </p:ext>
            </p:extLst>
          </p:nvPr>
        </p:nvGraphicFramePr>
        <p:xfrm>
          <a:off x="156041" y="792671"/>
          <a:ext cx="8846844" cy="46046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1711"/>
                <a:gridCol w="2211711"/>
                <a:gridCol w="2211711"/>
                <a:gridCol w="2211711"/>
              </a:tblGrid>
              <a:tr h="87839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Participation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Efficacy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Comfort with Conflict</a:t>
                      </a:r>
                      <a:endParaRPr lang="en-US" sz="2400" dirty="0"/>
                    </a:p>
                  </a:txBody>
                  <a:tcPr/>
                </a:tc>
              </a:tr>
              <a:tr h="126879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Deliberation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126879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Disagreement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1137621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b="1" dirty="0" smtClean="0"/>
                        <a:t>Discussion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>
          <a:xfrm>
            <a:off x="3463336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5735215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7984591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746479" y="3260178"/>
            <a:ext cx="192024" cy="5486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7942445" y="3235517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3463336" y="4582373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5742456" y="4591028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7942445" y="4582373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3482271" y="3260178"/>
            <a:ext cx="192024" cy="5486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44" y="-350329"/>
            <a:ext cx="8229600" cy="1143000"/>
          </a:xfrm>
        </p:spPr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021814"/>
              </p:ext>
            </p:extLst>
          </p:nvPr>
        </p:nvGraphicFramePr>
        <p:xfrm>
          <a:off x="156041" y="792671"/>
          <a:ext cx="8846844" cy="57934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1711"/>
                <a:gridCol w="2211711"/>
                <a:gridCol w="2211711"/>
                <a:gridCol w="2211711"/>
              </a:tblGrid>
              <a:tr h="87839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Participation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Efficacy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Comfort with Conflict</a:t>
                      </a:r>
                      <a:endParaRPr lang="en-US" sz="2400" dirty="0"/>
                    </a:p>
                  </a:txBody>
                  <a:tcPr/>
                </a:tc>
              </a:tr>
              <a:tr h="126879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Deliberation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126879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Disagreement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1137621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Discussion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87839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Disagreement</a:t>
                      </a:r>
                      <a:r>
                        <a:rPr lang="en-US" sz="2400" b="1" baseline="0" dirty="0" smtClean="0"/>
                        <a:t> and Discussion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p Arrow 4"/>
          <p:cNvSpPr/>
          <p:nvPr/>
        </p:nvSpPr>
        <p:spPr>
          <a:xfrm>
            <a:off x="3463336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5735215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7984591" y="2035464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746479" y="3260178"/>
            <a:ext cx="192024" cy="5486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7942445" y="3235517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3463336" y="4582373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5742456" y="4591028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7942445" y="4582373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3479749" y="5722629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5743957" y="5722629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7942445" y="5722629"/>
            <a:ext cx="194546" cy="55010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3482271" y="3260178"/>
            <a:ext cx="192024" cy="5486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1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Matters survey</a:t>
            </a:r>
          </a:p>
          <a:p>
            <a:pPr lvl="1"/>
            <a:r>
              <a:rPr lang="en-US" dirty="0" smtClean="0"/>
              <a:t>Done in the US</a:t>
            </a:r>
          </a:p>
          <a:p>
            <a:pPr lvl="1"/>
            <a:r>
              <a:rPr lang="en-US" dirty="0" smtClean="0"/>
              <a:t>2,500 parent-teen dyads</a:t>
            </a:r>
          </a:p>
          <a:p>
            <a:pPr lvl="1"/>
            <a:r>
              <a:rPr lang="en-US" dirty="0" smtClean="0"/>
              <a:t>Administered online by </a:t>
            </a:r>
            <a:r>
              <a:rPr lang="en-US" dirty="0" err="1" smtClean="0"/>
              <a:t>YouGov</a:t>
            </a:r>
            <a:r>
              <a:rPr lang="en-US" dirty="0" smtClean="0"/>
              <a:t>/</a:t>
            </a:r>
            <a:r>
              <a:rPr lang="en-US" dirty="0" err="1" smtClean="0"/>
              <a:t>Polimetrix</a:t>
            </a:r>
            <a:endParaRPr lang="en-US" dirty="0" smtClean="0"/>
          </a:p>
          <a:p>
            <a:pPr lvl="1"/>
            <a:r>
              <a:rPr lang="en-US" dirty="0" smtClean="0"/>
              <a:t>Survey done in 2013-2014</a:t>
            </a:r>
          </a:p>
          <a:p>
            <a:pPr lvl="1"/>
            <a:r>
              <a:rPr lang="en-US" dirty="0" smtClean="0"/>
              <a:t>Wave 2 just completed, waves 3-4 yet to come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2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Deliberation Index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91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i="1" dirty="0"/>
              <a:t>How often do your parents: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Talk </a:t>
            </a:r>
            <a:r>
              <a:rPr lang="en-US" i="1" dirty="0"/>
              <a:t>over important family decisions with you?</a:t>
            </a:r>
            <a:endParaRPr lang="en-US" dirty="0"/>
          </a:p>
          <a:p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Listen </a:t>
            </a:r>
            <a:r>
              <a:rPr lang="en-US" i="1" dirty="0"/>
              <a:t>to your side of an argument?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Let </a:t>
            </a:r>
            <a:r>
              <a:rPr lang="en-US" i="1" dirty="0"/>
              <a:t>you have a say in making up rules that concern you?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I </a:t>
            </a:r>
            <a:r>
              <a:rPr lang="en-US" i="1" dirty="0"/>
              <a:t>feel free to disagree openly with my parents about political and social issues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My parents encourage me to make up my own mind about political and social issues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	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My parents respect my opinions and encourage me to express them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i="1" dirty="0" smtClean="0"/>
              <a:t>My </a:t>
            </a:r>
            <a:r>
              <a:rPr lang="en-US" i="1" dirty="0"/>
              <a:t>parents present several sides of an issue when explaining it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Never/Rarely/Sometimes/Often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71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Disagreement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i="1" dirty="0"/>
              <a:t>How closely do your ideas agree with your parents’ ideas </a:t>
            </a:r>
            <a:r>
              <a:rPr lang="en-US" sz="2600" i="1" dirty="0" smtClean="0"/>
              <a:t>about: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i="1" dirty="0" smtClean="0"/>
              <a:t>What </a:t>
            </a:r>
            <a:r>
              <a:rPr lang="en-US" sz="2600" i="1" dirty="0"/>
              <a:t>values are important in life?</a:t>
            </a:r>
            <a:endParaRPr lang="en-US" sz="2600" dirty="0"/>
          </a:p>
          <a:p>
            <a:pPr marL="0" indent="0">
              <a:buNone/>
            </a:pPr>
            <a:r>
              <a:rPr lang="en-US" sz="2600" i="1" dirty="0" smtClean="0"/>
              <a:t>Religion</a:t>
            </a:r>
            <a:r>
              <a:rPr lang="en-US" sz="2600" i="1" dirty="0"/>
              <a:t>?</a:t>
            </a:r>
            <a:endParaRPr lang="en-US" sz="2600" dirty="0"/>
          </a:p>
          <a:p>
            <a:pPr marL="0" indent="0">
              <a:buNone/>
            </a:pPr>
            <a:r>
              <a:rPr lang="en-US" sz="2600" i="1" dirty="0" smtClean="0"/>
              <a:t>Politics</a:t>
            </a:r>
            <a:r>
              <a:rPr lang="en-US" sz="2600" i="1" dirty="0"/>
              <a:t>?</a:t>
            </a:r>
            <a:endParaRPr lang="en-US" sz="2600" dirty="0"/>
          </a:p>
          <a:p>
            <a:pPr marL="0" indent="0">
              <a:buNone/>
            </a:pPr>
            <a:r>
              <a:rPr lang="en-US" sz="2600" i="1" dirty="0" smtClean="0"/>
              <a:t>Racial </a:t>
            </a:r>
            <a:r>
              <a:rPr lang="en-US" sz="2600" i="1" dirty="0"/>
              <a:t>issues?</a:t>
            </a:r>
            <a:endParaRPr lang="en-US" sz="2600" dirty="0"/>
          </a:p>
          <a:p>
            <a:pPr marL="0" indent="0">
              <a:buNone/>
            </a:pPr>
            <a:r>
              <a:rPr lang="en-US" sz="2600" i="1" dirty="0" smtClean="0"/>
              <a:t>What </a:t>
            </a:r>
            <a:r>
              <a:rPr lang="en-US" sz="2600" i="1" dirty="0"/>
              <a:t>are appropriate roles for women?</a:t>
            </a:r>
            <a:endParaRPr lang="en-US" sz="2600" dirty="0"/>
          </a:p>
          <a:p>
            <a:pPr marL="0" indent="0">
              <a:buNone/>
            </a:pPr>
            <a:r>
              <a:rPr lang="en-US" sz="2600" i="1" dirty="0" smtClean="0"/>
              <a:t>The </a:t>
            </a:r>
            <a:r>
              <a:rPr lang="en-US" sz="2600" i="1" dirty="0"/>
              <a:t>role of gays and lesbians in society?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Very </a:t>
            </a:r>
            <a:r>
              <a:rPr lang="en-US" sz="2600" dirty="0"/>
              <a:t>similar/ Mostly similar/ Mostly different/ Very different/ Don’t know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42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1268</TotalTime>
  <Words>516</Words>
  <Application>Microsoft Office PowerPoint</Application>
  <PresentationFormat>On-screen Show (4:3)</PresentationFormat>
  <Paragraphs>184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Black</vt:lpstr>
      <vt:lpstr>Family Matters:  The Effects of Adolescents’ Exposure to Political Discussion in the Home </vt:lpstr>
      <vt:lpstr>PowerPoint Presentation</vt:lpstr>
      <vt:lpstr>Hypotheses</vt:lpstr>
      <vt:lpstr>Hypotheses</vt:lpstr>
      <vt:lpstr>Hypotheses</vt:lpstr>
      <vt:lpstr>Hypotheses</vt:lpstr>
      <vt:lpstr>Data</vt:lpstr>
      <vt:lpstr>Deliberation Index</vt:lpstr>
      <vt:lpstr>Disagreement Index</vt:lpstr>
      <vt:lpstr>Disagreement Robustness Check</vt:lpstr>
      <vt:lpstr>Discussion</vt:lpstr>
      <vt:lpstr>Efficacy (individual)</vt:lpstr>
      <vt:lpstr>Efficacy (group)</vt:lpstr>
      <vt:lpstr>Intention to vote</vt:lpstr>
      <vt:lpstr>Comfort with conflict</vt:lpstr>
      <vt:lpstr>Controls</vt:lpstr>
      <vt:lpstr>Deliberation Hypothesis</vt:lpstr>
      <vt:lpstr>PowerPoint Presentation</vt:lpstr>
      <vt:lpstr>Disagreement Hypothesis</vt:lpstr>
      <vt:lpstr>PowerPoint Presentation</vt:lpstr>
      <vt:lpstr>Discussion Hypothesis</vt:lpstr>
      <vt:lpstr>PowerPoint Presentation</vt:lpstr>
      <vt:lpstr>Disagreement and Discussion Hypothesis</vt:lpstr>
      <vt:lpstr>PowerPoint Presentation</vt:lpstr>
      <vt:lpstr>PowerPoint Presentation</vt:lpstr>
      <vt:lpstr>Robustness Check: Party identification</vt:lpstr>
      <vt:lpstr>PowerPoint Presentation</vt:lpstr>
      <vt:lpstr>PowerPoint Presentation</vt:lpstr>
      <vt:lpstr>Summary</vt:lpstr>
      <vt:lpstr>Next Steps</vt:lpstr>
      <vt:lpstr>If you remember nothing else . . .</vt:lpstr>
    </vt:vector>
  </TitlesOfParts>
  <Company>University of Notre Dame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Matters:  The Effects of Adolescents’ Exposure to Political Discussion in the Home</dc:title>
  <dc:creator>David Campbell</dc:creator>
  <cp:lastModifiedBy>Richard Arnold</cp:lastModifiedBy>
  <cp:revision>30</cp:revision>
  <cp:lastPrinted>2015-06-01T19:55:02Z</cp:lastPrinted>
  <dcterms:created xsi:type="dcterms:W3CDTF">2014-08-27T19:04:04Z</dcterms:created>
  <dcterms:modified xsi:type="dcterms:W3CDTF">2015-06-02T13:53:07Z</dcterms:modified>
</cp:coreProperties>
</file>