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339" r:id="rId4"/>
    <p:sldId id="342" r:id="rId5"/>
    <p:sldId id="341" r:id="rId6"/>
    <p:sldId id="340" r:id="rId7"/>
    <p:sldId id="343" r:id="rId8"/>
    <p:sldId id="344" r:id="rId9"/>
    <p:sldId id="346" r:id="rId10"/>
    <p:sldId id="345" r:id="rId11"/>
    <p:sldId id="347" r:id="rId12"/>
    <p:sldId id="355" r:id="rId13"/>
    <p:sldId id="349" r:id="rId14"/>
    <p:sldId id="348" r:id="rId15"/>
    <p:sldId id="350" r:id="rId16"/>
    <p:sldId id="351" r:id="rId17"/>
    <p:sldId id="352" r:id="rId18"/>
    <p:sldId id="357" r:id="rId19"/>
    <p:sldId id="353" r:id="rId20"/>
    <p:sldId id="354" r:id="rId21"/>
    <p:sldId id="328" r:id="rId22"/>
    <p:sldId id="303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28" autoAdjust="0"/>
  </p:normalViewPr>
  <p:slideViewPr>
    <p:cSldViewPr>
      <p:cViewPr varScale="1">
        <p:scale>
          <a:sx n="60" d="100"/>
          <a:sy n="60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ma\Google%20Drive\Llakes\Youth%20unemployment%20rate%20-%20%25%20of%20active%20population%20aged%2015-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ma\Google%20Drive\Llakes\table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ma\Google%20Drive\Llakes\at%20risk%20of%20social%20exclusion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 b="1">
                <a:solidFill>
                  <a:schemeClr val="tx1"/>
                </a:solidFill>
              </a:rPr>
              <a:t>Youth unemployment rate - % of active population aged 15-24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'Sheet0 (2)'!$A$5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(2)'!$E$5:$M$5</c:f>
              <c:numCache>
                <c:formatCode>General</c:formatCode>
                <c:ptCount val="9"/>
                <c:pt idx="0">
                  <c:v>7.5</c:v>
                </c:pt>
                <c:pt idx="1">
                  <c:v>8</c:v>
                </c:pt>
                <c:pt idx="2">
                  <c:v>11.8</c:v>
                </c:pt>
                <c:pt idx="3">
                  <c:v>13.9</c:v>
                </c:pt>
                <c:pt idx="4">
                  <c:v>14.2</c:v>
                </c:pt>
                <c:pt idx="5">
                  <c:v>14.1</c:v>
                </c:pt>
                <c:pt idx="6">
                  <c:v>13</c:v>
                </c:pt>
                <c:pt idx="7">
                  <c:v>12.6</c:v>
                </c:pt>
                <c:pt idx="8">
                  <c:v>10.8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'Sheet0 (2)'!$A$6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(2)'!$E$6:$M$6</c:f>
              <c:numCache>
                <c:formatCode>General</c:formatCode>
                <c:ptCount val="9"/>
                <c:pt idx="0">
                  <c:v>11.8</c:v>
                </c:pt>
                <c:pt idx="1">
                  <c:v>10.4</c:v>
                </c:pt>
                <c:pt idx="2">
                  <c:v>11.1</c:v>
                </c:pt>
                <c:pt idx="3">
                  <c:v>9.8000000000000007</c:v>
                </c:pt>
                <c:pt idx="4">
                  <c:v>8.5</c:v>
                </c:pt>
                <c:pt idx="5">
                  <c:v>8</c:v>
                </c:pt>
                <c:pt idx="6">
                  <c:v>7.8</c:v>
                </c:pt>
                <c:pt idx="7">
                  <c:v>7.7</c:v>
                </c:pt>
                <c:pt idx="8">
                  <c:v>7.2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'Sheet0 (2)'!$A$7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(2)'!$E$7:$M$7</c:f>
              <c:numCache>
                <c:formatCode>General</c:formatCode>
                <c:ptCount val="9"/>
                <c:pt idx="0">
                  <c:v>9.1</c:v>
                </c:pt>
                <c:pt idx="1">
                  <c:v>13.3</c:v>
                </c:pt>
                <c:pt idx="2">
                  <c:v>24</c:v>
                </c:pt>
                <c:pt idx="3">
                  <c:v>27.6</c:v>
                </c:pt>
                <c:pt idx="4">
                  <c:v>29.1</c:v>
                </c:pt>
                <c:pt idx="5">
                  <c:v>30.4</c:v>
                </c:pt>
                <c:pt idx="6">
                  <c:v>26.8</c:v>
                </c:pt>
                <c:pt idx="7">
                  <c:v>23.9</c:v>
                </c:pt>
                <c:pt idx="8">
                  <c:v>20.9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'Sheet0 (2)'!$A$8</c:f>
              <c:strCache>
                <c:ptCount val="1"/>
                <c:pt idx="0">
                  <c:v>Greece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(2)'!$E$8:$M$8</c:f>
              <c:numCache>
                <c:formatCode>General</c:formatCode>
                <c:ptCount val="9"/>
                <c:pt idx="0">
                  <c:v>22.7</c:v>
                </c:pt>
                <c:pt idx="1">
                  <c:v>21.9</c:v>
                </c:pt>
                <c:pt idx="2">
                  <c:v>25.7</c:v>
                </c:pt>
                <c:pt idx="3">
                  <c:v>33</c:v>
                </c:pt>
                <c:pt idx="4">
                  <c:v>44.7</c:v>
                </c:pt>
                <c:pt idx="5">
                  <c:v>55.3</c:v>
                </c:pt>
                <c:pt idx="6">
                  <c:v>58.3</c:v>
                </c:pt>
                <c:pt idx="7">
                  <c:v>52.4</c:v>
                </c:pt>
                <c:pt idx="8">
                  <c:v>49.8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'Sheet0 (2)'!$A$9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(2)'!$E$9:$M$9</c:f>
              <c:numCache>
                <c:formatCode>General</c:formatCode>
                <c:ptCount val="9"/>
                <c:pt idx="0">
                  <c:v>18.100000000000001</c:v>
                </c:pt>
                <c:pt idx="1">
                  <c:v>24.5</c:v>
                </c:pt>
                <c:pt idx="2">
                  <c:v>37.700000000000003</c:v>
                </c:pt>
                <c:pt idx="3">
                  <c:v>41.5</c:v>
                </c:pt>
                <c:pt idx="4">
                  <c:v>46.2</c:v>
                </c:pt>
                <c:pt idx="5">
                  <c:v>52.9</c:v>
                </c:pt>
                <c:pt idx="6">
                  <c:v>55.5</c:v>
                </c:pt>
                <c:pt idx="7">
                  <c:v>53.2</c:v>
                </c:pt>
                <c:pt idx="8">
                  <c:v>48.3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'Sheet0 (2)'!#REF!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'Sheet0 (2)'!$A$11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(2)'!$E$11:$M$11</c:f>
              <c:numCache>
                <c:formatCode>General</c:formatCode>
                <c:ptCount val="9"/>
                <c:pt idx="0">
                  <c:v>9.4</c:v>
                </c:pt>
                <c:pt idx="1">
                  <c:v>8.6</c:v>
                </c:pt>
                <c:pt idx="2">
                  <c:v>10.199999999999999</c:v>
                </c:pt>
                <c:pt idx="3">
                  <c:v>11.1</c:v>
                </c:pt>
                <c:pt idx="4">
                  <c:v>10</c:v>
                </c:pt>
                <c:pt idx="5">
                  <c:v>11.7</c:v>
                </c:pt>
                <c:pt idx="6">
                  <c:v>13.2</c:v>
                </c:pt>
                <c:pt idx="7">
                  <c:v>12.7</c:v>
                </c:pt>
                <c:pt idx="8">
                  <c:v>11.3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'Sheet0 (2)'!$A$14</c:f>
              <c:strCache>
                <c:ptCount val="1"/>
                <c:pt idx="0">
                  <c:v>Portugal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(2)'!$E$14:$M$14</c:f>
              <c:numCache>
                <c:formatCode>General</c:formatCode>
                <c:ptCount val="9"/>
                <c:pt idx="0">
                  <c:v>21.4</c:v>
                </c:pt>
                <c:pt idx="1">
                  <c:v>21.6</c:v>
                </c:pt>
                <c:pt idx="2">
                  <c:v>25.3</c:v>
                </c:pt>
                <c:pt idx="3">
                  <c:v>28.2</c:v>
                </c:pt>
                <c:pt idx="4">
                  <c:v>30.2</c:v>
                </c:pt>
                <c:pt idx="5">
                  <c:v>38</c:v>
                </c:pt>
                <c:pt idx="6">
                  <c:v>38.1</c:v>
                </c:pt>
                <c:pt idx="7">
                  <c:v>34.700000000000003</c:v>
                </c:pt>
                <c:pt idx="8">
                  <c:v>32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'Sheet0 (2)'!$A$15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(2)'!$E$15:$M$15</c:f>
              <c:numCache>
                <c:formatCode>General</c:formatCode>
                <c:ptCount val="9"/>
                <c:pt idx="0">
                  <c:v>16.5</c:v>
                </c:pt>
                <c:pt idx="1">
                  <c:v>16.5</c:v>
                </c:pt>
                <c:pt idx="2">
                  <c:v>21.5</c:v>
                </c:pt>
                <c:pt idx="3">
                  <c:v>21.4</c:v>
                </c:pt>
                <c:pt idx="4">
                  <c:v>20.100000000000001</c:v>
                </c:pt>
                <c:pt idx="5">
                  <c:v>19</c:v>
                </c:pt>
                <c:pt idx="6">
                  <c:v>19.899999999999999</c:v>
                </c:pt>
                <c:pt idx="7">
                  <c:v>20.5</c:v>
                </c:pt>
                <c:pt idx="8">
                  <c:v>22.4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'Sheet0 (2)'!$A$16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'Sheet0 (2)'!$E$3:$M$3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'Sheet0 (2)'!$E$16:$M$16</c:f>
              <c:numCache>
                <c:formatCode>General</c:formatCode>
                <c:ptCount val="9"/>
                <c:pt idx="0">
                  <c:v>14.3</c:v>
                </c:pt>
                <c:pt idx="1">
                  <c:v>15</c:v>
                </c:pt>
                <c:pt idx="2">
                  <c:v>19.100000000000001</c:v>
                </c:pt>
                <c:pt idx="3">
                  <c:v>19.899999999999999</c:v>
                </c:pt>
                <c:pt idx="4">
                  <c:v>21.3</c:v>
                </c:pt>
                <c:pt idx="5">
                  <c:v>21.2</c:v>
                </c:pt>
                <c:pt idx="6">
                  <c:v>20.7</c:v>
                </c:pt>
                <c:pt idx="7">
                  <c:v>16.899999999999999</c:v>
                </c:pt>
                <c:pt idx="8">
                  <c:v>14.6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055488"/>
        <c:axId val="136055872"/>
      </c:lineChart>
      <c:catAx>
        <c:axId val="13605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5872"/>
        <c:crosses val="autoZero"/>
        <c:auto val="1"/>
        <c:lblAlgn val="ctr"/>
        <c:lblOffset val="100"/>
        <c:noMultiLvlLbl val="0"/>
      </c:catAx>
      <c:valAx>
        <c:axId val="1360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Vote recall General Elections 2015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table1!$A$3</c:f>
              <c:strCache>
                <c:ptCount val="1"/>
                <c:pt idx="0">
                  <c:v>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table1!$B$2:$E$2</c:f>
              <c:strCache>
                <c:ptCount val="4"/>
                <c:pt idx="0">
                  <c:v>18-30</c:v>
                </c:pt>
                <c:pt idx="1">
                  <c:v>31-45</c:v>
                </c:pt>
                <c:pt idx="2">
                  <c:v>46-65</c:v>
                </c:pt>
                <c:pt idx="3">
                  <c:v>66+</c:v>
                </c:pt>
              </c:strCache>
            </c:strRef>
          </c:cat>
          <c:val>
            <c:numRef>
              <c:f>table1!$B$3:$F$3</c:f>
              <c:numCache>
                <c:formatCode>General</c:formatCode>
                <c:ptCount val="4"/>
                <c:pt idx="0">
                  <c:v>13.5</c:v>
                </c:pt>
                <c:pt idx="1">
                  <c:v>20.2</c:v>
                </c:pt>
                <c:pt idx="2">
                  <c:v>24.7</c:v>
                </c:pt>
                <c:pt idx="3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table1!$A$4</c:f>
              <c:strCache>
                <c:ptCount val="1"/>
                <c:pt idx="0">
                  <c:v>PSOE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table1!$B$2:$E$2</c:f>
              <c:strCache>
                <c:ptCount val="4"/>
                <c:pt idx="0">
                  <c:v>18-30</c:v>
                </c:pt>
                <c:pt idx="1">
                  <c:v>31-45</c:v>
                </c:pt>
                <c:pt idx="2">
                  <c:v>46-65</c:v>
                </c:pt>
                <c:pt idx="3">
                  <c:v>66+</c:v>
                </c:pt>
              </c:strCache>
            </c:strRef>
          </c:cat>
          <c:val>
            <c:numRef>
              <c:f>table1!$B$4:$F$4</c:f>
              <c:numCache>
                <c:formatCode>General</c:formatCode>
                <c:ptCount val="4"/>
                <c:pt idx="0">
                  <c:v>18.2</c:v>
                </c:pt>
                <c:pt idx="1">
                  <c:v>18.8</c:v>
                </c:pt>
                <c:pt idx="2">
                  <c:v>29.1</c:v>
                </c:pt>
                <c:pt idx="3">
                  <c:v>27.5</c:v>
                </c:pt>
              </c:numCache>
            </c:numRef>
          </c:val>
        </c:ser>
        <c:ser>
          <c:idx val="2"/>
          <c:order val="2"/>
          <c:tx>
            <c:strRef>
              <c:f>table1!$A$5</c:f>
              <c:strCache>
                <c:ptCount val="1"/>
                <c:pt idx="0">
                  <c:v>Podemos +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table1!$B$2:$E$2</c:f>
              <c:strCache>
                <c:ptCount val="4"/>
                <c:pt idx="0">
                  <c:v>18-30</c:v>
                </c:pt>
                <c:pt idx="1">
                  <c:v>31-45</c:v>
                </c:pt>
                <c:pt idx="2">
                  <c:v>46-65</c:v>
                </c:pt>
                <c:pt idx="3">
                  <c:v>66+</c:v>
                </c:pt>
              </c:strCache>
            </c:strRef>
          </c:cat>
          <c:val>
            <c:numRef>
              <c:f>table1!$B$5:$F$5</c:f>
              <c:numCache>
                <c:formatCode>General</c:formatCode>
                <c:ptCount val="4"/>
                <c:pt idx="0">
                  <c:v>38.5</c:v>
                </c:pt>
                <c:pt idx="1">
                  <c:v>28.8</c:v>
                </c:pt>
                <c:pt idx="2">
                  <c:v>20.100000000000001</c:v>
                </c:pt>
                <c:pt idx="3">
                  <c:v>8.5</c:v>
                </c:pt>
              </c:numCache>
            </c:numRef>
          </c:val>
        </c:ser>
        <c:ser>
          <c:idx val="3"/>
          <c:order val="3"/>
          <c:tx>
            <c:strRef>
              <c:f>table1!$A$6</c:f>
              <c:strCache>
                <c:ptCount val="1"/>
                <c:pt idx="0">
                  <c:v>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table1!$B$2:$E$2</c:f>
              <c:strCache>
                <c:ptCount val="4"/>
                <c:pt idx="0">
                  <c:v>18-30</c:v>
                </c:pt>
                <c:pt idx="1">
                  <c:v>31-45</c:v>
                </c:pt>
                <c:pt idx="2">
                  <c:v>46-65</c:v>
                </c:pt>
                <c:pt idx="3">
                  <c:v>66+</c:v>
                </c:pt>
              </c:strCache>
            </c:strRef>
          </c:cat>
          <c:val>
            <c:numRef>
              <c:f>table1!$B$6:$F$6</c:f>
              <c:numCache>
                <c:formatCode>General</c:formatCode>
                <c:ptCount val="4"/>
                <c:pt idx="0">
                  <c:v>17.5</c:v>
                </c:pt>
                <c:pt idx="1">
                  <c:v>20.8</c:v>
                </c:pt>
                <c:pt idx="2">
                  <c:v>12.7</c:v>
                </c:pt>
                <c:pt idx="3">
                  <c:v>5.3</c:v>
                </c:pt>
              </c:numCache>
            </c:numRef>
          </c:val>
        </c:ser>
        <c:ser>
          <c:idx val="4"/>
          <c:order val="4"/>
          <c:tx>
            <c:strRef>
              <c:f>table1!$A$7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table1!$B$2:$E$2</c:f>
              <c:strCache>
                <c:ptCount val="4"/>
                <c:pt idx="0">
                  <c:v>18-30</c:v>
                </c:pt>
                <c:pt idx="1">
                  <c:v>31-45</c:v>
                </c:pt>
                <c:pt idx="2">
                  <c:v>46-65</c:v>
                </c:pt>
                <c:pt idx="3">
                  <c:v>66+</c:v>
                </c:pt>
              </c:strCache>
            </c:strRef>
          </c:cat>
          <c:val>
            <c:numRef>
              <c:f>table1!$B$7:$F$7</c:f>
              <c:numCache>
                <c:formatCode>General</c:formatCode>
                <c:ptCount val="4"/>
                <c:pt idx="0">
                  <c:v>12.3</c:v>
                </c:pt>
                <c:pt idx="1">
                  <c:v>11.5</c:v>
                </c:pt>
                <c:pt idx="2">
                  <c:v>13.5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864856"/>
        <c:axId val="137779448"/>
      </c:barChart>
      <c:catAx>
        <c:axId val="137864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79448"/>
        <c:crosses val="autoZero"/>
        <c:auto val="1"/>
        <c:lblAlgn val="ctr"/>
        <c:lblOffset val="100"/>
        <c:noMultiLvlLbl val="0"/>
      </c:catAx>
      <c:valAx>
        <c:axId val="137779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6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err="1" smtClean="0"/>
              <a:t>Relative</a:t>
            </a:r>
            <a:r>
              <a:rPr lang="es-ES" dirty="0" smtClean="0"/>
              <a:t>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/>
              <a:t>in </a:t>
            </a:r>
            <a:r>
              <a:rPr lang="es-ES" dirty="0" err="1"/>
              <a:t>percentage</a:t>
            </a:r>
            <a:r>
              <a:rPr lang="es-ES" dirty="0"/>
              <a:t> of </a:t>
            </a:r>
            <a:r>
              <a:rPr lang="es-ES" dirty="0" err="1"/>
              <a:t>people</a:t>
            </a:r>
            <a:r>
              <a:rPr lang="es-ES" dirty="0"/>
              <a:t> at </a:t>
            </a:r>
            <a:r>
              <a:rPr lang="es-ES" dirty="0" err="1"/>
              <a:t>risk</a:t>
            </a:r>
            <a:r>
              <a:rPr lang="es-ES" dirty="0"/>
              <a:t> of </a:t>
            </a:r>
            <a:r>
              <a:rPr lang="es-ES" dirty="0" err="1"/>
              <a:t>poverty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social </a:t>
            </a:r>
            <a:r>
              <a:rPr lang="es-ES" dirty="0" err="1"/>
              <a:t>exclusion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age</a:t>
            </a:r>
            <a:r>
              <a:rPr lang="es-ES" dirty="0"/>
              <a:t>  (2014 – 2007)</a:t>
            </a:r>
          </a:p>
        </c:rich>
      </c:tx>
      <c:layout>
        <c:manualLayout>
          <c:xMode val="edge"/>
          <c:yMode val="edge"/>
          <c:x val="0.3569026684164479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'Data (2)'!$L$41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(2)'!$K$42:$K$45</c:f>
              <c:strCache>
                <c:ptCount val="4"/>
                <c:pt idx="0">
                  <c:v>Euro area (17 countries)</c:v>
                </c:pt>
                <c:pt idx="1">
                  <c:v>Greece</c:v>
                </c:pt>
                <c:pt idx="2">
                  <c:v>Spain</c:v>
                </c:pt>
                <c:pt idx="3">
                  <c:v>United Kingdom</c:v>
                </c:pt>
              </c:strCache>
            </c:strRef>
          </c:cat>
          <c:val>
            <c:numRef>
              <c:f>'Data (2)'!$L$42:$L$45</c:f>
              <c:numCache>
                <c:formatCode>#,##0.0</c:formatCode>
                <c:ptCount val="4"/>
                <c:pt idx="0">
                  <c:v>1.6999999999999993</c:v>
                </c:pt>
                <c:pt idx="1">
                  <c:v>7.6999999999999993</c:v>
                </c:pt>
                <c:pt idx="2">
                  <c:v>5.8999999999999986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'Data (2)'!$M$41</c:f>
              <c:strCache>
                <c:ptCount val="1"/>
                <c:pt idx="0">
                  <c:v>16 to 24 years 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(2)'!$K$42:$K$45</c:f>
              <c:strCache>
                <c:ptCount val="4"/>
                <c:pt idx="0">
                  <c:v>Euro area (17 countries)</c:v>
                </c:pt>
                <c:pt idx="1">
                  <c:v>Greece</c:v>
                </c:pt>
                <c:pt idx="2">
                  <c:v>Spain</c:v>
                </c:pt>
                <c:pt idx="3">
                  <c:v>United Kingdom</c:v>
                </c:pt>
              </c:strCache>
            </c:strRef>
          </c:cat>
          <c:val>
            <c:numRef>
              <c:f>'Data (2)'!$M$42:$M$45</c:f>
              <c:numCache>
                <c:formatCode>#,##0.0</c:formatCode>
                <c:ptCount val="4"/>
                <c:pt idx="0">
                  <c:v>4.3999999999999986</c:v>
                </c:pt>
                <c:pt idx="1">
                  <c:v>17.700000000000003</c:v>
                </c:pt>
                <c:pt idx="2">
                  <c:v>15.000000000000004</c:v>
                </c:pt>
                <c:pt idx="3">
                  <c:v>9.5</c:v>
                </c:pt>
              </c:numCache>
            </c:numRef>
          </c:val>
        </c:ser>
        <c:ser>
          <c:idx val="2"/>
          <c:order val="2"/>
          <c:tx>
            <c:strRef>
              <c:f>'Data (2)'!$N$41</c:f>
              <c:strCache>
                <c:ptCount val="1"/>
                <c:pt idx="0">
                  <c:v>25 to 49 years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(2)'!$K$42:$K$45</c:f>
              <c:strCache>
                <c:ptCount val="4"/>
                <c:pt idx="0">
                  <c:v>Euro area (17 countries)</c:v>
                </c:pt>
                <c:pt idx="1">
                  <c:v>Greece</c:v>
                </c:pt>
                <c:pt idx="2">
                  <c:v>Spain</c:v>
                </c:pt>
                <c:pt idx="3">
                  <c:v>United Kingdom</c:v>
                </c:pt>
              </c:strCache>
            </c:strRef>
          </c:cat>
          <c:val>
            <c:numRef>
              <c:f>'Data (2)'!$N$42:$N$45</c:f>
              <c:numCache>
                <c:formatCode>#,##0.0</c:formatCode>
                <c:ptCount val="4"/>
                <c:pt idx="0">
                  <c:v>4.6999999999999993</c:v>
                </c:pt>
                <c:pt idx="1">
                  <c:v>11.799999999999997</c:v>
                </c:pt>
                <c:pt idx="2">
                  <c:v>11.5</c:v>
                </c:pt>
                <c:pt idx="3">
                  <c:v>3.2000000000000028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534744"/>
        <c:axId val="137536600"/>
      </c:barChart>
      <c:catAx>
        <c:axId val="137534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36600"/>
        <c:crosses val="autoZero"/>
        <c:auto val="1"/>
        <c:lblAlgn val="ctr"/>
        <c:lblOffset val="100"/>
        <c:noMultiLvlLbl val="0"/>
      </c:catAx>
      <c:valAx>
        <c:axId val="137536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34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1FCD8B-450E-486B-920E-9852631D2E05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0"/>
            <a:ext cx="5485158" cy="418322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0A6376-C636-4746-984F-14421484F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3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paper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, </a:t>
            </a:r>
            <a:r>
              <a:rPr lang="es-ES" dirty="0" err="1" smtClean="0"/>
              <a:t>although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yet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, to </a:t>
            </a:r>
            <a:r>
              <a:rPr lang="es-ES" dirty="0" err="1" smtClean="0"/>
              <a:t>analyze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changes</a:t>
            </a:r>
            <a:r>
              <a:rPr lang="es-ES" baseline="0" dirty="0" smtClean="0"/>
              <a:t> in Young </a:t>
            </a:r>
            <a:r>
              <a:rPr lang="es-ES" baseline="0" dirty="0" err="1" smtClean="0"/>
              <a:t>people’s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political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participation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, and </a:t>
            </a:r>
            <a:r>
              <a:rPr lang="es-ES" baseline="0" dirty="0" err="1" smtClean="0"/>
              <a:t>specifically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concerned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increasing</a:t>
            </a:r>
            <a:r>
              <a:rPr lang="es-ES" baseline="0" dirty="0" smtClean="0"/>
              <a:t> social </a:t>
            </a:r>
            <a:r>
              <a:rPr lang="es-ES" baseline="0" dirty="0" err="1" smtClean="0"/>
              <a:t>inequality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resulting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higher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political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inequality</a:t>
            </a:r>
            <a:r>
              <a:rPr lang="es-ES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" baseline="0" dirty="0" err="1" smtClean="0"/>
              <a:t>Please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let</a:t>
            </a:r>
            <a:r>
              <a:rPr lang="es-ES" baseline="0" dirty="0" smtClean="0"/>
              <a:t> me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give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context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has </a:t>
            </a:r>
            <a:r>
              <a:rPr lang="es-ES" baseline="0" dirty="0" err="1" smtClean="0"/>
              <a:t>happened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years</a:t>
            </a:r>
            <a:r>
              <a:rPr lang="es-ES" baseline="0" dirty="0" smtClean="0"/>
              <a:t>:</a:t>
            </a:r>
            <a:endParaRPr lang="de-DE" baseline="0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ED661-1001-4F45-B847-1C5A2AA0E0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Strong</a:t>
            </a:r>
            <a:r>
              <a:rPr lang="es-ES" dirty="0" smtClean="0"/>
              <a:t> </a:t>
            </a:r>
            <a:r>
              <a:rPr lang="es-ES" dirty="0" err="1" smtClean="0"/>
              <a:t>relationship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education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type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participant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groups</a:t>
            </a:r>
            <a:endParaRPr lang="es-ES" baseline="0" dirty="0" smtClean="0"/>
          </a:p>
          <a:p>
            <a:r>
              <a:rPr lang="es-ES" baseline="0" dirty="0" err="1" smtClean="0"/>
              <a:t>Among</a:t>
            </a:r>
            <a:r>
              <a:rPr lang="es-ES" baseline="0" dirty="0" smtClean="0"/>
              <a:t> Young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differences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larger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among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primary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school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visible </a:t>
            </a:r>
            <a:r>
              <a:rPr lang="es-ES" baseline="0" dirty="0" err="1" smtClean="0"/>
              <a:t>among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completed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secondary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school</a:t>
            </a:r>
            <a:endParaRPr lang="es-ES" baseline="0" dirty="0" smtClean="0"/>
          </a:p>
          <a:p>
            <a:r>
              <a:rPr lang="es-ES" dirty="0" err="1" smtClean="0"/>
              <a:t>Caution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interpret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data </a:t>
            </a:r>
            <a:r>
              <a:rPr lang="es-ES" baseline="0" dirty="0" err="1" smtClean="0"/>
              <a:t>given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completed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studies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yet</a:t>
            </a:r>
            <a:r>
              <a:rPr lang="es-ES" baseline="0" dirty="0" smtClean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relationship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employment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0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baseline="0" dirty="0" smtClean="0"/>
              <a:t> Great </a:t>
            </a:r>
            <a:r>
              <a:rPr lang="es-ES" baseline="0" dirty="0" err="1" smtClean="0"/>
              <a:t>Recesion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 a </a:t>
            </a:r>
            <a:r>
              <a:rPr lang="es-ES" baseline="0" dirty="0" err="1" smtClean="0"/>
              <a:t>huge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effect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economy</a:t>
            </a:r>
            <a:r>
              <a:rPr lang="es-ES" baseline="0" dirty="0" smtClean="0"/>
              <a:t>,  and </a:t>
            </a:r>
            <a:r>
              <a:rPr lang="es-ES" baseline="0" dirty="0" err="1" smtClean="0"/>
              <a:t>resulted</a:t>
            </a:r>
            <a:r>
              <a:rPr lang="es-ES" baseline="0" dirty="0" smtClean="0"/>
              <a:t> in a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long</a:t>
            </a:r>
            <a:r>
              <a:rPr lang="es-ES" baseline="0" dirty="0" smtClean="0"/>
              <a:t> crisis in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still</a:t>
            </a:r>
            <a:r>
              <a:rPr lang="es-ES" baseline="0" dirty="0" smtClean="0"/>
              <a:t> are, 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economic</a:t>
            </a:r>
            <a:r>
              <a:rPr lang="es-ES" baseline="0" dirty="0" smtClean="0"/>
              <a:t> crisis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has </a:t>
            </a:r>
            <a:r>
              <a:rPr lang="es-ES" baseline="0" dirty="0" err="1" smtClean="0"/>
              <a:t>hited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particularly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hard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youngest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illustration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percentage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unemployment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among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aged</a:t>
            </a:r>
            <a:r>
              <a:rPr lang="es-ES" baseline="0" dirty="0" smtClean="0"/>
              <a:t> 15 to 24 in </a:t>
            </a:r>
            <a:r>
              <a:rPr lang="es-ES" baseline="0" dirty="0" err="1" smtClean="0"/>
              <a:t>diverse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European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countries</a:t>
            </a:r>
            <a:r>
              <a:rPr lang="es-ES" baseline="0" dirty="0" smtClean="0"/>
              <a:t>, 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highest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value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Greece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still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aroung</a:t>
            </a:r>
            <a:r>
              <a:rPr lang="es-ES" baseline="0" dirty="0" smtClean="0"/>
              <a:t> 50%, and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higher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years</a:t>
            </a:r>
            <a:r>
              <a:rPr lang="es-ES" baseline="0" dirty="0" smtClean="0"/>
              <a:t>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600" dirty="0" err="1" smtClean="0"/>
              <a:t>Triguered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by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the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economy</a:t>
            </a:r>
            <a:r>
              <a:rPr lang="es-ES" sz="1600" baseline="0" dirty="0" smtClean="0"/>
              <a:t> crisis, </a:t>
            </a:r>
            <a:r>
              <a:rPr lang="es-ES" sz="1600" baseline="0" dirty="0" err="1" smtClean="0"/>
              <a:t>we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have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also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withnessed</a:t>
            </a:r>
            <a:r>
              <a:rPr lang="es-ES" sz="1600" baseline="0" dirty="0" smtClean="0"/>
              <a:t> a </a:t>
            </a:r>
            <a:r>
              <a:rPr lang="es-ES" sz="1600" baseline="0" dirty="0" err="1" smtClean="0"/>
              <a:t>political</a:t>
            </a:r>
            <a:r>
              <a:rPr lang="es-ES" sz="1600" baseline="0" dirty="0" smtClean="0"/>
              <a:t> crisis. </a:t>
            </a:r>
            <a:r>
              <a:rPr lang="es-ES" sz="1600" baseline="0" dirty="0" err="1" smtClean="0"/>
              <a:t>This</a:t>
            </a:r>
            <a:r>
              <a:rPr lang="es-ES" sz="1600" baseline="0" dirty="0" smtClean="0"/>
              <a:t> figure shows </a:t>
            </a:r>
            <a:r>
              <a:rPr lang="es-ES" sz="1600" baseline="0" dirty="0" err="1" smtClean="0"/>
              <a:t>levels</a:t>
            </a:r>
            <a:r>
              <a:rPr lang="es-ES" sz="1600" baseline="0" dirty="0" smtClean="0"/>
              <a:t> of </a:t>
            </a:r>
            <a:r>
              <a:rPr lang="es-ES" sz="1600" baseline="0" dirty="0" err="1" smtClean="0"/>
              <a:t>satisfaction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with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democracy</a:t>
            </a:r>
            <a:r>
              <a:rPr lang="es-ES" sz="1600" baseline="0" dirty="0" smtClean="0"/>
              <a:t> in 2006 and 2012. </a:t>
            </a:r>
          </a:p>
          <a:p>
            <a:r>
              <a:rPr lang="es-ES" sz="1600" baseline="0" dirty="0" err="1" smtClean="0"/>
              <a:t>This</a:t>
            </a:r>
            <a:r>
              <a:rPr lang="es-ES" sz="1600" baseline="0" dirty="0" smtClean="0"/>
              <a:t> are quite extreme </a:t>
            </a:r>
            <a:r>
              <a:rPr lang="es-ES" sz="1600" baseline="0" dirty="0" err="1" smtClean="0"/>
              <a:t>examples</a:t>
            </a:r>
            <a:r>
              <a:rPr lang="es-ES" sz="1600" baseline="0" dirty="0" smtClean="0"/>
              <a:t>, so </a:t>
            </a:r>
            <a:r>
              <a:rPr lang="es-ES" sz="1600" baseline="0" dirty="0" err="1" smtClean="0"/>
              <a:t>you</a:t>
            </a:r>
            <a:r>
              <a:rPr lang="es-ES" sz="1600" baseline="0" dirty="0" smtClean="0"/>
              <a:t> can </a:t>
            </a:r>
            <a:r>
              <a:rPr lang="es-ES" sz="1600" baseline="0" dirty="0" err="1" smtClean="0"/>
              <a:t>see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how</a:t>
            </a:r>
            <a:r>
              <a:rPr lang="es-ES" sz="1600" baseline="0" dirty="0" smtClean="0"/>
              <a:t> in </a:t>
            </a:r>
            <a:r>
              <a:rPr lang="es-ES" sz="1600" baseline="0" dirty="0" err="1" smtClean="0"/>
              <a:t>Germany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satisfaction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with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democracy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increased</a:t>
            </a:r>
            <a:r>
              <a:rPr lang="es-ES" sz="1600" baseline="0" dirty="0" smtClean="0"/>
              <a:t>, </a:t>
            </a:r>
            <a:r>
              <a:rPr lang="es-ES" sz="1600" baseline="0" dirty="0" err="1" smtClean="0"/>
              <a:t>while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it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decreased</a:t>
            </a:r>
            <a:r>
              <a:rPr lang="es-ES" sz="1600" baseline="0" dirty="0" smtClean="0"/>
              <a:t> in </a:t>
            </a:r>
            <a:r>
              <a:rPr lang="es-ES" sz="1600" baseline="0" dirty="0" err="1" smtClean="0"/>
              <a:t>Spain</a:t>
            </a:r>
            <a:r>
              <a:rPr lang="es-ES" sz="1600" baseline="0" dirty="0" smtClean="0"/>
              <a:t> and </a:t>
            </a:r>
            <a:r>
              <a:rPr lang="es-ES" sz="1600" baseline="0" dirty="0" err="1" smtClean="0"/>
              <a:t>Italy</a:t>
            </a:r>
            <a:r>
              <a:rPr lang="es-ES" sz="1600" baseline="0" dirty="0" smtClean="0"/>
              <a:t>.</a:t>
            </a:r>
          </a:p>
          <a:p>
            <a:r>
              <a:rPr lang="es-ES" sz="1600" baseline="0" dirty="0" smtClean="0"/>
              <a:t>As a </a:t>
            </a:r>
            <a:r>
              <a:rPr lang="es-ES" sz="1600" baseline="0" dirty="0" err="1" smtClean="0"/>
              <a:t>side</a:t>
            </a:r>
            <a:r>
              <a:rPr lang="es-ES" sz="1600" baseline="0" dirty="0" smtClean="0"/>
              <a:t> note to </a:t>
            </a:r>
            <a:r>
              <a:rPr lang="es-ES" sz="1600" baseline="0" dirty="0" err="1" smtClean="0"/>
              <a:t>which</a:t>
            </a:r>
            <a:r>
              <a:rPr lang="es-ES" sz="1600" baseline="0" dirty="0" smtClean="0"/>
              <a:t> I </a:t>
            </a:r>
            <a:r>
              <a:rPr lang="es-ES" sz="1600" baseline="0" dirty="0" err="1" smtClean="0"/>
              <a:t>will</a:t>
            </a:r>
            <a:r>
              <a:rPr lang="es-ES" sz="1600" baseline="0" dirty="0" smtClean="0"/>
              <a:t> come back, </a:t>
            </a:r>
            <a:r>
              <a:rPr lang="es-ES" sz="1600" baseline="0" dirty="0" err="1" smtClean="0"/>
              <a:t>you</a:t>
            </a:r>
            <a:r>
              <a:rPr lang="es-ES" sz="1600" baseline="0" dirty="0" smtClean="0"/>
              <a:t> can </a:t>
            </a:r>
            <a:r>
              <a:rPr lang="es-ES" sz="1600" baseline="0" dirty="0" err="1" smtClean="0"/>
              <a:t>also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observed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how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the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change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is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even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larger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for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those</a:t>
            </a:r>
            <a:r>
              <a:rPr lang="es-ES" sz="1600" baseline="0" dirty="0" smtClean="0"/>
              <a:t> </a:t>
            </a:r>
            <a:r>
              <a:rPr lang="es-ES" sz="1600" baseline="0" dirty="0" err="1" smtClean="0"/>
              <a:t>aged</a:t>
            </a:r>
            <a:r>
              <a:rPr lang="es-ES" sz="1600" baseline="0" dirty="0" smtClean="0"/>
              <a:t> 26 to 35</a:t>
            </a:r>
          </a:p>
          <a:p>
            <a:endParaRPr lang="es-ES" sz="1600" baseline="0" dirty="0" smtClean="0"/>
          </a:p>
          <a:p>
            <a:r>
              <a:rPr lang="es-ES" sz="1600" baseline="0" dirty="0" smtClean="0"/>
              <a:t> </a:t>
            </a:r>
            <a:r>
              <a:rPr lang="es-ES" sz="1600" dirty="0" smtClean="0"/>
              <a:t>Cambios en el tiempo son significativos</a:t>
            </a:r>
            <a:r>
              <a:rPr lang="es-ES" sz="1600" baseline="0" dirty="0" smtClean="0"/>
              <a:t> para todos los grupos de edad</a:t>
            </a:r>
            <a:endParaRPr lang="es-E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FAA02-0979-4828-8AEE-661F79A270A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5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Citizens</a:t>
            </a:r>
            <a:r>
              <a:rPr lang="en-US" baseline="0" noProof="0" dirty="0" smtClean="0"/>
              <a:t> reactions to this was first a change in government, and then huge protests around the country, with occupations on most cities that lasted more than a month. </a:t>
            </a: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And of </a:t>
            </a:r>
            <a:r>
              <a:rPr lang="es-ES" dirty="0" err="1" smtClean="0"/>
              <a:t>course</a:t>
            </a:r>
            <a:r>
              <a:rPr lang="es-ES" dirty="0" smtClean="0"/>
              <a:t>, </a:t>
            </a:r>
            <a:r>
              <a:rPr lang="es-ES" dirty="0" err="1" smtClean="0"/>
              <a:t>among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actors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protests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Young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Individuals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participation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protest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 in 2006 and 2012, in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Italy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significant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increase</a:t>
            </a:r>
            <a:r>
              <a:rPr lang="es-ES" baseline="0" dirty="0" smtClean="0"/>
              <a:t> in Young </a:t>
            </a:r>
            <a:r>
              <a:rPr lang="es-ES" baseline="0" dirty="0" err="1" smtClean="0"/>
              <a:t>people’s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participation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protest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activities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although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slightly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groups</a:t>
            </a:r>
            <a:r>
              <a:rPr lang="es-ES" baseline="0" dirty="0" smtClean="0"/>
              <a:t>, 18 to 25 in </a:t>
            </a:r>
            <a:r>
              <a:rPr lang="es-ES" baseline="0" dirty="0" err="1" smtClean="0"/>
              <a:t>Italy</a:t>
            </a:r>
            <a:r>
              <a:rPr lang="es-ES" baseline="0" dirty="0" smtClean="0"/>
              <a:t> and 26 to 35 in </a:t>
            </a:r>
            <a:r>
              <a:rPr lang="es-ES" baseline="0" dirty="0" err="1" smtClean="0"/>
              <a:t>Spain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 Alemania</a:t>
            </a:r>
            <a:r>
              <a:rPr lang="es-ES" baseline="0" dirty="0" smtClean="0"/>
              <a:t> los cambios no son </a:t>
            </a:r>
            <a:r>
              <a:rPr lang="es-ES" baseline="0" dirty="0" err="1" smtClean="0"/>
              <a:t>sig</a:t>
            </a:r>
            <a:r>
              <a:rPr lang="es-ES" baseline="0" dirty="0" smtClean="0"/>
              <a:t> para los jóvenes, sólo para los adultos</a:t>
            </a:r>
          </a:p>
          <a:p>
            <a:r>
              <a:rPr lang="es-ES" baseline="0" dirty="0" smtClean="0"/>
              <a:t>En España </a:t>
            </a:r>
            <a:r>
              <a:rPr lang="es-ES" baseline="0" dirty="0" err="1" smtClean="0"/>
              <a:t>sig</a:t>
            </a:r>
            <a:r>
              <a:rPr lang="es-ES" baseline="0" dirty="0" smtClean="0"/>
              <a:t> para los tres grupos más jóvenes y para los más mayores</a:t>
            </a:r>
          </a:p>
          <a:p>
            <a:r>
              <a:rPr lang="es-ES" baseline="0" dirty="0" smtClean="0"/>
              <a:t>En Italia sólo entre los más jóvenes!!!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FAA02-0979-4828-8AEE-661F79A270AE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52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comes 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institutional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political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participation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observe no </a:t>
            </a:r>
            <a:r>
              <a:rPr lang="es-ES" baseline="0" dirty="0" err="1" smtClean="0"/>
              <a:t>change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general </a:t>
            </a:r>
            <a:r>
              <a:rPr lang="es-ES" baseline="0" dirty="0" err="1" smtClean="0"/>
              <a:t>elections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increase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amongh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youngest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Italy</a:t>
            </a:r>
            <a:r>
              <a:rPr lang="es-ES" baseline="0" dirty="0" smtClean="0"/>
              <a:t> (movimiento </a:t>
            </a:r>
            <a:r>
              <a:rPr lang="es-ES" baseline="0" dirty="0" err="1" smtClean="0"/>
              <a:t>cince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stelle</a:t>
            </a:r>
            <a:endParaRPr lang="es-ES" baseline="0" dirty="0" smtClean="0"/>
          </a:p>
          <a:p>
            <a:endParaRPr lang="es-ES" dirty="0" smtClean="0"/>
          </a:p>
          <a:p>
            <a:r>
              <a:rPr lang="es-ES" dirty="0" smtClean="0"/>
              <a:t>Cambios en el tiempo sólo significativos para Italia.</a:t>
            </a:r>
            <a:r>
              <a:rPr lang="es-ES" baseline="0" dirty="0" smtClean="0"/>
              <a:t>  Para los más jóvenes en +, para los dos siguientes grupos de edad en negativo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Germany</a:t>
            </a:r>
            <a:r>
              <a:rPr lang="es-ES" baseline="0" dirty="0" smtClean="0"/>
              <a:t> positivo para grupo de edad 45 a 55</a:t>
            </a:r>
          </a:p>
          <a:p>
            <a:r>
              <a:rPr lang="es-ES" baseline="0" dirty="0" smtClean="0"/>
              <a:t>España nada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FAA02-0979-4828-8AEE-661F79A270A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91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However</a:t>
            </a:r>
            <a:r>
              <a:rPr lang="es-ES" dirty="0" smtClean="0"/>
              <a:t>,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came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years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actually</a:t>
            </a:r>
            <a:r>
              <a:rPr lang="es-ES" baseline="0" dirty="0" smtClean="0"/>
              <a:t>, a radical </a:t>
            </a:r>
            <a:r>
              <a:rPr lang="es-ES" baseline="0" dirty="0" err="1" smtClean="0"/>
              <a:t>change</a:t>
            </a:r>
            <a:r>
              <a:rPr lang="es-ES" baseline="0" dirty="0" smtClean="0"/>
              <a:t>, a complete new </a:t>
            </a:r>
            <a:r>
              <a:rPr lang="es-ES" baseline="0" dirty="0" err="1" smtClean="0"/>
              <a:t>configuration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endParaRPr lang="es-ES" baseline="0" dirty="0" smtClean="0"/>
          </a:p>
          <a:p>
            <a:r>
              <a:rPr lang="es-ES" baseline="0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look at </a:t>
            </a:r>
            <a:r>
              <a:rPr lang="es-ES" baseline="0" dirty="0" err="1" smtClean="0"/>
              <a:t>who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voted</a:t>
            </a:r>
            <a:r>
              <a:rPr lang="es-ES" baseline="0" dirty="0" smtClean="0"/>
              <a:t> Podemos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place: Young, no </a:t>
            </a:r>
            <a:r>
              <a:rPr lang="es-ES" baseline="0" dirty="0" err="1" smtClean="0"/>
              <a:t>party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ide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low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political</a:t>
            </a:r>
            <a:r>
              <a:rPr lang="es-ES" baseline="0" dirty="0" smtClean="0"/>
              <a:t> trust, </a:t>
            </a:r>
            <a:r>
              <a:rPr lang="es-ES" baseline="0" dirty="0" err="1" smtClean="0"/>
              <a:t>highly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educated</a:t>
            </a:r>
            <a:r>
              <a:rPr lang="es-ES" baseline="0" dirty="0" smtClean="0"/>
              <a:t>… </a:t>
            </a:r>
            <a:r>
              <a:rPr lang="es-ES" baseline="0" dirty="0" err="1" smtClean="0"/>
              <a:t>Protest</a:t>
            </a:r>
            <a:r>
              <a:rPr lang="es-ES" baseline="0" dirty="0" smtClean="0"/>
              <a:t> vote!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And </a:t>
            </a:r>
            <a:r>
              <a:rPr lang="es-ES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confimation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age</a:t>
            </a:r>
            <a:r>
              <a:rPr lang="es-ES" baseline="0" dirty="0" smtClean="0"/>
              <a:t>,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So </a:t>
            </a:r>
            <a:r>
              <a:rPr lang="es-ES" dirty="0" err="1" smtClean="0"/>
              <a:t>far</a:t>
            </a:r>
            <a:r>
              <a:rPr lang="es-ES" dirty="0" smtClean="0"/>
              <a:t>,</a:t>
            </a:r>
            <a:r>
              <a:rPr lang="es-ES" baseline="0" dirty="0" smtClean="0"/>
              <a:t> so </a:t>
            </a:r>
            <a:r>
              <a:rPr lang="es-ES" baseline="0" dirty="0" err="1" smtClean="0"/>
              <a:t>good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critical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cohort</a:t>
            </a:r>
            <a:r>
              <a:rPr lang="es-ES" baseline="0" dirty="0" smtClean="0"/>
              <a:t> of Young </a:t>
            </a:r>
            <a:r>
              <a:rPr lang="es-ES" baseline="0" dirty="0" err="1" smtClean="0"/>
              <a:t>people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willing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sleep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weeks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Street, to créate a new social </a:t>
            </a:r>
            <a:r>
              <a:rPr lang="es-ES" baseline="0" dirty="0" err="1" smtClean="0"/>
              <a:t>networks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unexistent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until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even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polls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change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completely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political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sphere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fight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rights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given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definitely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voice</a:t>
            </a:r>
            <a:r>
              <a:rPr lang="es-ES" baseline="0" dirty="0" smtClean="0"/>
              <a:t> be </a:t>
            </a:r>
            <a:r>
              <a:rPr lang="es-ES" baseline="0" dirty="0" err="1" smtClean="0"/>
              <a:t>heard</a:t>
            </a:r>
            <a:r>
              <a:rPr lang="es-ES" baseline="0" dirty="0" smtClean="0"/>
              <a:t>. </a:t>
            </a:r>
          </a:p>
          <a:p>
            <a:r>
              <a:rPr lang="es-ES" baseline="0" dirty="0" smtClean="0"/>
              <a:t>So,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good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However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something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do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necesarily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theoretical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expectations</a:t>
            </a:r>
            <a:r>
              <a:rPr lang="es-ES" baseline="0" dirty="0" smtClean="0"/>
              <a:t>. And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somehow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already</a:t>
            </a:r>
            <a:r>
              <a:rPr lang="es-ES" baseline="0" dirty="0" smtClean="0"/>
              <a:t> visible </a:t>
            </a:r>
            <a:r>
              <a:rPr lang="es-ES" baseline="0" dirty="0" err="1" smtClean="0"/>
              <a:t>already</a:t>
            </a:r>
            <a:r>
              <a:rPr lang="es-ES" baseline="0" dirty="0" smtClean="0"/>
              <a:t> in 2011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A6376-C636-4746-984F-14421484F3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48AD-6DB3-4FCE-9725-F666750A90D9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6741-7DB1-4FBE-9F75-1189BB637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6420-AD42-48B5-9DC8-EDD5C6444345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D2171-3F4E-41D7-94C4-FBBC6A433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74FCD-4EDB-4FD5-BB9B-F21DA61125F2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6507-3669-4F84-81A5-55C9FED7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DC50-6D66-4233-92C5-732B7B37403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898F-D043-4431-A9CD-7E811D438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EBF0-2A21-474C-8560-38974E5C7C9F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2D9E-B9CF-4855-B9E4-3E6006AFB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4CA2-1F80-4E1B-BCF5-48CFD321927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9D4B-2C4B-4FD5-9820-10F32B3B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F4FF-4BDF-4A3D-84CC-202D02BFEDA6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C883-42B7-44AB-A520-83F53BBA9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66B1-DCEE-4434-9E12-EB8569620599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48E3-6C41-4ABF-B4B1-E1D080A4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5B4B-819A-4A78-ACC1-353B04F09D40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1C6E-2655-45A9-9108-C68B16D93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71AE-865A-42F4-9160-0B90A1E3C0A3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BBD9-DCA1-4A30-AF11-3700E4F5B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E2AC-C62F-42A7-984D-9050971A0393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483F-2CDA-4ED5-930C-2E521F09C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760"/>
            <a:ext cx="822960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F7AE1-3543-4EA5-94B2-6097E8C39096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F9958-5CC3-4F34-9E14-DF171FB30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0" y="0"/>
            <a:ext cx="9144000" cy="35004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de-DE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</p:txBody>
      </p:sp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360139" y="764704"/>
            <a:ext cx="8279705" cy="2177715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bg1"/>
                </a:solidFill>
              </a:rPr>
              <a:t>The consequences of the economic crisis on young people’s political participation in Spain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From social inequality to political inequality?</a:t>
            </a:r>
          </a:p>
        </p:txBody>
      </p:sp>
      <p:sp>
        <p:nvSpPr>
          <p:cNvPr id="14342" name="Subtitle 2"/>
          <p:cNvSpPr>
            <a:spLocks/>
          </p:cNvSpPr>
          <p:nvPr/>
        </p:nvSpPr>
        <p:spPr bwMode="auto">
          <a:xfrm>
            <a:off x="107504" y="3644900"/>
            <a:ext cx="878497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LLAKES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Research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Conference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2016 ‘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Growing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Up and Global </a:t>
            </a:r>
            <a:r>
              <a:rPr lang="es-ES" sz="22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Austerity</a:t>
            </a: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3" name="Subtitle 2"/>
          <p:cNvSpPr>
            <a:spLocks/>
          </p:cNvSpPr>
          <p:nvPr/>
        </p:nvSpPr>
        <p:spPr bwMode="auto">
          <a:xfrm>
            <a:off x="827584" y="4941168"/>
            <a:ext cx="463480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Gema M. García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Albacete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Universidad Carlos III de Madrid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gemgarci@clio.uc3m.es</a:t>
            </a:r>
            <a:endParaRPr lang="es-ES" sz="2400" b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AutoShape 2" descr="Resultado de imagen de logo uc3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logo uc3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ocw.uc3m.es/ingenieria-informatica/ingenieria-de-la-informacion/imagenes/logo_uc3m.jpg/image_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66332"/>
            <a:ext cx="1465832" cy="14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Increase in social inequality</a:t>
            </a:r>
            <a:endParaRPr lang="en-US" sz="28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318218"/>
              </p:ext>
            </p:extLst>
          </p:nvPr>
        </p:nvGraphicFramePr>
        <p:xfrm>
          <a:off x="251520" y="1052736"/>
          <a:ext cx="864096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79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Working hypothesis and expectations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General argument: </a:t>
            </a:r>
            <a:r>
              <a:rPr lang="en-US" b="1" dirty="0" smtClean="0">
                <a:sym typeface="Wingdings" panose="05000000000000000000" pitchFamily="2" charset="2"/>
              </a:rPr>
              <a:t>social inequality results in political inequality</a:t>
            </a:r>
          </a:p>
          <a:p>
            <a:pPr marL="0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Expectations: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898525" indent="-454025">
              <a:buNone/>
            </a:pPr>
            <a:r>
              <a:rPr lang="en-US" dirty="0" smtClean="0">
                <a:sym typeface="Wingdings" panose="05000000000000000000" pitchFamily="2" charset="2"/>
              </a:rPr>
              <a:t>	- High levels of political involvement among young people who are still studying or already integrated into the labor market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898525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- Political apathy among young people in precarious circumstances</a:t>
            </a:r>
            <a:endParaRPr lang="en-U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74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Model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Data: 2015 </a:t>
            </a:r>
            <a:r>
              <a:rPr lang="es-ES" dirty="0" err="1" smtClean="0"/>
              <a:t>December</a:t>
            </a:r>
            <a:r>
              <a:rPr lang="es-ES" dirty="0" smtClean="0"/>
              <a:t> General </a:t>
            </a:r>
            <a:r>
              <a:rPr lang="es-ES" dirty="0" err="1" smtClean="0"/>
              <a:t>Elections</a:t>
            </a:r>
            <a:r>
              <a:rPr lang="es-ES" dirty="0" smtClean="0"/>
              <a:t> post electoral </a:t>
            </a:r>
            <a:r>
              <a:rPr lang="es-ES" dirty="0" err="1" smtClean="0"/>
              <a:t>survey</a:t>
            </a:r>
            <a:r>
              <a:rPr lang="es-ES" dirty="0" smtClean="0"/>
              <a:t> (</a:t>
            </a:r>
            <a:r>
              <a:rPr lang="es-ES" dirty="0" err="1" smtClean="0"/>
              <a:t>realeased</a:t>
            </a:r>
            <a:r>
              <a:rPr lang="es-ES" dirty="0" smtClean="0"/>
              <a:t> </a:t>
            </a:r>
            <a:r>
              <a:rPr lang="es-ES" dirty="0" err="1" smtClean="0"/>
              <a:t>few</a:t>
            </a:r>
            <a:r>
              <a:rPr lang="es-ES" dirty="0" smtClean="0"/>
              <a:t> </a:t>
            </a:r>
            <a:r>
              <a:rPr lang="es-ES" dirty="0" err="1" smtClean="0"/>
              <a:t>weeks</a:t>
            </a:r>
            <a:r>
              <a:rPr lang="es-ES" dirty="0" smtClean="0"/>
              <a:t> </a:t>
            </a:r>
            <a:r>
              <a:rPr lang="es-ES" dirty="0" err="1" smtClean="0"/>
              <a:t>ago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DV: </a:t>
            </a:r>
            <a:r>
              <a:rPr lang="es-ES" dirty="0" err="1" smtClean="0"/>
              <a:t>Types</a:t>
            </a:r>
            <a:r>
              <a:rPr lang="es-ES" dirty="0" smtClean="0"/>
              <a:t> of </a:t>
            </a:r>
            <a:r>
              <a:rPr lang="es-ES" dirty="0" err="1" smtClean="0"/>
              <a:t>participants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30601"/>
              </p:ext>
            </p:extLst>
          </p:nvPr>
        </p:nvGraphicFramePr>
        <p:xfrm>
          <a:off x="899592" y="2852936"/>
          <a:ext cx="6840760" cy="185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577"/>
                <a:gridCol w="753803"/>
                <a:gridCol w="1710190"/>
                <a:gridCol w="1710190"/>
              </a:tblGrid>
              <a:tr h="41112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Non-</a:t>
                      </a:r>
                      <a:r>
                        <a:rPr lang="es-ES" baseline="0" dirty="0" err="1" smtClean="0"/>
                        <a:t>institutional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participation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1683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</a:tr>
              <a:tr h="416836">
                <a:tc rowSpan="2"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chemeClr val="bg1"/>
                          </a:solidFill>
                        </a:rPr>
                        <a:t>Institutional</a:t>
                      </a:r>
                      <a:r>
                        <a:rPr lang="es-E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b="1" baseline="0" dirty="0" err="1" smtClean="0">
                          <a:solidFill>
                            <a:schemeClr val="bg1"/>
                          </a:solidFill>
                        </a:rPr>
                        <a:t>participation</a:t>
                      </a:r>
                      <a:r>
                        <a:rPr lang="es-E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s-ES" b="1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b="1" baseline="0" dirty="0" err="1" smtClean="0">
                          <a:solidFill>
                            <a:schemeClr val="bg1"/>
                          </a:solidFill>
                        </a:rPr>
                        <a:t>Turnout</a:t>
                      </a:r>
                      <a:r>
                        <a:rPr lang="es-ES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Yes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Participants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Voters</a:t>
                      </a:r>
                      <a:endParaRPr lang="es-ES" b="1" dirty="0"/>
                    </a:p>
                  </a:txBody>
                  <a:tcPr/>
                </a:tc>
              </a:tr>
              <a:tr h="61097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strike="sngStrike" dirty="0" err="1" smtClean="0"/>
                        <a:t>Protesters</a:t>
                      </a:r>
                      <a:endParaRPr lang="es-ES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None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978445"/>
            <a:ext cx="7200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" dirty="0">
                <a:latin typeface="+mn-lt"/>
              </a:rPr>
              <a:t>	</a:t>
            </a:r>
            <a:r>
              <a:rPr lang="es-ES" dirty="0" err="1">
                <a:latin typeface="+mn-lt"/>
              </a:rPr>
              <a:t>Theoretical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approach</a:t>
            </a:r>
            <a:r>
              <a:rPr lang="es-ES" dirty="0">
                <a:latin typeface="+mn-lt"/>
              </a:rPr>
              <a:t>: </a:t>
            </a:r>
            <a:r>
              <a:rPr lang="es-ES" dirty="0" err="1">
                <a:latin typeface="+mn-lt"/>
              </a:rPr>
              <a:t>How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far</a:t>
            </a:r>
            <a:r>
              <a:rPr lang="es-ES" dirty="0">
                <a:latin typeface="+mn-lt"/>
              </a:rPr>
              <a:t> are </a:t>
            </a:r>
            <a:r>
              <a:rPr lang="es-ES" dirty="0" err="1">
                <a:latin typeface="+mn-lt"/>
              </a:rPr>
              <a:t>you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willing</a:t>
            </a:r>
            <a:r>
              <a:rPr lang="es-ES" dirty="0">
                <a:latin typeface="+mn-lt"/>
              </a:rPr>
              <a:t> to </a:t>
            </a:r>
            <a:r>
              <a:rPr lang="es-ES" dirty="0" err="1">
                <a:latin typeface="+mn-lt"/>
              </a:rPr>
              <a:t>go</a:t>
            </a:r>
            <a:r>
              <a:rPr lang="es-ES" dirty="0">
                <a:latin typeface="+mn-lt"/>
              </a:rPr>
              <a:t>?</a:t>
            </a:r>
          </a:p>
          <a:p>
            <a:pPr eaLnBrk="0" hangingPunct="0">
              <a:spcBef>
                <a:spcPct val="20000"/>
              </a:spcBef>
            </a:pPr>
            <a:r>
              <a:rPr lang="es-ES" dirty="0">
                <a:latin typeface="+mn-lt"/>
              </a:rPr>
              <a:t>	In </a:t>
            </a:r>
            <a:r>
              <a:rPr lang="es-ES" dirty="0" err="1">
                <a:latin typeface="+mn-lt"/>
              </a:rPr>
              <a:t>addition</a:t>
            </a:r>
            <a:r>
              <a:rPr lang="es-ES" dirty="0">
                <a:latin typeface="+mn-lt"/>
              </a:rPr>
              <a:t>, </a:t>
            </a:r>
            <a:r>
              <a:rPr lang="es-ES" dirty="0" err="1">
                <a:latin typeface="+mn-lt"/>
              </a:rPr>
              <a:t>confirmation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with</a:t>
            </a:r>
            <a:r>
              <a:rPr lang="es-ES" dirty="0">
                <a:latin typeface="+mn-lt"/>
              </a:rPr>
              <a:t> IRT </a:t>
            </a:r>
            <a:r>
              <a:rPr lang="es-ES" dirty="0" err="1">
                <a:latin typeface="+mn-lt"/>
              </a:rPr>
              <a:t>models</a:t>
            </a:r>
            <a:endParaRPr lang="es-ES" dirty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r>
              <a:rPr lang="es-ES" dirty="0">
                <a:latin typeface="+mn-lt"/>
              </a:rPr>
              <a:t>	</a:t>
            </a:r>
            <a:r>
              <a:rPr lang="es-ES" dirty="0" err="1">
                <a:latin typeface="+mn-lt"/>
              </a:rPr>
              <a:t>Pure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protesters</a:t>
            </a:r>
            <a:r>
              <a:rPr lang="es-ES" dirty="0">
                <a:latin typeface="+mn-lt"/>
              </a:rPr>
              <a:t>? </a:t>
            </a:r>
            <a:r>
              <a:rPr lang="es-ES" dirty="0" err="1">
                <a:latin typeface="+mn-lt"/>
              </a:rPr>
              <a:t>They</a:t>
            </a:r>
            <a:r>
              <a:rPr lang="es-ES" dirty="0">
                <a:latin typeface="+mn-lt"/>
              </a:rPr>
              <a:t> do </a:t>
            </a:r>
            <a:r>
              <a:rPr lang="es-ES" dirty="0" err="1">
                <a:latin typeface="+mn-lt"/>
              </a:rPr>
              <a:t>not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seem</a:t>
            </a:r>
            <a:r>
              <a:rPr lang="es-ES" dirty="0">
                <a:latin typeface="+mn-lt"/>
              </a:rPr>
              <a:t> to </a:t>
            </a:r>
            <a:r>
              <a:rPr lang="es-ES" dirty="0" err="1">
                <a:latin typeface="+mn-lt"/>
              </a:rPr>
              <a:t>exist</a:t>
            </a:r>
            <a:r>
              <a:rPr lang="es-ES" dirty="0">
                <a:latin typeface="+mn-lt"/>
              </a:rPr>
              <a:t> (</a:t>
            </a:r>
            <a:r>
              <a:rPr lang="es-ES" dirty="0" err="1">
                <a:latin typeface="+mn-lt"/>
              </a:rPr>
              <a:t>these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days</a:t>
            </a:r>
            <a:r>
              <a:rPr lang="es-ES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37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err="1" smtClean="0"/>
              <a:t>Type</a:t>
            </a:r>
            <a:r>
              <a:rPr lang="es-ES" sz="2800" dirty="0" smtClean="0"/>
              <a:t> of </a:t>
            </a:r>
            <a:r>
              <a:rPr lang="es-ES" sz="2800" dirty="0" err="1" smtClean="0"/>
              <a:t>participants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age</a:t>
            </a:r>
            <a:r>
              <a:rPr lang="es-ES" sz="2800" dirty="0" smtClean="0"/>
              <a:t> </a:t>
            </a:r>
            <a:r>
              <a:rPr lang="es-ES" sz="2800" dirty="0" err="1" smtClean="0"/>
              <a:t>group</a:t>
            </a:r>
            <a:r>
              <a:rPr lang="es-ES" sz="2800" dirty="0" smtClean="0"/>
              <a:t> (%)</a:t>
            </a:r>
            <a:endParaRPr lang="es-ES" sz="2800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284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6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Model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IV: </a:t>
            </a:r>
          </a:p>
          <a:p>
            <a:pPr>
              <a:buFontTx/>
              <a:buChar char="-"/>
            </a:pPr>
            <a:r>
              <a:rPr lang="en-GB" dirty="0" smtClean="0"/>
              <a:t>Age, life cycle, young people (up to 30!) </a:t>
            </a:r>
          </a:p>
          <a:p>
            <a:pPr>
              <a:buFontTx/>
              <a:buChar char="-"/>
            </a:pPr>
            <a:r>
              <a:rPr lang="en-GB" dirty="0" smtClean="0"/>
              <a:t>Education, as a proxy for resources, skills, cognitive abilities…</a:t>
            </a:r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Previous studies contradictory findings regarding unemployment and political </a:t>
            </a:r>
            <a:r>
              <a:rPr lang="en-GB" dirty="0" err="1"/>
              <a:t>behavior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Unemployment vs other circumstances</a:t>
            </a:r>
          </a:p>
          <a:p>
            <a:pPr>
              <a:buFontTx/>
              <a:buChar char="-"/>
            </a:pPr>
            <a:r>
              <a:rPr lang="en-GB" dirty="0" smtClean="0"/>
              <a:t>Short vs long term unemployment</a:t>
            </a:r>
          </a:p>
          <a:p>
            <a:pPr>
              <a:buFontTx/>
              <a:buChar char="-"/>
            </a:pPr>
            <a:r>
              <a:rPr lang="en-GB" dirty="0" smtClean="0"/>
              <a:t>Uncertainty (low chances of finding a job if unemployed or high chances o losing it if employed)</a:t>
            </a:r>
          </a:p>
          <a:p>
            <a:pPr>
              <a:buFontTx/>
              <a:buChar char="-"/>
            </a:pPr>
            <a:r>
              <a:rPr lang="en-GB" dirty="0" smtClean="0"/>
              <a:t>Subjective social class</a:t>
            </a:r>
          </a:p>
          <a:p>
            <a:pPr>
              <a:buFontTx/>
              <a:buChar char="-"/>
            </a:pPr>
            <a:r>
              <a:rPr lang="en-GB" dirty="0" smtClean="0"/>
              <a:t>Control variables: gender (and education)</a:t>
            </a:r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Multinomial logistic regressions, one interaction IV * age group at a time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7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s-ES" sz="2800" dirty="0" err="1" smtClean="0"/>
              <a:t>Participants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level</a:t>
            </a:r>
            <a:r>
              <a:rPr lang="es-ES" sz="2800" dirty="0" smtClean="0"/>
              <a:t> of </a:t>
            </a:r>
            <a:r>
              <a:rPr lang="es-ES" sz="2800" dirty="0" err="1" smtClean="0"/>
              <a:t>education</a:t>
            </a:r>
            <a:r>
              <a:rPr lang="es-ES" sz="2800" dirty="0" smtClean="0"/>
              <a:t> and </a:t>
            </a:r>
            <a:r>
              <a:rPr lang="es-ES" sz="2800" dirty="0" err="1" smtClean="0"/>
              <a:t>age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3"/>
            <a:ext cx="7427168" cy="54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Participants</a:t>
            </a:r>
            <a:r>
              <a:rPr lang="es-ES" dirty="0" smtClean="0"/>
              <a:t> and </a:t>
            </a:r>
            <a:r>
              <a:rPr lang="es-ES" dirty="0" err="1" smtClean="0"/>
              <a:t>unemployment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age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7416824" cy="54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 vs short 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unemployment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7"/>
            <a:ext cx="7920880" cy="5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Uncertainty</a:t>
            </a:r>
            <a:r>
              <a:rPr lang="es-ES" dirty="0" smtClean="0"/>
              <a:t>,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probs</a:t>
            </a:r>
            <a:r>
              <a:rPr lang="es-ES" dirty="0" smtClean="0"/>
              <a:t> of </a:t>
            </a:r>
            <a:r>
              <a:rPr lang="es-ES" dirty="0" err="1" smtClean="0"/>
              <a:t>finding</a:t>
            </a:r>
            <a:r>
              <a:rPr lang="es-ES" dirty="0" smtClean="0"/>
              <a:t> a </a:t>
            </a:r>
            <a:r>
              <a:rPr lang="es-ES" dirty="0" err="1" smtClean="0"/>
              <a:t>job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probs</a:t>
            </a:r>
            <a:r>
              <a:rPr lang="es-ES" dirty="0" smtClean="0"/>
              <a:t> of </a:t>
            </a:r>
            <a:r>
              <a:rPr lang="es-ES" dirty="0" err="1" smtClean="0"/>
              <a:t>losing</a:t>
            </a:r>
            <a:r>
              <a:rPr lang="es-ES" dirty="0" smtClean="0"/>
              <a:t> a </a:t>
            </a:r>
            <a:r>
              <a:rPr lang="es-ES" dirty="0" err="1" smtClean="0"/>
              <a:t>job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" y="1268760"/>
            <a:ext cx="7499176" cy="54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and perceived social class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75833"/>
            <a:ext cx="8280920" cy="54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Great recession: dramatic economic consequences, particularly  for young people</a:t>
            </a:r>
            <a:endParaRPr lang="en-US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924483"/>
              </p:ext>
            </p:extLst>
          </p:nvPr>
        </p:nvGraphicFramePr>
        <p:xfrm>
          <a:off x="304800" y="1412776"/>
          <a:ext cx="8534399" cy="459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57200" y="6093296"/>
            <a:ext cx="339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err="1" smtClean="0"/>
              <a:t>Source</a:t>
            </a:r>
            <a:r>
              <a:rPr lang="es-ES" sz="1400" i="1" dirty="0" smtClean="0"/>
              <a:t>: </a:t>
            </a:r>
            <a:r>
              <a:rPr lang="es-ES" sz="1400" dirty="0" err="1" smtClean="0"/>
              <a:t>Eurostat</a:t>
            </a:r>
            <a:r>
              <a:rPr lang="es-ES" sz="1400" dirty="0" smtClean="0"/>
              <a:t>, 2015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053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Preliminary conclusions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83415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about unemployment, long term unemployment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it a new type of unemployment? Highly educated, apathy due to frustration?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Social inequality results in political inequality, one of the most affected groups of the population is not getting involved politically in a context as </a:t>
            </a:r>
            <a:r>
              <a:rPr lang="en-US" dirty="0" err="1" smtClean="0"/>
              <a:t>politized</a:t>
            </a:r>
            <a:r>
              <a:rPr lang="en-US" dirty="0" smtClean="0"/>
              <a:t> and mobilized as the transition to democracy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potential long term consequences due to: </a:t>
            </a:r>
          </a:p>
          <a:p>
            <a:pPr marL="0" indent="0">
              <a:buNone/>
            </a:pPr>
            <a:r>
              <a:rPr lang="en-US" dirty="0" smtClean="0"/>
              <a:t>	- Impressionable years hypothesis </a:t>
            </a:r>
          </a:p>
          <a:p>
            <a:pPr marL="0" indent="0">
              <a:buNone/>
            </a:pPr>
            <a:r>
              <a:rPr lang="en-US" dirty="0" smtClean="0"/>
              <a:t>	- Participation as a matter of habit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Work in progress: </a:t>
            </a:r>
          </a:p>
          <a:p>
            <a:pPr marL="0" indent="0">
              <a:buNone/>
            </a:pPr>
            <a:r>
              <a:rPr lang="en-US" i="1" dirty="0" smtClean="0"/>
              <a:t>	Longitudinal perspectives with previous elections</a:t>
            </a:r>
          </a:p>
          <a:p>
            <a:pPr marL="0" indent="0">
              <a:buNone/>
            </a:pPr>
            <a:r>
              <a:rPr lang="en-US" i="1" dirty="0" smtClean="0"/>
              <a:t>	Mechanisms: political efficacy, trust in institutions…</a:t>
            </a:r>
          </a:p>
          <a:p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8481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6400800" cy="1752600"/>
          </a:xfrm>
        </p:spPr>
        <p:txBody>
          <a:bodyPr/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r>
              <a:rPr lang="es-ES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6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7155"/>
            <a:ext cx="4752528" cy="578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58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And political consequences: </a:t>
            </a:r>
            <a:br>
              <a:rPr lang="en-US" sz="2400" dirty="0" smtClean="0"/>
            </a:br>
            <a:r>
              <a:rPr lang="es-ES" sz="2000" dirty="0" err="1" smtClean="0"/>
              <a:t>Satisfaction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democracy</a:t>
            </a:r>
            <a:r>
              <a:rPr lang="es-ES" sz="2000" dirty="0" smtClean="0"/>
              <a:t>, </a:t>
            </a:r>
            <a:r>
              <a:rPr lang="es-ES" sz="2000" dirty="0" err="1" smtClean="0"/>
              <a:t>average</a:t>
            </a:r>
            <a:r>
              <a:rPr lang="es-ES" sz="2000" dirty="0" smtClean="0"/>
              <a:t> marginal </a:t>
            </a:r>
            <a:r>
              <a:rPr lang="es-ES" sz="2000" dirty="0" err="1" smtClean="0"/>
              <a:t>effects</a:t>
            </a:r>
            <a:r>
              <a:rPr lang="es-ES" sz="2000" dirty="0" smtClean="0"/>
              <a:t>, </a:t>
            </a:r>
            <a:r>
              <a:rPr lang="es-ES" sz="2000" dirty="0" err="1" smtClean="0"/>
              <a:t>age</a:t>
            </a:r>
            <a:r>
              <a:rPr lang="es-ES" sz="2000" dirty="0" smtClean="0"/>
              <a:t> and </a:t>
            </a:r>
            <a:r>
              <a:rPr lang="es-ES" sz="2000" dirty="0" err="1" smtClean="0"/>
              <a:t>year</a:t>
            </a:r>
            <a:r>
              <a:rPr lang="es-ES" sz="2000" dirty="0" smtClean="0"/>
              <a:t>, 2006 and 2012</a:t>
            </a:r>
            <a:endParaRPr lang="es-ES" sz="2000" dirty="0"/>
          </a:p>
        </p:txBody>
      </p:sp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80920" cy="4896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de flecha 4"/>
          <p:cNvCxnSpPr/>
          <p:nvPr/>
        </p:nvCxnSpPr>
        <p:spPr>
          <a:xfrm>
            <a:off x="4211960" y="3429000"/>
            <a:ext cx="0" cy="1440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6876256" y="4149080"/>
            <a:ext cx="0" cy="648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Reactions</a:t>
            </a:r>
            <a:r>
              <a:rPr lang="es-ES" dirty="0" smtClean="0"/>
              <a:t>: </a:t>
            </a:r>
            <a:r>
              <a:rPr lang="es-ES" dirty="0" err="1" smtClean="0"/>
              <a:t>protest</a:t>
            </a:r>
            <a:r>
              <a:rPr lang="es-ES" dirty="0" smtClean="0"/>
              <a:t> </a:t>
            </a:r>
            <a:r>
              <a:rPr lang="es-ES" dirty="0" err="1" smtClean="0"/>
              <a:t>participation</a:t>
            </a:r>
            <a:r>
              <a:rPr lang="es-ES" dirty="0" smtClean="0"/>
              <a:t> (15M, 2011)</a:t>
            </a:r>
            <a:endParaRPr lang="es-ES" dirty="0"/>
          </a:p>
        </p:txBody>
      </p:sp>
      <p:pic>
        <p:nvPicPr>
          <p:cNvPr id="1026" name="Picture 2" descr="http://utils.lainformacion.com/static/panoramica-acampada-s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" y="1556792"/>
            <a:ext cx="892940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institutional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participation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marginal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139952" y="2492896"/>
            <a:ext cx="0" cy="1440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6444208" y="3284984"/>
            <a:ext cx="0" cy="15121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400" dirty="0" err="1" smtClean="0"/>
              <a:t>Institutional</a:t>
            </a:r>
            <a:r>
              <a:rPr lang="es-ES" sz="2400" dirty="0" smtClean="0"/>
              <a:t> </a:t>
            </a:r>
            <a:r>
              <a:rPr lang="es-ES" sz="2400" dirty="0" err="1" smtClean="0"/>
              <a:t>participation</a:t>
            </a:r>
            <a:r>
              <a:rPr lang="es-ES" sz="2400" dirty="0" smtClean="0"/>
              <a:t> (electoral </a:t>
            </a:r>
            <a:r>
              <a:rPr lang="es-ES" sz="2400" dirty="0" err="1" smtClean="0"/>
              <a:t>turnout</a:t>
            </a:r>
            <a:r>
              <a:rPr lang="es-ES" sz="2400" dirty="0" smtClean="0"/>
              <a:t>), </a:t>
            </a:r>
            <a:r>
              <a:rPr lang="es-ES" sz="2400" dirty="0" err="1" smtClean="0"/>
              <a:t>average</a:t>
            </a:r>
            <a:r>
              <a:rPr lang="es-ES" sz="2400" dirty="0" smtClean="0"/>
              <a:t> marginal </a:t>
            </a:r>
            <a:r>
              <a:rPr lang="es-ES" sz="2400" dirty="0" err="1" smtClean="0"/>
              <a:t>effects</a:t>
            </a:r>
            <a:r>
              <a:rPr lang="es-ES" sz="2400" dirty="0" smtClean="0"/>
              <a:t>, </a:t>
            </a:r>
            <a:r>
              <a:rPr lang="es-ES" sz="2400" dirty="0" err="1" smtClean="0"/>
              <a:t>age</a:t>
            </a:r>
            <a:r>
              <a:rPr lang="es-ES" sz="2400" dirty="0" smtClean="0"/>
              <a:t> and </a:t>
            </a:r>
            <a:r>
              <a:rPr lang="es-ES" sz="2400" dirty="0" err="1" smtClean="0"/>
              <a:t>year</a:t>
            </a:r>
            <a:endParaRPr lang="es-ES" sz="2400" dirty="0"/>
          </a:p>
        </p:txBody>
      </p:sp>
      <p:pic>
        <p:nvPicPr>
          <p:cNvPr id="3" name="2 Imagen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4936" cy="4824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de flecha 3"/>
          <p:cNvCxnSpPr/>
          <p:nvPr/>
        </p:nvCxnSpPr>
        <p:spPr>
          <a:xfrm>
            <a:off x="6444208" y="3356992"/>
            <a:ext cx="0" cy="1440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4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err="1" smtClean="0"/>
              <a:t>Institutional</a:t>
            </a:r>
            <a:r>
              <a:rPr lang="es-ES" sz="2800" dirty="0" smtClean="0"/>
              <a:t> </a:t>
            </a:r>
            <a:r>
              <a:rPr lang="es-ES" sz="2800" u="sng" dirty="0" err="1" smtClean="0"/>
              <a:t>unexpected</a:t>
            </a:r>
            <a:r>
              <a:rPr lang="es-ES" sz="2800" dirty="0" smtClean="0"/>
              <a:t> </a:t>
            </a:r>
            <a:r>
              <a:rPr lang="es-ES" sz="2800" dirty="0" err="1" smtClean="0"/>
              <a:t>change</a:t>
            </a:r>
            <a:endParaRPr lang="es-ES" sz="2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552" y="1548725"/>
            <a:ext cx="3600400" cy="59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973" tIns="39987" rIns="79973" bIns="39987">
            <a:spAutoFit/>
          </a:bodyPr>
          <a:lstStyle/>
          <a:p>
            <a:pPr marL="87312" lvl="1"/>
            <a:r>
              <a:rPr lang="en-US" dirty="0" smtClean="0"/>
              <a:t>Consolidated and stable party system with two main parties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7312" lvl="1"/>
            <a:r>
              <a:rPr lang="en-US" dirty="0" smtClean="0"/>
              <a:t>Electoral system, proportional with strong majoritarian effects due to districts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en-US" dirty="0"/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87312" lvl="1"/>
            <a:r>
              <a:rPr lang="en-US" dirty="0" smtClean="0"/>
              <a:t>Key point: European Parliamentary Elections in May 2014</a:t>
            </a:r>
          </a:p>
          <a:p>
            <a:pPr marL="87312" lvl="1"/>
            <a:endParaRPr lang="en-US" dirty="0"/>
          </a:p>
          <a:p>
            <a:pPr marL="87312" lvl="1"/>
            <a:r>
              <a:rPr lang="en-US" dirty="0" err="1" smtClean="0"/>
              <a:t>Podemos</a:t>
            </a:r>
            <a:r>
              <a:rPr lang="en-US" dirty="0" smtClean="0"/>
              <a:t>’ vote in 2014: young, no party id, low political trust (5 EMPs)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2776"/>
            <a:ext cx="3888432" cy="49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err="1" smtClean="0"/>
              <a:t>Party</a:t>
            </a:r>
            <a:r>
              <a:rPr lang="es-ES" sz="2800" dirty="0" smtClean="0"/>
              <a:t> </a:t>
            </a:r>
            <a:r>
              <a:rPr lang="es-ES" sz="2800" dirty="0" err="1" smtClean="0"/>
              <a:t>system</a:t>
            </a:r>
            <a:r>
              <a:rPr lang="es-ES" sz="2800" dirty="0" smtClean="0"/>
              <a:t> </a:t>
            </a:r>
            <a:r>
              <a:rPr lang="es-ES" sz="2800" dirty="0" err="1" smtClean="0"/>
              <a:t>change</a:t>
            </a:r>
            <a:r>
              <a:rPr lang="es-ES" sz="2800" dirty="0" smtClean="0"/>
              <a:t>…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age</a:t>
            </a:r>
            <a:endParaRPr lang="es-ES" sz="28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289203"/>
              </p:ext>
            </p:extLst>
          </p:nvPr>
        </p:nvGraphicFramePr>
        <p:xfrm>
          <a:off x="539552" y="980728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6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 smtClean="0"/>
              <a:t>From</a:t>
            </a:r>
            <a:r>
              <a:rPr lang="es-ES" sz="2400" dirty="0" smtClean="0"/>
              <a:t> a </a:t>
            </a:r>
            <a:r>
              <a:rPr lang="es-ES" sz="2400" dirty="0" err="1" smtClean="0"/>
              <a:t>democratic</a:t>
            </a:r>
            <a:r>
              <a:rPr lang="es-ES" sz="2400" dirty="0" smtClean="0"/>
              <a:t> </a:t>
            </a:r>
            <a:r>
              <a:rPr lang="es-ES" sz="2400" dirty="0" err="1" smtClean="0"/>
              <a:t>normative</a:t>
            </a:r>
            <a:r>
              <a:rPr lang="es-ES" sz="2400" dirty="0" smtClean="0"/>
              <a:t> </a:t>
            </a:r>
            <a:r>
              <a:rPr lang="es-ES" sz="2400" dirty="0" err="1" smtClean="0"/>
              <a:t>point</a:t>
            </a:r>
            <a:r>
              <a:rPr lang="es-ES" sz="2400" dirty="0" smtClean="0"/>
              <a:t> of </a:t>
            </a:r>
            <a:r>
              <a:rPr lang="es-ES" sz="2400" dirty="0" err="1" smtClean="0"/>
              <a:t>view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all</a:t>
            </a:r>
            <a:r>
              <a:rPr lang="es-ES" sz="2400" dirty="0" smtClean="0"/>
              <a:t> </a:t>
            </a:r>
            <a:r>
              <a:rPr lang="es-ES" sz="2400" dirty="0" err="1" smtClean="0"/>
              <a:t>good</a:t>
            </a:r>
            <a:r>
              <a:rPr lang="es-ES" sz="2400" dirty="0" smtClean="0"/>
              <a:t>…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An interested and critical cohort of Young people willing to make their voice be heard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However, why are the 25-34 years more active than the 18-24?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Political socialization: We should expect social transformations to have a stronger effect on attitudes and behaviors among those in their formative years 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Political crisis and mobilization </a:t>
            </a:r>
            <a:r>
              <a:rPr lang="en-US" dirty="0" smtClean="0">
                <a:sym typeface="Wingdings" panose="05000000000000000000" pitchFamily="2" charset="2"/>
              </a:rPr>
              <a:t> larger participation</a:t>
            </a:r>
          </a:p>
          <a:p>
            <a:pPr lvl="1">
              <a:buFontTx/>
              <a:buChar char="-"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Economic crisis and social inequality  distinct effects according to individual economic circumstances</a:t>
            </a:r>
          </a:p>
          <a:p>
            <a:pPr lvl="1">
              <a:buFontTx/>
              <a:buChar char="-"/>
            </a:pPr>
            <a:endParaRPr lang="es-E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4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1180</Words>
  <Application>Microsoft Office PowerPoint</Application>
  <PresentationFormat>On-screen Show (4:3)</PresentationFormat>
  <Paragraphs>141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The consequences of the economic crisis on young people’s political participation in Spain   From social inequality to political inequality?</vt:lpstr>
      <vt:lpstr>Great recession: dramatic economic consequences, particularly  for young people</vt:lpstr>
      <vt:lpstr>And political consequences:  Satisfaction with democracy, average marginal effects, age and year, 2006 and 2012</vt:lpstr>
      <vt:lpstr>Reactions: protest participation (15M, 2011)</vt:lpstr>
      <vt:lpstr>PowerPoint Presentation</vt:lpstr>
      <vt:lpstr>Institutional participation (electoral turnout), average marginal effects, age and year</vt:lpstr>
      <vt:lpstr>Institutional unexpected change</vt:lpstr>
      <vt:lpstr>Party system change… by age</vt:lpstr>
      <vt:lpstr>From a democratic normative point of view it is all good… </vt:lpstr>
      <vt:lpstr>Increase in social inequality</vt:lpstr>
      <vt:lpstr>Working hypothesis and expectations</vt:lpstr>
      <vt:lpstr>Model</vt:lpstr>
      <vt:lpstr>Type of participants by age group (%)</vt:lpstr>
      <vt:lpstr>Model</vt:lpstr>
      <vt:lpstr>Participants by level of education and age</vt:lpstr>
      <vt:lpstr>Participants and unemployment by age</vt:lpstr>
      <vt:lpstr>Long vs short term unemployment</vt:lpstr>
      <vt:lpstr>Uncertainty, low probs of finding a job or high probs of losing a job</vt:lpstr>
      <vt:lpstr>Participation and perceived social class</vt:lpstr>
      <vt:lpstr>Preliminary 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ggarciaa</dc:creator>
  <cp:lastModifiedBy>Richard Arnold</cp:lastModifiedBy>
  <cp:revision>177</cp:revision>
  <cp:lastPrinted>2011-10-22T20:35:11Z</cp:lastPrinted>
  <dcterms:created xsi:type="dcterms:W3CDTF">2011-10-21T08:18:05Z</dcterms:created>
  <dcterms:modified xsi:type="dcterms:W3CDTF">2016-06-28T15:19:31Z</dcterms:modified>
</cp:coreProperties>
</file>