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xml" ContentType="application/vnd.openxmlformats-officedocument.drawingml.chart+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256" r:id="rId2"/>
    <p:sldId id="286" r:id="rId3"/>
    <p:sldId id="332" r:id="rId4"/>
    <p:sldId id="333" r:id="rId5"/>
    <p:sldId id="258" r:id="rId6"/>
    <p:sldId id="264" r:id="rId7"/>
    <p:sldId id="304" r:id="rId8"/>
    <p:sldId id="305" r:id="rId9"/>
    <p:sldId id="289" r:id="rId10"/>
    <p:sldId id="288" r:id="rId11"/>
    <p:sldId id="290" r:id="rId12"/>
    <p:sldId id="291" r:id="rId13"/>
    <p:sldId id="271" r:id="rId14"/>
    <p:sldId id="266" r:id="rId15"/>
    <p:sldId id="270" r:id="rId16"/>
    <p:sldId id="329" r:id="rId17"/>
    <p:sldId id="330" r:id="rId18"/>
    <p:sldId id="331" r:id="rId19"/>
    <p:sldId id="269" r:id="rId20"/>
    <p:sldId id="277" r:id="rId21"/>
    <p:sldId id="278" r:id="rId22"/>
    <p:sldId id="312" r:id="rId23"/>
    <p:sldId id="334" r:id="rId24"/>
    <p:sldId id="317" r:id="rId25"/>
    <p:sldId id="318" r:id="rId26"/>
    <p:sldId id="319" r:id="rId27"/>
    <p:sldId id="313" r:id="rId28"/>
    <p:sldId id="335" r:id="rId29"/>
    <p:sldId id="320" r:id="rId30"/>
    <p:sldId id="321" r:id="rId31"/>
    <p:sldId id="322" r:id="rId32"/>
    <p:sldId id="336" r:id="rId33"/>
    <p:sldId id="325" r:id="rId34"/>
    <p:sldId id="326" r:id="rId35"/>
    <p:sldId id="328" r:id="rId36"/>
    <p:sldId id="337" r:id="rId37"/>
    <p:sldId id="308" r:id="rId38"/>
    <p:sldId id="309" r:id="rId39"/>
    <p:sldId id="310" r:id="rId40"/>
    <p:sldId id="311" r:id="rId41"/>
    <p:sldId id="279" r:id="rId42"/>
    <p:sldId id="284" r:id="rId43"/>
    <p:sldId id="293" r:id="rId44"/>
    <p:sldId id="294" r:id="rId45"/>
    <p:sldId id="295" r:id="rId46"/>
    <p:sldId id="296" r:id="rId47"/>
    <p:sldId id="297" r:id="rId48"/>
    <p:sldId id="298" r:id="rId49"/>
    <p:sldId id="299" r:id="rId50"/>
    <p:sldId id="300" r:id="rId51"/>
    <p:sldId id="301" r:id="rId52"/>
    <p:sldId id="302" r:id="rId53"/>
    <p:sldId id="303" r:id="rId54"/>
  </p:sldIdLst>
  <p:sldSz cx="9144000" cy="6858000" type="screen4x3"/>
  <p:notesSz cx="6858000" cy="9296400"/>
  <p:defaultTextStyle>
    <a:defPPr>
      <a:defRPr lang="en-US"/>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973" autoAdjust="0"/>
  </p:normalViewPr>
  <p:slideViewPr>
    <p:cSldViewPr>
      <p:cViewPr varScale="1">
        <p:scale>
          <a:sx n="65" d="100"/>
          <a:sy n="65" d="100"/>
        </p:scale>
        <p:origin x="1716" y="10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ES" dirty="0" smtClean="0"/>
              <a:t>Vote</a:t>
            </a:r>
            <a:r>
              <a:rPr lang="es-ES" baseline="0" dirty="0" smtClean="0"/>
              <a:t> </a:t>
            </a:r>
            <a:r>
              <a:rPr lang="es-ES" baseline="0" dirty="0" err="1" smtClean="0"/>
              <a:t>intention</a:t>
            </a:r>
            <a:r>
              <a:rPr lang="es-ES" baseline="0" dirty="0" smtClean="0"/>
              <a:t> </a:t>
            </a:r>
            <a:r>
              <a:rPr lang="es-ES" dirty="0" smtClean="0"/>
              <a:t> </a:t>
            </a:r>
            <a:r>
              <a:rPr lang="es-ES" dirty="0"/>
              <a:t>+ </a:t>
            </a:r>
            <a:r>
              <a:rPr lang="es-ES" baseline="0" dirty="0" smtClean="0"/>
              <a:t> </a:t>
            </a:r>
            <a:r>
              <a:rPr lang="es-ES" baseline="0" dirty="0" err="1" smtClean="0"/>
              <a:t>support</a:t>
            </a:r>
            <a:r>
              <a:rPr lang="es-ES" baseline="0" dirty="0" smtClean="0"/>
              <a:t> CIS</a:t>
            </a:r>
            <a:r>
              <a:rPr lang="es-ES" dirty="0" smtClean="0"/>
              <a:t>3080 </a:t>
            </a:r>
            <a:r>
              <a:rPr lang="es-ES" dirty="0"/>
              <a:t>(</a:t>
            </a:r>
            <a:r>
              <a:rPr lang="es-ES" dirty="0" err="1" smtClean="0"/>
              <a:t>april</a:t>
            </a:r>
            <a:r>
              <a:rPr lang="es-ES" dirty="0" smtClean="0"/>
              <a:t> </a:t>
            </a:r>
            <a:r>
              <a:rPr lang="es-ES" dirty="0"/>
              <a:t>2015)</a:t>
            </a:r>
          </a:p>
        </c:rich>
      </c:tx>
      <c:overlay val="0"/>
      <c:spPr>
        <a:noFill/>
        <a:ln>
          <a:noFill/>
        </a:ln>
        <a:effectLst/>
      </c:spPr>
    </c:title>
    <c:autoTitleDeleted val="0"/>
    <c:plotArea>
      <c:layout/>
      <c:barChart>
        <c:barDir val="col"/>
        <c:grouping val="stacked"/>
        <c:varyColors val="0"/>
        <c:ser>
          <c:idx val="0"/>
          <c:order val="0"/>
          <c:tx>
            <c:strRef>
              <c:f>Hoja1!$A$4:$B$4</c:f>
              <c:strCache>
                <c:ptCount val="1"/>
                <c:pt idx="0">
                  <c:v>PP</c:v>
                </c:pt>
              </c:strCache>
            </c:strRef>
          </c:tx>
          <c:spPr>
            <a:solidFill>
              <a:schemeClr val="accent1"/>
            </a:solidFill>
            <a:ln>
              <a:noFill/>
            </a:ln>
            <a:effectLst/>
          </c:spPr>
          <c:invertIfNegative val="0"/>
          <c:cat>
            <c:strRef>
              <c:f>Hoja1!$C$3:$I$3</c:f>
              <c:strCache>
                <c:ptCount val="7"/>
                <c:pt idx="0">
                  <c:v>18-24</c:v>
                </c:pt>
                <c:pt idx="1">
                  <c:v>25-34</c:v>
                </c:pt>
                <c:pt idx="2">
                  <c:v>35-44</c:v>
                </c:pt>
                <c:pt idx="3">
                  <c:v>45-54</c:v>
                </c:pt>
                <c:pt idx="4">
                  <c:v>55-64</c:v>
                </c:pt>
                <c:pt idx="5">
                  <c:v>65+</c:v>
                </c:pt>
                <c:pt idx="6">
                  <c:v>Total</c:v>
                </c:pt>
              </c:strCache>
            </c:strRef>
          </c:cat>
          <c:val>
            <c:numRef>
              <c:f>Hoja1!$C$4:$I$4</c:f>
              <c:numCache>
                <c:formatCode>General</c:formatCode>
                <c:ptCount val="7"/>
                <c:pt idx="0">
                  <c:v>9</c:v>
                </c:pt>
                <c:pt idx="1">
                  <c:v>9</c:v>
                </c:pt>
                <c:pt idx="2">
                  <c:v>13.6</c:v>
                </c:pt>
                <c:pt idx="3">
                  <c:v>13</c:v>
                </c:pt>
                <c:pt idx="4">
                  <c:v>14.8</c:v>
                </c:pt>
                <c:pt idx="5">
                  <c:v>29.5</c:v>
                </c:pt>
                <c:pt idx="6">
                  <c:v>15.9</c:v>
                </c:pt>
              </c:numCache>
            </c:numRef>
          </c:val>
        </c:ser>
        <c:ser>
          <c:idx val="1"/>
          <c:order val="1"/>
          <c:tx>
            <c:strRef>
              <c:f>Hoja1!$A$5:$B$5</c:f>
              <c:strCache>
                <c:ptCount val="1"/>
                <c:pt idx="0">
                  <c:v>PSOE</c:v>
                </c:pt>
              </c:strCache>
            </c:strRef>
          </c:tx>
          <c:spPr>
            <a:solidFill>
              <a:srgbClr val="FF0000"/>
            </a:solidFill>
            <a:ln>
              <a:noFill/>
            </a:ln>
            <a:effectLst/>
          </c:spPr>
          <c:invertIfNegative val="0"/>
          <c:cat>
            <c:strRef>
              <c:f>Hoja1!$C$3:$I$3</c:f>
              <c:strCache>
                <c:ptCount val="7"/>
                <c:pt idx="0">
                  <c:v>18-24</c:v>
                </c:pt>
                <c:pt idx="1">
                  <c:v>25-34</c:v>
                </c:pt>
                <c:pt idx="2">
                  <c:v>35-44</c:v>
                </c:pt>
                <c:pt idx="3">
                  <c:v>45-54</c:v>
                </c:pt>
                <c:pt idx="4">
                  <c:v>55-64</c:v>
                </c:pt>
                <c:pt idx="5">
                  <c:v>65+</c:v>
                </c:pt>
                <c:pt idx="6">
                  <c:v>Total</c:v>
                </c:pt>
              </c:strCache>
            </c:strRef>
          </c:cat>
          <c:val>
            <c:numRef>
              <c:f>Hoja1!$C$5:$I$5</c:f>
              <c:numCache>
                <c:formatCode>General</c:formatCode>
                <c:ptCount val="7"/>
                <c:pt idx="0">
                  <c:v>16.5</c:v>
                </c:pt>
                <c:pt idx="1">
                  <c:v>16.5</c:v>
                </c:pt>
                <c:pt idx="2">
                  <c:v>14.2</c:v>
                </c:pt>
                <c:pt idx="3">
                  <c:v>18.399999999999999</c:v>
                </c:pt>
                <c:pt idx="4">
                  <c:v>26.1</c:v>
                </c:pt>
                <c:pt idx="5">
                  <c:v>24.5</c:v>
                </c:pt>
                <c:pt idx="6">
                  <c:v>19.399999999999999</c:v>
                </c:pt>
              </c:numCache>
            </c:numRef>
          </c:val>
        </c:ser>
        <c:ser>
          <c:idx val="2"/>
          <c:order val="2"/>
          <c:tx>
            <c:strRef>
              <c:f>Hoja1!$A$6:$B$6</c:f>
              <c:strCache>
                <c:ptCount val="1"/>
                <c:pt idx="0">
                  <c:v>IU</c:v>
                </c:pt>
              </c:strCache>
            </c:strRef>
          </c:tx>
          <c:spPr>
            <a:solidFill>
              <a:srgbClr val="00B050"/>
            </a:solidFill>
            <a:ln>
              <a:noFill/>
            </a:ln>
            <a:effectLst/>
          </c:spPr>
          <c:invertIfNegative val="0"/>
          <c:cat>
            <c:strRef>
              <c:f>Hoja1!$C$3:$I$3</c:f>
              <c:strCache>
                <c:ptCount val="7"/>
                <c:pt idx="0">
                  <c:v>18-24</c:v>
                </c:pt>
                <c:pt idx="1">
                  <c:v>25-34</c:v>
                </c:pt>
                <c:pt idx="2">
                  <c:v>35-44</c:v>
                </c:pt>
                <c:pt idx="3">
                  <c:v>45-54</c:v>
                </c:pt>
                <c:pt idx="4">
                  <c:v>55-64</c:v>
                </c:pt>
                <c:pt idx="5">
                  <c:v>65+</c:v>
                </c:pt>
                <c:pt idx="6">
                  <c:v>Total</c:v>
                </c:pt>
              </c:strCache>
            </c:strRef>
          </c:cat>
          <c:val>
            <c:numRef>
              <c:f>Hoja1!$C$6:$I$6</c:f>
              <c:numCache>
                <c:formatCode>General</c:formatCode>
                <c:ptCount val="7"/>
                <c:pt idx="0">
                  <c:v>6</c:v>
                </c:pt>
                <c:pt idx="1">
                  <c:v>5</c:v>
                </c:pt>
                <c:pt idx="2">
                  <c:v>4.7</c:v>
                </c:pt>
                <c:pt idx="3">
                  <c:v>4.3</c:v>
                </c:pt>
                <c:pt idx="4">
                  <c:v>4.7</c:v>
                </c:pt>
                <c:pt idx="5">
                  <c:v>2.1</c:v>
                </c:pt>
                <c:pt idx="6">
                  <c:v>4.2</c:v>
                </c:pt>
              </c:numCache>
            </c:numRef>
          </c:val>
        </c:ser>
        <c:ser>
          <c:idx val="3"/>
          <c:order val="3"/>
          <c:tx>
            <c:strRef>
              <c:f>Hoja1!$A$7:$B$7</c:f>
              <c:strCache>
                <c:ptCount val="1"/>
                <c:pt idx="0">
                  <c:v>Podemos </c:v>
                </c:pt>
              </c:strCache>
            </c:strRef>
          </c:tx>
          <c:spPr>
            <a:solidFill>
              <a:srgbClr val="7030A0"/>
            </a:solidFill>
            <a:ln>
              <a:noFill/>
            </a:ln>
            <a:effectLst/>
          </c:spPr>
          <c:invertIfNegative val="0"/>
          <c:cat>
            <c:strRef>
              <c:f>Hoja1!$C$3:$I$3</c:f>
              <c:strCache>
                <c:ptCount val="7"/>
                <c:pt idx="0">
                  <c:v>18-24</c:v>
                </c:pt>
                <c:pt idx="1">
                  <c:v>25-34</c:v>
                </c:pt>
                <c:pt idx="2">
                  <c:v>35-44</c:v>
                </c:pt>
                <c:pt idx="3">
                  <c:v>45-54</c:v>
                </c:pt>
                <c:pt idx="4">
                  <c:v>55-64</c:v>
                </c:pt>
                <c:pt idx="5">
                  <c:v>65+</c:v>
                </c:pt>
                <c:pt idx="6">
                  <c:v>Total</c:v>
                </c:pt>
              </c:strCache>
            </c:strRef>
          </c:cat>
          <c:val>
            <c:numRef>
              <c:f>Hoja1!$C$7:$I$7</c:f>
              <c:numCache>
                <c:formatCode>General</c:formatCode>
                <c:ptCount val="7"/>
                <c:pt idx="0">
                  <c:v>28.5</c:v>
                </c:pt>
                <c:pt idx="1">
                  <c:v>22.5</c:v>
                </c:pt>
                <c:pt idx="2">
                  <c:v>17</c:v>
                </c:pt>
                <c:pt idx="3">
                  <c:v>12.8</c:v>
                </c:pt>
                <c:pt idx="4">
                  <c:v>13.6</c:v>
                </c:pt>
                <c:pt idx="5">
                  <c:v>5.4</c:v>
                </c:pt>
                <c:pt idx="6">
                  <c:v>15.1</c:v>
                </c:pt>
              </c:numCache>
            </c:numRef>
          </c:val>
        </c:ser>
        <c:ser>
          <c:idx val="4"/>
          <c:order val="4"/>
          <c:tx>
            <c:strRef>
              <c:f>Hoja1!$A$8:$B$8</c:f>
              <c:strCache>
                <c:ptCount val="1"/>
                <c:pt idx="0">
                  <c:v>Ciudadanos</c:v>
                </c:pt>
              </c:strCache>
            </c:strRef>
          </c:tx>
          <c:spPr>
            <a:solidFill>
              <a:schemeClr val="accent2"/>
            </a:solidFill>
            <a:ln>
              <a:noFill/>
            </a:ln>
            <a:effectLst/>
          </c:spPr>
          <c:invertIfNegative val="0"/>
          <c:cat>
            <c:strRef>
              <c:f>Hoja1!$C$3:$I$3</c:f>
              <c:strCache>
                <c:ptCount val="7"/>
                <c:pt idx="0">
                  <c:v>18-24</c:v>
                </c:pt>
                <c:pt idx="1">
                  <c:v>25-34</c:v>
                </c:pt>
                <c:pt idx="2">
                  <c:v>35-44</c:v>
                </c:pt>
                <c:pt idx="3">
                  <c:v>45-54</c:v>
                </c:pt>
                <c:pt idx="4">
                  <c:v>55-64</c:v>
                </c:pt>
                <c:pt idx="5">
                  <c:v>65+</c:v>
                </c:pt>
                <c:pt idx="6">
                  <c:v>Total</c:v>
                </c:pt>
              </c:strCache>
            </c:strRef>
          </c:cat>
          <c:val>
            <c:numRef>
              <c:f>Hoja1!$C$8:$I$8</c:f>
              <c:numCache>
                <c:formatCode>General</c:formatCode>
                <c:ptCount val="7"/>
                <c:pt idx="0">
                  <c:v>8.5</c:v>
                </c:pt>
                <c:pt idx="1">
                  <c:v>14.4</c:v>
                </c:pt>
                <c:pt idx="2">
                  <c:v>15.5</c:v>
                </c:pt>
                <c:pt idx="3">
                  <c:v>14.8</c:v>
                </c:pt>
                <c:pt idx="4">
                  <c:v>8.3000000000000007</c:v>
                </c:pt>
                <c:pt idx="5">
                  <c:v>6.9</c:v>
                </c:pt>
                <c:pt idx="6">
                  <c:v>11.8</c:v>
                </c:pt>
              </c:numCache>
            </c:numRef>
          </c:val>
        </c:ser>
        <c:ser>
          <c:idx val="5"/>
          <c:order val="5"/>
          <c:tx>
            <c:strRef>
              <c:f>Hoja1!$A$9:$B$9</c:f>
              <c:strCache>
                <c:ptCount val="1"/>
                <c:pt idx="0">
                  <c:v>Ciudadanos</c:v>
                </c:pt>
              </c:strCache>
            </c:strRef>
          </c:tx>
          <c:spPr>
            <a:solidFill>
              <a:schemeClr val="accent5">
                <a:lumMod val="60000"/>
              </a:schemeClr>
            </a:solidFill>
            <a:ln>
              <a:noFill/>
            </a:ln>
            <a:effectLst/>
          </c:spPr>
          <c:invertIfNegative val="0"/>
          <c:cat>
            <c:strRef>
              <c:f>Hoja1!$C$3:$I$3</c:f>
              <c:strCache>
                <c:ptCount val="7"/>
                <c:pt idx="0">
                  <c:v>18-24</c:v>
                </c:pt>
                <c:pt idx="1">
                  <c:v>25-34</c:v>
                </c:pt>
                <c:pt idx="2">
                  <c:v>35-44</c:v>
                </c:pt>
                <c:pt idx="3">
                  <c:v>45-54</c:v>
                </c:pt>
                <c:pt idx="4">
                  <c:v>55-64</c:v>
                </c:pt>
                <c:pt idx="5">
                  <c:v>65+</c:v>
                </c:pt>
                <c:pt idx="6">
                  <c:v>Total</c:v>
                </c:pt>
              </c:strCache>
            </c:strRef>
          </c:cat>
          <c:val>
            <c:numRef>
              <c:f>Hoja1!$C$9:$I$9</c:f>
              <c:numCache>
                <c:formatCode>General</c:formatCode>
                <c:ptCount val="7"/>
              </c:numCache>
            </c:numRef>
          </c:val>
        </c:ser>
        <c:dLbls>
          <c:showLegendKey val="0"/>
          <c:showVal val="0"/>
          <c:showCatName val="0"/>
          <c:showSerName val="0"/>
          <c:showPercent val="0"/>
          <c:showBubbleSize val="0"/>
        </c:dLbls>
        <c:gapWidth val="150"/>
        <c:overlap val="100"/>
        <c:axId val="58229528"/>
        <c:axId val="56536528"/>
      </c:barChart>
      <c:catAx>
        <c:axId val="582295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56536528"/>
        <c:crosses val="autoZero"/>
        <c:auto val="1"/>
        <c:lblAlgn val="ctr"/>
        <c:lblOffset val="100"/>
        <c:noMultiLvlLbl val="0"/>
      </c:catAx>
      <c:valAx>
        <c:axId val="565365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2295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2421" cy="464980"/>
          </a:xfrm>
          <a:prstGeom prst="rect">
            <a:avLst/>
          </a:prstGeom>
        </p:spPr>
        <p:txBody>
          <a:bodyPr vert="horz" lIns="92830" tIns="46415" rIns="92830" bIns="46415"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027" y="1"/>
            <a:ext cx="2972421" cy="464980"/>
          </a:xfrm>
          <a:prstGeom prst="rect">
            <a:avLst/>
          </a:prstGeom>
        </p:spPr>
        <p:txBody>
          <a:bodyPr vert="horz" lIns="92830" tIns="46415" rIns="92830" bIns="46415" rtlCol="0"/>
          <a:lstStyle>
            <a:lvl1pPr algn="r" fontAlgn="auto">
              <a:spcBef>
                <a:spcPts val="0"/>
              </a:spcBef>
              <a:spcAft>
                <a:spcPts val="0"/>
              </a:spcAft>
              <a:defRPr sz="1200">
                <a:latin typeface="+mn-lt"/>
              </a:defRPr>
            </a:lvl1pPr>
          </a:lstStyle>
          <a:p>
            <a:pPr>
              <a:defRPr/>
            </a:pPr>
            <a:fld id="{371FCD8B-450E-486B-920E-9852631D2E05}" type="datetimeFigureOut">
              <a:rPr lang="en-US"/>
              <a:pPr>
                <a:defRPr/>
              </a:pPr>
              <a:t>6/4/2015</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2830" tIns="46415" rIns="92830" bIns="46415" rtlCol="0" anchor="ctr"/>
          <a:lstStyle/>
          <a:p>
            <a:pPr lvl="0"/>
            <a:endParaRPr lang="en-US" noProof="0"/>
          </a:p>
        </p:txBody>
      </p:sp>
      <p:sp>
        <p:nvSpPr>
          <p:cNvPr id="5" name="Notes Placeholder 4"/>
          <p:cNvSpPr>
            <a:spLocks noGrp="1"/>
          </p:cNvSpPr>
          <p:nvPr>
            <p:ph type="body" sz="quarter" idx="3"/>
          </p:nvPr>
        </p:nvSpPr>
        <p:spPr>
          <a:xfrm>
            <a:off x="686421" y="4416510"/>
            <a:ext cx="5485158" cy="4183220"/>
          </a:xfrm>
          <a:prstGeom prst="rect">
            <a:avLst/>
          </a:prstGeom>
        </p:spPr>
        <p:txBody>
          <a:bodyPr vert="horz" lIns="92830" tIns="46415" rIns="92830" bIns="46415"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829823"/>
            <a:ext cx="2972421" cy="464980"/>
          </a:xfrm>
          <a:prstGeom prst="rect">
            <a:avLst/>
          </a:prstGeom>
        </p:spPr>
        <p:txBody>
          <a:bodyPr vert="horz" lIns="92830" tIns="46415" rIns="92830" bIns="46415"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027" y="8829823"/>
            <a:ext cx="2972421" cy="464980"/>
          </a:xfrm>
          <a:prstGeom prst="rect">
            <a:avLst/>
          </a:prstGeom>
        </p:spPr>
        <p:txBody>
          <a:bodyPr vert="horz" lIns="92830" tIns="46415" rIns="92830" bIns="46415" rtlCol="0" anchor="b"/>
          <a:lstStyle>
            <a:lvl1pPr algn="r" fontAlgn="auto">
              <a:spcBef>
                <a:spcPts val="0"/>
              </a:spcBef>
              <a:spcAft>
                <a:spcPts val="0"/>
              </a:spcAft>
              <a:defRPr sz="1200">
                <a:latin typeface="+mn-lt"/>
              </a:defRPr>
            </a:lvl1pPr>
          </a:lstStyle>
          <a:p>
            <a:pPr>
              <a:defRPr/>
            </a:pPr>
            <a:fld id="{F50A6376-C636-4746-984F-14421484F30E}" type="slidenum">
              <a:rPr lang="en-US"/>
              <a:pPr>
                <a:defRPr/>
              </a:pPr>
              <a:t>‹#›</a:t>
            </a:fld>
            <a:endParaRPr lang="en-US"/>
          </a:p>
        </p:txBody>
      </p:sp>
    </p:spTree>
    <p:extLst>
      <p:ext uri="{BB962C8B-B14F-4D97-AF65-F5344CB8AC3E}">
        <p14:creationId xmlns:p14="http://schemas.microsoft.com/office/powerpoint/2010/main" val="41437317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de-DE" dirty="0" smtClean="0"/>
              <a:t>I</a:t>
            </a:r>
            <a:r>
              <a:rPr lang="de-DE" baseline="0" dirty="0" smtClean="0"/>
              <a:t> would like first to thank you for being here today. </a:t>
            </a:r>
          </a:p>
          <a:p>
            <a:pPr eaLnBrk="1" hangingPunct="1">
              <a:spcBef>
                <a:spcPct val="0"/>
              </a:spcBef>
            </a:pPr>
            <a:r>
              <a:rPr lang="de-DE" baseline="0" dirty="0" smtClean="0"/>
              <a:t>This is the presentation of my doctoral dissertation entitled „Continuity and generational? A longitudinal study of young people‘s political participation in Western Europe“</a:t>
            </a:r>
          </a:p>
          <a:p>
            <a:pPr eaLnBrk="1" hangingPunct="1">
              <a:spcBef>
                <a:spcPct val="0"/>
              </a:spcBef>
            </a:pPr>
            <a:r>
              <a:rPr lang="en-US" baseline="0" dirty="0" smtClean="0"/>
              <a:t>My goal for this presentation is to </a:t>
            </a:r>
            <a:r>
              <a:rPr lang="de-DE" baseline="0" dirty="0" smtClean="0"/>
              <a:t>highlight some key points and main results. </a:t>
            </a:r>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49ED661-1001-4F45-B847-1C5A2AA0E09E}" type="slidenum">
              <a:rPr lang="en-US"/>
              <a:pPr fontAlgn="base">
                <a:spcBef>
                  <a:spcPct val="0"/>
                </a:spcBef>
                <a:spcAft>
                  <a:spcPct val="0"/>
                </a:spcAft>
                <a:defRPr/>
              </a:pPr>
              <a:t>1</a:t>
            </a:fld>
            <a:endParaRPr lang="en-US"/>
          </a:p>
        </p:txBody>
      </p:sp>
    </p:spTree>
    <p:extLst>
      <p:ext uri="{BB962C8B-B14F-4D97-AF65-F5344CB8AC3E}">
        <p14:creationId xmlns:p14="http://schemas.microsoft.com/office/powerpoint/2010/main" val="30635897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second question is then why. My study puts emphasis in the need to understand what is it about age that influences political participation in order to understand changes across time. Do young people participate differently due to cohort characteristics given the social and political context in which they where socialized or due to a delayed and more complicated transition to adulthood?</a:t>
            </a:r>
            <a:endParaRPr lang="en-US" dirty="0"/>
          </a:p>
        </p:txBody>
      </p:sp>
      <p:sp>
        <p:nvSpPr>
          <p:cNvPr id="4" name="Slide Number Placeholder 3"/>
          <p:cNvSpPr>
            <a:spLocks noGrp="1"/>
          </p:cNvSpPr>
          <p:nvPr>
            <p:ph type="sldNum" sz="quarter" idx="10"/>
          </p:nvPr>
        </p:nvSpPr>
        <p:spPr/>
        <p:txBody>
          <a:bodyPr/>
          <a:lstStyle/>
          <a:p>
            <a:pPr>
              <a:defRPr/>
            </a:pPr>
            <a:fld id="{F50A6376-C636-4746-984F-14421484F30E}" type="slidenum">
              <a:rPr lang="en-US" smtClean="0"/>
              <a:pPr>
                <a:defRPr/>
              </a:pPr>
              <a:t>13</a:t>
            </a:fld>
            <a:endParaRPr lang="en-US"/>
          </a:p>
        </p:txBody>
      </p:sp>
    </p:spTree>
    <p:extLst>
      <p:ext uri="{BB962C8B-B14F-4D97-AF65-F5344CB8AC3E}">
        <p14:creationId xmlns:p14="http://schemas.microsoft.com/office/powerpoint/2010/main" val="3244496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Most</a:t>
            </a:r>
            <a:r>
              <a:rPr lang="en-US" baseline="0" dirty="0" smtClean="0"/>
              <a:t> researchers (if not all) have pointed to cohort or generational changes, driven by several societal transformations. New generations have been said to be sophisticated critical citizens, or politically alienated or individualistic, or just to lack mobilization networks.</a:t>
            </a:r>
            <a:endParaRPr lang="en-US" dirty="0"/>
          </a:p>
        </p:txBody>
      </p:sp>
      <p:sp>
        <p:nvSpPr>
          <p:cNvPr id="4" name="Slide Number Placeholder 3"/>
          <p:cNvSpPr>
            <a:spLocks noGrp="1"/>
          </p:cNvSpPr>
          <p:nvPr>
            <p:ph type="sldNum" sz="quarter" idx="10"/>
          </p:nvPr>
        </p:nvSpPr>
        <p:spPr/>
        <p:txBody>
          <a:bodyPr/>
          <a:lstStyle/>
          <a:p>
            <a:pPr>
              <a:defRPr/>
            </a:pPr>
            <a:fld id="{F50A6376-C636-4746-984F-14421484F30E}" type="slidenum">
              <a:rPr lang="en-US" smtClean="0"/>
              <a:pPr>
                <a:defRPr/>
              </a:pPr>
              <a:t>14</a:t>
            </a:fld>
            <a:endParaRPr lang="en-US"/>
          </a:p>
        </p:txBody>
      </p:sp>
    </p:spTree>
    <p:extLst>
      <p:ext uri="{BB962C8B-B14F-4D97-AF65-F5344CB8AC3E}">
        <p14:creationId xmlns:p14="http://schemas.microsoft.com/office/powerpoint/2010/main" val="3331747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However, a longitudinal exploration of</a:t>
            </a:r>
            <a:r>
              <a:rPr lang="en-US" baseline="0" dirty="0" smtClean="0"/>
              <a:t> several political attitudes does not support these claims. In contrast to recent literature, there is overall more continuity that change. There are also some cohort characteristics but they are not as extreme as it has been suggested and refer mainly to lower levels of political interest and support for political parties. In addition, even when we take these new characteristics in account, there is a remaining participatory gap to explain</a:t>
            </a:r>
            <a:endParaRPr lang="en-US" dirty="0"/>
          </a:p>
        </p:txBody>
      </p:sp>
      <p:sp>
        <p:nvSpPr>
          <p:cNvPr id="4" name="Slide Number Placeholder 3"/>
          <p:cNvSpPr>
            <a:spLocks noGrp="1"/>
          </p:cNvSpPr>
          <p:nvPr>
            <p:ph type="sldNum" sz="quarter" idx="10"/>
          </p:nvPr>
        </p:nvSpPr>
        <p:spPr/>
        <p:txBody>
          <a:bodyPr/>
          <a:lstStyle/>
          <a:p>
            <a:pPr>
              <a:defRPr/>
            </a:pPr>
            <a:fld id="{F50A6376-C636-4746-984F-14421484F30E}" type="slidenum">
              <a:rPr lang="en-US" smtClean="0"/>
              <a:pPr>
                <a:defRPr/>
              </a:pPr>
              <a:t>15</a:t>
            </a:fld>
            <a:endParaRPr lang="en-US"/>
          </a:p>
        </p:txBody>
      </p:sp>
    </p:spTree>
    <p:extLst>
      <p:ext uri="{BB962C8B-B14F-4D97-AF65-F5344CB8AC3E}">
        <p14:creationId xmlns:p14="http://schemas.microsoft.com/office/powerpoint/2010/main" val="23044010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a:t>
            </a:r>
            <a:r>
              <a:rPr lang="en-US" baseline="0" dirty="0" smtClean="0"/>
              <a:t> suggest that there is an additional transformation that has been overlooked by political scientists. We know that political participation increases as individuals reach adulthood. […….]That is, the fact that the transition to adulthood is a longer and more uncertain process and it might have resulted in young citizens’ political start up.</a:t>
            </a:r>
          </a:p>
          <a:p>
            <a:endParaRPr lang="en-US" dirty="0"/>
          </a:p>
        </p:txBody>
      </p:sp>
      <p:sp>
        <p:nvSpPr>
          <p:cNvPr id="4" name="Slide Number Placeholder 3"/>
          <p:cNvSpPr>
            <a:spLocks noGrp="1"/>
          </p:cNvSpPr>
          <p:nvPr>
            <p:ph type="sldNum" sz="quarter" idx="10"/>
          </p:nvPr>
        </p:nvSpPr>
        <p:spPr/>
        <p:txBody>
          <a:bodyPr/>
          <a:lstStyle/>
          <a:p>
            <a:pPr>
              <a:defRPr/>
            </a:pPr>
            <a:fld id="{F50A6376-C636-4746-984F-14421484F30E}" type="slidenum">
              <a:rPr lang="en-US" smtClean="0"/>
              <a:pPr>
                <a:defRPr/>
              </a:pPr>
              <a:t>19</a:t>
            </a:fld>
            <a:endParaRPr lang="en-US"/>
          </a:p>
        </p:txBody>
      </p:sp>
    </p:spTree>
    <p:extLst>
      <p:ext uri="{BB962C8B-B14F-4D97-AF65-F5344CB8AC3E}">
        <p14:creationId xmlns:p14="http://schemas.microsoft.com/office/powerpoint/2010/main" val="11944990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together,</a:t>
            </a:r>
            <a:r>
              <a:rPr lang="en-US" baseline="0" dirty="0" smtClean="0"/>
              <a:t> the results give support to the expectation that a longer transition to adulthood is at least </a:t>
            </a:r>
            <a:r>
              <a:rPr lang="en-US" baseline="0" dirty="0" err="1" smtClean="0"/>
              <a:t>partialy</a:t>
            </a:r>
            <a:r>
              <a:rPr lang="en-US" baseline="0" dirty="0" smtClean="0"/>
              <a:t> an explanation of young people’s lower levels of participation at the beginning of the twenty-first century</a:t>
            </a:r>
            <a:endParaRPr lang="en-US" dirty="0"/>
          </a:p>
        </p:txBody>
      </p:sp>
      <p:sp>
        <p:nvSpPr>
          <p:cNvPr id="4" name="Slide Number Placeholder 3"/>
          <p:cNvSpPr>
            <a:spLocks noGrp="1"/>
          </p:cNvSpPr>
          <p:nvPr>
            <p:ph type="sldNum" sz="quarter" idx="10"/>
          </p:nvPr>
        </p:nvSpPr>
        <p:spPr/>
        <p:txBody>
          <a:bodyPr/>
          <a:lstStyle/>
          <a:p>
            <a:pPr>
              <a:defRPr/>
            </a:pPr>
            <a:fld id="{F50A6376-C636-4746-984F-14421484F30E}" type="slidenum">
              <a:rPr lang="en-US" smtClean="0"/>
              <a:pPr>
                <a:defRPr/>
              </a:pPr>
              <a:t>20</a:t>
            </a:fld>
            <a:endParaRPr lang="en-US"/>
          </a:p>
        </p:txBody>
      </p:sp>
    </p:spTree>
    <p:extLst>
      <p:ext uri="{BB962C8B-B14F-4D97-AF65-F5344CB8AC3E}">
        <p14:creationId xmlns:p14="http://schemas.microsoft.com/office/powerpoint/2010/main" val="6695589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order to conclude, I would like to come back to</a:t>
            </a:r>
            <a:r>
              <a:rPr lang="en-US" baseline="0" dirty="0" smtClean="0"/>
              <a:t> the title of my dissertation. </a:t>
            </a:r>
          </a:p>
          <a:p>
            <a:r>
              <a:rPr lang="en-US" dirty="0" smtClean="0"/>
              <a:t>Contrary</a:t>
            </a:r>
            <a:r>
              <a:rPr lang="en-US" baseline="0" dirty="0" smtClean="0"/>
              <a:t> to many stressing change, a careful look across, time, countries, forms of participation, groups of the population and the different meanings of age bring a much more nuance picture. There is no indication that young people are reinventing </a:t>
            </a:r>
            <a:r>
              <a:rPr lang="en-US" baseline="0" smtClean="0"/>
              <a:t>political participation </a:t>
            </a:r>
            <a:r>
              <a:rPr lang="en-US" baseline="0" dirty="0" smtClean="0"/>
              <a:t>but neither are they particularly critical or alienated form the political system. In addition how they participate is to a larger extent due to their stage in life.</a:t>
            </a:r>
          </a:p>
          <a:p>
            <a:r>
              <a:rPr lang="en-US" baseline="0" dirty="0" smtClean="0"/>
              <a:t>There is some change in the structural conditions in which young people come to age and lower levels of interest in politics in some countries. </a:t>
            </a:r>
            <a:endParaRPr lang="en-US" dirty="0"/>
          </a:p>
        </p:txBody>
      </p:sp>
      <p:sp>
        <p:nvSpPr>
          <p:cNvPr id="4" name="Slide Number Placeholder 3"/>
          <p:cNvSpPr>
            <a:spLocks noGrp="1"/>
          </p:cNvSpPr>
          <p:nvPr>
            <p:ph type="sldNum" sz="quarter" idx="10"/>
          </p:nvPr>
        </p:nvSpPr>
        <p:spPr/>
        <p:txBody>
          <a:bodyPr/>
          <a:lstStyle/>
          <a:p>
            <a:pPr>
              <a:defRPr/>
            </a:pPr>
            <a:fld id="{F50A6376-C636-4746-984F-14421484F30E}" type="slidenum">
              <a:rPr lang="en-US" smtClean="0"/>
              <a:pPr>
                <a:defRPr/>
              </a:pPr>
              <a:t>21</a:t>
            </a:fld>
            <a:endParaRPr lang="en-US"/>
          </a:p>
        </p:txBody>
      </p:sp>
    </p:spTree>
    <p:extLst>
      <p:ext uri="{BB962C8B-B14F-4D97-AF65-F5344CB8AC3E}">
        <p14:creationId xmlns:p14="http://schemas.microsoft.com/office/powerpoint/2010/main" val="21659224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de-DE" baseline="0" dirty="0" smtClean="0"/>
              <a:t>Main ideas:</a:t>
            </a:r>
          </a:p>
          <a:p>
            <a:pPr marL="171450" indent="-171450" eaLnBrk="1" hangingPunct="1">
              <a:spcBef>
                <a:spcPct val="0"/>
              </a:spcBef>
              <a:buFontTx/>
              <a:buChar char="-"/>
            </a:pPr>
            <a:r>
              <a:rPr lang="de-DE" baseline="0" dirty="0" smtClean="0"/>
              <a:t>There have been significant changes in attitudes and behaviours </a:t>
            </a:r>
          </a:p>
          <a:p>
            <a:pPr marL="171450" indent="-171450" eaLnBrk="1" hangingPunct="1">
              <a:spcBef>
                <a:spcPct val="0"/>
              </a:spcBef>
              <a:buFontTx/>
              <a:buChar char="-"/>
            </a:pPr>
            <a:r>
              <a:rPr lang="de-DE" baseline="0" dirty="0" smtClean="0"/>
              <a:t>Among the young, but not exactly the youngest</a:t>
            </a:r>
          </a:p>
          <a:p>
            <a:pPr marL="171450" indent="-171450" eaLnBrk="1" hangingPunct="1">
              <a:spcBef>
                <a:spcPct val="0"/>
              </a:spcBef>
              <a:buFontTx/>
              <a:buChar char="-"/>
            </a:pPr>
            <a:r>
              <a:rPr lang="de-DE" baseline="0" dirty="0" smtClean="0"/>
              <a:t>But new gaps between the empolyed and the unemployed </a:t>
            </a:r>
          </a:p>
          <a:p>
            <a:pPr marL="171450" indent="-171450" eaLnBrk="1" hangingPunct="1">
              <a:spcBef>
                <a:spcPct val="0"/>
              </a:spcBef>
              <a:buFontTx/>
              <a:buChar char="-"/>
            </a:pPr>
            <a:r>
              <a:rPr lang="de-DE" baseline="0" dirty="0" smtClean="0"/>
              <a:t>But be carefull: when activated, they may change the whole sytem!</a:t>
            </a:r>
          </a:p>
          <a:p>
            <a:pPr marL="171450" indent="-171450" eaLnBrk="1" hangingPunct="1">
              <a:spcBef>
                <a:spcPct val="0"/>
              </a:spcBef>
              <a:buFontTx/>
              <a:buChar char="-"/>
            </a:pPr>
            <a:endParaRPr lang="de-DE" baseline="0" dirty="0" smtClean="0"/>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49ED661-1001-4F45-B847-1C5A2AA0E09E}" type="slidenum">
              <a:rPr lang="en-US"/>
              <a:pPr fontAlgn="base">
                <a:spcBef>
                  <a:spcPct val="0"/>
                </a:spcBef>
                <a:spcAft>
                  <a:spcPct val="0"/>
                </a:spcAft>
                <a:defRPr/>
              </a:pPr>
              <a:t>22</a:t>
            </a:fld>
            <a:endParaRPr lang="en-US"/>
          </a:p>
        </p:txBody>
      </p:sp>
    </p:spTree>
    <p:extLst>
      <p:ext uri="{BB962C8B-B14F-4D97-AF65-F5344CB8AC3E}">
        <p14:creationId xmlns:p14="http://schemas.microsoft.com/office/powerpoint/2010/main" val="18300251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smtClean="0"/>
              <a:t>Cambios en el tiempo son significativos</a:t>
            </a:r>
            <a:r>
              <a:rPr lang="es-ES" baseline="0" dirty="0" smtClean="0"/>
              <a:t> para todos los grupos de edad</a:t>
            </a:r>
            <a:endParaRPr lang="es-ES" dirty="0"/>
          </a:p>
        </p:txBody>
      </p:sp>
      <p:sp>
        <p:nvSpPr>
          <p:cNvPr id="4" name="Slide Number Placeholder 3"/>
          <p:cNvSpPr>
            <a:spLocks noGrp="1"/>
          </p:cNvSpPr>
          <p:nvPr>
            <p:ph type="sldNum" sz="quarter" idx="10"/>
          </p:nvPr>
        </p:nvSpPr>
        <p:spPr/>
        <p:txBody>
          <a:bodyPr/>
          <a:lstStyle/>
          <a:p>
            <a:fld id="{8B4FAA02-0979-4828-8AEE-661F79A270AE}" type="slidenum">
              <a:rPr lang="es-ES" smtClean="0"/>
              <a:pPr/>
              <a:t>24</a:t>
            </a:fld>
            <a:endParaRPr lang="es-ES"/>
          </a:p>
        </p:txBody>
      </p:sp>
    </p:spTree>
    <p:extLst>
      <p:ext uri="{BB962C8B-B14F-4D97-AF65-F5344CB8AC3E}">
        <p14:creationId xmlns:p14="http://schemas.microsoft.com/office/powerpoint/2010/main" val="27402972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smtClean="0"/>
              <a:t>Cambios en el tiempo sólo significativos para Italia.</a:t>
            </a:r>
            <a:r>
              <a:rPr lang="es-ES" baseline="0" dirty="0" smtClean="0"/>
              <a:t>  Para los más jóvenes en +, para los dos siguientes grupos de edad en negativo</a:t>
            </a:r>
          </a:p>
          <a:p>
            <a:endParaRPr lang="es-ES" baseline="0" dirty="0" smtClean="0"/>
          </a:p>
          <a:p>
            <a:r>
              <a:rPr lang="es-ES" baseline="0" dirty="0" err="1" smtClean="0"/>
              <a:t>Germany</a:t>
            </a:r>
            <a:r>
              <a:rPr lang="es-ES" baseline="0" dirty="0" smtClean="0"/>
              <a:t> positivo para grupo de edad 45 a 55</a:t>
            </a:r>
          </a:p>
          <a:p>
            <a:r>
              <a:rPr lang="es-ES" baseline="0" dirty="0" smtClean="0"/>
              <a:t>España nada</a:t>
            </a:r>
          </a:p>
          <a:p>
            <a:endParaRPr lang="es-ES" dirty="0"/>
          </a:p>
        </p:txBody>
      </p:sp>
      <p:sp>
        <p:nvSpPr>
          <p:cNvPr id="4" name="Slide Number Placeholder 3"/>
          <p:cNvSpPr>
            <a:spLocks noGrp="1"/>
          </p:cNvSpPr>
          <p:nvPr>
            <p:ph type="sldNum" sz="quarter" idx="10"/>
          </p:nvPr>
        </p:nvSpPr>
        <p:spPr/>
        <p:txBody>
          <a:bodyPr/>
          <a:lstStyle/>
          <a:p>
            <a:fld id="{8B4FAA02-0979-4828-8AEE-661F79A270AE}" type="slidenum">
              <a:rPr lang="es-ES" smtClean="0"/>
              <a:pPr/>
              <a:t>25</a:t>
            </a:fld>
            <a:endParaRPr lang="es-ES"/>
          </a:p>
        </p:txBody>
      </p:sp>
    </p:spTree>
    <p:extLst>
      <p:ext uri="{BB962C8B-B14F-4D97-AF65-F5344CB8AC3E}">
        <p14:creationId xmlns:p14="http://schemas.microsoft.com/office/powerpoint/2010/main" val="34848129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smtClean="0"/>
              <a:t>En Alemania</a:t>
            </a:r>
            <a:r>
              <a:rPr lang="es-ES" baseline="0" dirty="0" smtClean="0"/>
              <a:t> los cambios no son </a:t>
            </a:r>
            <a:r>
              <a:rPr lang="es-ES" baseline="0" dirty="0" err="1" smtClean="0"/>
              <a:t>sig</a:t>
            </a:r>
            <a:r>
              <a:rPr lang="es-ES" baseline="0" dirty="0" smtClean="0"/>
              <a:t> para los jóvenes, sólo para los adultos</a:t>
            </a:r>
          </a:p>
          <a:p>
            <a:r>
              <a:rPr lang="es-ES" baseline="0" dirty="0" smtClean="0"/>
              <a:t>En España </a:t>
            </a:r>
            <a:r>
              <a:rPr lang="es-ES" baseline="0" dirty="0" err="1" smtClean="0"/>
              <a:t>sig</a:t>
            </a:r>
            <a:r>
              <a:rPr lang="es-ES" baseline="0" dirty="0" smtClean="0"/>
              <a:t> para los tres grupos más jóvenes y para los más mayores</a:t>
            </a:r>
          </a:p>
          <a:p>
            <a:r>
              <a:rPr lang="es-ES" baseline="0" dirty="0" smtClean="0"/>
              <a:t>En Italia sólo entre los más jóvenes!!!</a:t>
            </a:r>
          </a:p>
          <a:p>
            <a:endParaRPr lang="es-ES" baseline="0" dirty="0" smtClean="0"/>
          </a:p>
          <a:p>
            <a:endParaRPr lang="es-ES" dirty="0"/>
          </a:p>
        </p:txBody>
      </p:sp>
      <p:sp>
        <p:nvSpPr>
          <p:cNvPr id="4" name="Slide Number Placeholder 3"/>
          <p:cNvSpPr>
            <a:spLocks noGrp="1"/>
          </p:cNvSpPr>
          <p:nvPr>
            <p:ph type="sldNum" sz="quarter" idx="10"/>
          </p:nvPr>
        </p:nvSpPr>
        <p:spPr/>
        <p:txBody>
          <a:bodyPr/>
          <a:lstStyle/>
          <a:p>
            <a:fld id="{8B4FAA02-0979-4828-8AEE-661F79A270AE}" type="slidenum">
              <a:rPr lang="es-ES" smtClean="0"/>
              <a:pPr/>
              <a:t>26</a:t>
            </a:fld>
            <a:endParaRPr lang="es-ES"/>
          </a:p>
        </p:txBody>
      </p:sp>
    </p:spTree>
    <p:extLst>
      <p:ext uri="{BB962C8B-B14F-4D97-AF65-F5344CB8AC3E}">
        <p14:creationId xmlns:p14="http://schemas.microsoft.com/office/powerpoint/2010/main" val="3464616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smtClean="0"/>
              <a:t>3 </a:t>
            </a:r>
            <a:r>
              <a:rPr lang="es-ES" dirty="0" err="1" smtClean="0"/>
              <a:t>main</a:t>
            </a:r>
            <a:r>
              <a:rPr lang="es-ES" baseline="0" dirty="0" smtClean="0"/>
              <a:t> ideas:</a:t>
            </a:r>
          </a:p>
          <a:p>
            <a:pPr marL="171450" indent="-171450">
              <a:buFontTx/>
              <a:buChar char="-"/>
            </a:pPr>
            <a:r>
              <a:rPr lang="es-ES" baseline="0" dirty="0" err="1" smtClean="0"/>
              <a:t>Participation</a:t>
            </a:r>
            <a:r>
              <a:rPr lang="es-ES" baseline="0" dirty="0" smtClean="0"/>
              <a:t> </a:t>
            </a:r>
            <a:r>
              <a:rPr lang="es-ES" baseline="0" dirty="0" err="1" smtClean="0"/>
              <a:t>among</a:t>
            </a:r>
            <a:r>
              <a:rPr lang="es-ES" baseline="0" dirty="0" smtClean="0"/>
              <a:t> Young </a:t>
            </a:r>
            <a:r>
              <a:rPr lang="es-ES" baseline="0" dirty="0" err="1" smtClean="0"/>
              <a:t>people</a:t>
            </a:r>
            <a:r>
              <a:rPr lang="es-ES" baseline="0" dirty="0" smtClean="0"/>
              <a:t> </a:t>
            </a:r>
            <a:r>
              <a:rPr lang="es-ES" baseline="0" dirty="0" err="1" smtClean="0"/>
              <a:t>is</a:t>
            </a:r>
            <a:r>
              <a:rPr lang="es-ES" baseline="0" dirty="0" smtClean="0"/>
              <a:t> </a:t>
            </a:r>
            <a:r>
              <a:rPr lang="es-ES" baseline="0" dirty="0" err="1" smtClean="0"/>
              <a:t>lower</a:t>
            </a:r>
            <a:r>
              <a:rPr lang="es-ES" baseline="0" dirty="0" smtClean="0"/>
              <a:t>, and </a:t>
            </a:r>
            <a:r>
              <a:rPr lang="es-ES" baseline="0" dirty="0" err="1" smtClean="0"/>
              <a:t>the</a:t>
            </a:r>
            <a:r>
              <a:rPr lang="es-ES" baseline="0" dirty="0" smtClean="0"/>
              <a:t> do </a:t>
            </a:r>
            <a:r>
              <a:rPr lang="es-ES" baseline="0" dirty="0" err="1" smtClean="0"/>
              <a:t>not</a:t>
            </a:r>
            <a:r>
              <a:rPr lang="es-ES" baseline="0" dirty="0" smtClean="0"/>
              <a:t> </a:t>
            </a:r>
            <a:r>
              <a:rPr lang="es-ES" baseline="0" dirty="0" err="1" smtClean="0"/>
              <a:t>longer</a:t>
            </a:r>
            <a:r>
              <a:rPr lang="es-ES" baseline="0" dirty="0" smtClean="0"/>
              <a:t> </a:t>
            </a:r>
            <a:r>
              <a:rPr lang="es-ES" baseline="0" dirty="0" err="1" smtClean="0"/>
              <a:t>participate</a:t>
            </a:r>
            <a:r>
              <a:rPr lang="es-ES" baseline="0" dirty="0" smtClean="0"/>
              <a:t> more </a:t>
            </a:r>
            <a:r>
              <a:rPr lang="es-ES" baseline="0" dirty="0" err="1" smtClean="0"/>
              <a:t>than</a:t>
            </a:r>
            <a:r>
              <a:rPr lang="es-ES" baseline="0" dirty="0" smtClean="0"/>
              <a:t> </a:t>
            </a:r>
            <a:r>
              <a:rPr lang="es-ES" baseline="0" dirty="0" err="1" smtClean="0"/>
              <a:t>adults</a:t>
            </a:r>
            <a:r>
              <a:rPr lang="es-ES" baseline="0" dirty="0" smtClean="0"/>
              <a:t> </a:t>
            </a:r>
            <a:r>
              <a:rPr lang="es-ES" baseline="0" dirty="0" err="1" smtClean="0"/>
              <a:t>on</a:t>
            </a:r>
            <a:r>
              <a:rPr lang="es-ES" baseline="0" dirty="0" smtClean="0"/>
              <a:t> </a:t>
            </a:r>
            <a:r>
              <a:rPr lang="es-ES" baseline="0" dirty="0" err="1" smtClean="0"/>
              <a:t>protest</a:t>
            </a:r>
            <a:r>
              <a:rPr lang="es-ES" baseline="0" dirty="0" smtClean="0"/>
              <a:t> </a:t>
            </a:r>
            <a:r>
              <a:rPr lang="es-ES" baseline="0" dirty="0" err="1" smtClean="0"/>
              <a:t>activities</a:t>
            </a:r>
            <a:endParaRPr lang="es-ES" baseline="0" dirty="0" smtClean="0"/>
          </a:p>
          <a:p>
            <a:pPr marL="171450" indent="-171450">
              <a:buFontTx/>
              <a:buChar char="-"/>
            </a:pPr>
            <a:r>
              <a:rPr lang="es-ES" dirty="0" err="1" smtClean="0"/>
              <a:t>This</a:t>
            </a:r>
            <a:r>
              <a:rPr lang="es-ES" dirty="0" smtClean="0"/>
              <a:t> can be </a:t>
            </a:r>
            <a:r>
              <a:rPr lang="es-ES" dirty="0" err="1" smtClean="0"/>
              <a:t>explain</a:t>
            </a:r>
            <a:r>
              <a:rPr lang="es-ES" dirty="0" smtClean="0"/>
              <a:t> </a:t>
            </a:r>
            <a:r>
              <a:rPr lang="es-ES" dirty="0" err="1" smtClean="0"/>
              <a:t>by</a:t>
            </a:r>
            <a:r>
              <a:rPr lang="es-ES" dirty="0" smtClean="0"/>
              <a:t> a </a:t>
            </a:r>
            <a:r>
              <a:rPr lang="es-ES" dirty="0" err="1" smtClean="0"/>
              <a:t>combination</a:t>
            </a:r>
            <a:r>
              <a:rPr lang="es-ES" dirty="0" smtClean="0"/>
              <a:t> of </a:t>
            </a:r>
            <a:r>
              <a:rPr lang="es-ES" dirty="0" err="1" smtClean="0"/>
              <a:t>cohort</a:t>
            </a:r>
            <a:r>
              <a:rPr lang="es-ES" dirty="0" smtClean="0"/>
              <a:t> </a:t>
            </a:r>
            <a:r>
              <a:rPr lang="es-ES" dirty="0" err="1" smtClean="0"/>
              <a:t>differences</a:t>
            </a:r>
            <a:r>
              <a:rPr lang="es-ES" dirty="0" smtClean="0"/>
              <a:t> and</a:t>
            </a:r>
            <a:r>
              <a:rPr lang="es-ES" baseline="0" dirty="0" smtClean="0"/>
              <a:t> </a:t>
            </a:r>
            <a:r>
              <a:rPr lang="es-ES" baseline="0" dirty="0" err="1" smtClean="0"/>
              <a:t>life</a:t>
            </a:r>
            <a:r>
              <a:rPr lang="es-ES" baseline="0" dirty="0" smtClean="0"/>
              <a:t> </a:t>
            </a:r>
            <a:r>
              <a:rPr lang="es-ES" baseline="0" dirty="0" err="1" smtClean="0"/>
              <a:t>cycle</a:t>
            </a:r>
            <a:r>
              <a:rPr lang="es-ES" baseline="0" dirty="0" smtClean="0"/>
              <a:t> </a:t>
            </a:r>
            <a:r>
              <a:rPr lang="es-ES" baseline="0" dirty="0" err="1" smtClean="0"/>
              <a:t>effects</a:t>
            </a:r>
            <a:endParaRPr lang="es-ES" baseline="0" dirty="0" smtClean="0"/>
          </a:p>
          <a:p>
            <a:pPr marL="171450" indent="-171450">
              <a:buFontTx/>
              <a:buChar char="-"/>
            </a:pPr>
            <a:r>
              <a:rPr lang="es-ES" baseline="0" dirty="0" err="1" smtClean="0"/>
              <a:t>The</a:t>
            </a:r>
            <a:r>
              <a:rPr lang="es-ES" baseline="0" dirty="0" smtClean="0"/>
              <a:t> </a:t>
            </a:r>
            <a:r>
              <a:rPr lang="es-ES" baseline="0" dirty="0" err="1" smtClean="0"/>
              <a:t>transition</a:t>
            </a:r>
            <a:r>
              <a:rPr lang="es-ES" baseline="0" dirty="0" smtClean="0"/>
              <a:t> to </a:t>
            </a:r>
            <a:r>
              <a:rPr lang="es-ES" baseline="0" dirty="0" err="1" smtClean="0"/>
              <a:t>adulthood</a:t>
            </a:r>
            <a:r>
              <a:rPr lang="es-ES" baseline="0" dirty="0" smtClean="0"/>
              <a:t> and </a:t>
            </a:r>
            <a:r>
              <a:rPr lang="es-ES" baseline="0" dirty="0" err="1" smtClean="0"/>
              <a:t>thus</a:t>
            </a:r>
            <a:r>
              <a:rPr lang="es-ES" baseline="0" dirty="0" smtClean="0"/>
              <a:t> </a:t>
            </a:r>
            <a:r>
              <a:rPr lang="es-ES" baseline="0" dirty="0" err="1" smtClean="0"/>
              <a:t>the</a:t>
            </a:r>
            <a:r>
              <a:rPr lang="es-ES" baseline="0" dirty="0" smtClean="0"/>
              <a:t> </a:t>
            </a:r>
            <a:r>
              <a:rPr lang="es-ES" baseline="0" dirty="0" err="1" smtClean="0"/>
              <a:t>structural</a:t>
            </a:r>
            <a:r>
              <a:rPr lang="es-ES" baseline="0" dirty="0" smtClean="0"/>
              <a:t> </a:t>
            </a:r>
            <a:r>
              <a:rPr lang="es-ES" baseline="0" dirty="0" err="1" smtClean="0"/>
              <a:t>conditions</a:t>
            </a:r>
            <a:r>
              <a:rPr lang="es-ES" baseline="0" dirty="0" smtClean="0"/>
              <a:t> in </a:t>
            </a:r>
            <a:r>
              <a:rPr lang="es-ES" baseline="0" dirty="0" err="1" smtClean="0"/>
              <a:t>which</a:t>
            </a:r>
            <a:r>
              <a:rPr lang="es-ES" baseline="0" dirty="0" smtClean="0"/>
              <a:t> Young </a:t>
            </a:r>
            <a:r>
              <a:rPr lang="es-ES" baseline="0" dirty="0" err="1" smtClean="0"/>
              <a:t>people</a:t>
            </a:r>
            <a:r>
              <a:rPr lang="es-ES" baseline="0" dirty="0" smtClean="0"/>
              <a:t> come to </a:t>
            </a:r>
            <a:r>
              <a:rPr lang="es-ES" baseline="0" dirty="0" err="1" smtClean="0"/>
              <a:t>age</a:t>
            </a:r>
            <a:r>
              <a:rPr lang="es-ES" baseline="0" dirty="0" smtClean="0"/>
              <a:t> are </a:t>
            </a:r>
            <a:r>
              <a:rPr lang="es-ES" baseline="0" dirty="0" err="1" smtClean="0"/>
              <a:t>critical</a:t>
            </a:r>
            <a:endParaRPr lang="es-ES" baseline="0" dirty="0" smtClean="0"/>
          </a:p>
          <a:p>
            <a:pPr marL="171450" indent="-171450">
              <a:buFontTx/>
              <a:buChar char="-"/>
            </a:pPr>
            <a:r>
              <a:rPr lang="es-ES" baseline="0" dirty="0" smtClean="0">
                <a:sym typeface="Wingdings" panose="05000000000000000000" pitchFamily="2" charset="2"/>
              </a:rPr>
              <a:t> </a:t>
            </a:r>
            <a:r>
              <a:rPr lang="es-ES" baseline="0" dirty="0" err="1" smtClean="0">
                <a:sym typeface="Wingdings" panose="05000000000000000000" pitchFamily="2" charset="2"/>
              </a:rPr>
              <a:t>The</a:t>
            </a:r>
            <a:r>
              <a:rPr lang="es-ES" baseline="0" dirty="0" smtClean="0">
                <a:sym typeface="Wingdings" panose="05000000000000000000" pitchFamily="2" charset="2"/>
              </a:rPr>
              <a:t> </a:t>
            </a:r>
            <a:r>
              <a:rPr lang="es-ES" baseline="0" dirty="0" err="1" smtClean="0">
                <a:sym typeface="Wingdings" panose="05000000000000000000" pitchFamily="2" charset="2"/>
              </a:rPr>
              <a:t>consecuences</a:t>
            </a:r>
            <a:r>
              <a:rPr lang="es-ES" baseline="0" dirty="0" smtClean="0">
                <a:sym typeface="Wingdings" panose="05000000000000000000" pitchFamily="2" charset="2"/>
              </a:rPr>
              <a:t> of </a:t>
            </a:r>
            <a:r>
              <a:rPr lang="es-ES" baseline="0" dirty="0" err="1" smtClean="0">
                <a:sym typeface="Wingdings" panose="05000000000000000000" pitchFamily="2" charset="2"/>
              </a:rPr>
              <a:t>the</a:t>
            </a:r>
            <a:r>
              <a:rPr lang="es-ES" baseline="0" dirty="0" smtClean="0">
                <a:sym typeface="Wingdings" panose="05000000000000000000" pitchFamily="2" charset="2"/>
              </a:rPr>
              <a:t> </a:t>
            </a:r>
            <a:r>
              <a:rPr lang="es-ES" baseline="0" dirty="0" err="1" smtClean="0">
                <a:sym typeface="Wingdings" panose="05000000000000000000" pitchFamily="2" charset="2"/>
              </a:rPr>
              <a:t>economic</a:t>
            </a:r>
            <a:r>
              <a:rPr lang="es-ES" baseline="0" dirty="0" smtClean="0">
                <a:sym typeface="Wingdings" panose="05000000000000000000" pitchFamily="2" charset="2"/>
              </a:rPr>
              <a:t>  crisis </a:t>
            </a:r>
            <a:r>
              <a:rPr lang="es-ES" baseline="0" dirty="0" err="1" smtClean="0">
                <a:sym typeface="Wingdings" panose="05000000000000000000" pitchFamily="2" charset="2"/>
              </a:rPr>
              <a:t>on</a:t>
            </a:r>
            <a:r>
              <a:rPr lang="es-ES" baseline="0" dirty="0" smtClean="0">
                <a:sym typeface="Wingdings" panose="05000000000000000000" pitchFamily="2" charset="2"/>
              </a:rPr>
              <a:t> Young </a:t>
            </a:r>
            <a:r>
              <a:rPr lang="es-ES" baseline="0" dirty="0" err="1" smtClean="0">
                <a:sym typeface="Wingdings" panose="05000000000000000000" pitchFamily="2" charset="2"/>
              </a:rPr>
              <a:t>people’s</a:t>
            </a:r>
            <a:r>
              <a:rPr lang="es-ES" baseline="0" dirty="0" smtClean="0">
                <a:sym typeface="Wingdings" panose="05000000000000000000" pitchFamily="2" charset="2"/>
              </a:rPr>
              <a:t> </a:t>
            </a:r>
            <a:r>
              <a:rPr lang="es-ES" baseline="0" dirty="0" err="1" smtClean="0">
                <a:sym typeface="Wingdings" panose="05000000000000000000" pitchFamily="2" charset="2"/>
              </a:rPr>
              <a:t>political</a:t>
            </a:r>
            <a:r>
              <a:rPr lang="es-ES" baseline="0" dirty="0" smtClean="0">
                <a:sym typeface="Wingdings" panose="05000000000000000000" pitchFamily="2" charset="2"/>
              </a:rPr>
              <a:t> </a:t>
            </a:r>
            <a:r>
              <a:rPr lang="es-ES" baseline="0" dirty="0" err="1" smtClean="0">
                <a:sym typeface="Wingdings" panose="05000000000000000000" pitchFamily="2" charset="2"/>
              </a:rPr>
              <a:t>attitudes</a:t>
            </a:r>
            <a:r>
              <a:rPr lang="es-ES" baseline="0" dirty="0" smtClean="0">
                <a:sym typeface="Wingdings" panose="05000000000000000000" pitchFamily="2" charset="2"/>
              </a:rPr>
              <a:t> and </a:t>
            </a:r>
            <a:r>
              <a:rPr lang="es-ES" baseline="0" dirty="0" err="1" smtClean="0">
                <a:sym typeface="Wingdings" panose="05000000000000000000" pitchFamily="2" charset="2"/>
              </a:rPr>
              <a:t>behaviors</a:t>
            </a:r>
            <a:r>
              <a:rPr lang="es-ES" baseline="0" dirty="0" smtClean="0">
                <a:sym typeface="Wingdings" panose="05000000000000000000" pitchFamily="2" charset="2"/>
              </a:rPr>
              <a:t> in </a:t>
            </a:r>
            <a:r>
              <a:rPr lang="es-ES" baseline="0" dirty="0" err="1" smtClean="0">
                <a:sym typeface="Wingdings" panose="05000000000000000000" pitchFamily="2" charset="2"/>
              </a:rPr>
              <a:t>Spain</a:t>
            </a:r>
            <a:r>
              <a:rPr lang="es-ES" baseline="0" dirty="0" smtClean="0">
                <a:sym typeface="Wingdings" panose="05000000000000000000" pitchFamily="2" charset="2"/>
              </a:rPr>
              <a:t> </a:t>
            </a:r>
          </a:p>
          <a:p>
            <a:pPr marL="171450" indent="-171450">
              <a:buFontTx/>
              <a:buChar char="-"/>
            </a:pPr>
            <a:endParaRPr lang="es-ES" baseline="0" dirty="0" smtClean="0">
              <a:sym typeface="Wingdings" panose="05000000000000000000" pitchFamily="2" charset="2"/>
            </a:endParaRPr>
          </a:p>
          <a:p>
            <a:pPr marL="171450" indent="-171450">
              <a:buFontTx/>
              <a:buChar char="-"/>
            </a:pPr>
            <a:endParaRPr lang="es-ES" dirty="0"/>
          </a:p>
        </p:txBody>
      </p:sp>
      <p:sp>
        <p:nvSpPr>
          <p:cNvPr id="4" name="Marcador de número de diapositiva 3"/>
          <p:cNvSpPr>
            <a:spLocks noGrp="1"/>
          </p:cNvSpPr>
          <p:nvPr>
            <p:ph type="sldNum" sz="quarter" idx="10"/>
          </p:nvPr>
        </p:nvSpPr>
        <p:spPr/>
        <p:txBody>
          <a:bodyPr/>
          <a:lstStyle/>
          <a:p>
            <a:pPr>
              <a:defRPr/>
            </a:pPr>
            <a:fld id="{F50A6376-C636-4746-984F-14421484F30E}" type="slidenum">
              <a:rPr lang="en-US" smtClean="0"/>
              <a:pPr>
                <a:defRPr/>
              </a:pPr>
              <a:t>2</a:t>
            </a:fld>
            <a:endParaRPr lang="en-US"/>
          </a:p>
        </p:txBody>
      </p:sp>
    </p:spTree>
    <p:extLst>
      <p:ext uri="{BB962C8B-B14F-4D97-AF65-F5344CB8AC3E}">
        <p14:creationId xmlns:p14="http://schemas.microsoft.com/office/powerpoint/2010/main" val="26252145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Marcador de imagen de diapositiva 1"/>
          <p:cNvSpPr>
            <a:spLocks noGrp="1" noRot="1" noChangeAspect="1" noTextEdit="1"/>
          </p:cNvSpPr>
          <p:nvPr>
            <p:ph type="sldImg"/>
          </p:nvPr>
        </p:nvSpPr>
        <p:spPr bwMode="auto">
          <a:noFill/>
          <a:ln>
            <a:solidFill>
              <a:srgbClr val="000000"/>
            </a:solidFill>
            <a:miter lim="800000"/>
            <a:headEnd/>
            <a:tailEnd/>
          </a:ln>
        </p:spPr>
      </p:sp>
      <p:sp>
        <p:nvSpPr>
          <p:cNvPr id="41987" name="Marcador de notas 2"/>
          <p:cNvSpPr>
            <a:spLocks noGrp="1"/>
          </p:cNvSpPr>
          <p:nvPr>
            <p:ph type="body" idx="1"/>
          </p:nvPr>
        </p:nvSpPr>
        <p:spPr bwMode="auto">
          <a:noFill/>
        </p:spPr>
        <p:txBody>
          <a:bodyPr/>
          <a:lstStyle/>
          <a:p>
            <a:endParaRPr lang="es-ES" altLang="es-ES" smtClean="0"/>
          </a:p>
        </p:txBody>
      </p:sp>
      <p:sp>
        <p:nvSpPr>
          <p:cNvPr id="41988" name="Marcador de número de diapositiva 3"/>
          <p:cNvSpPr>
            <a:spLocks noGrp="1"/>
          </p:cNvSpPr>
          <p:nvPr>
            <p:ph type="sldNum" sz="quarter" idx="5"/>
          </p:nvPr>
        </p:nvSpPr>
        <p:spPr bwMode="auto">
          <a:noFill/>
          <a:ln>
            <a:miter lim="800000"/>
            <a:headEnd/>
            <a:tailEnd/>
          </a:ln>
        </p:spPr>
        <p:txBody>
          <a:bodyPr/>
          <a:lstStyle/>
          <a:p>
            <a:fld id="{78498241-2C5D-415B-B12C-CC82E11C4A37}" type="slidenum">
              <a:rPr lang="es-ES" altLang="es-ES" smtClean="0"/>
              <a:pPr/>
              <a:t>27</a:t>
            </a:fld>
            <a:endParaRPr lang="es-ES" altLang="es-ES" smtClean="0"/>
          </a:p>
        </p:txBody>
      </p:sp>
    </p:spTree>
    <p:extLst>
      <p:ext uri="{BB962C8B-B14F-4D97-AF65-F5344CB8AC3E}">
        <p14:creationId xmlns:p14="http://schemas.microsoft.com/office/powerpoint/2010/main" val="13166489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interesting result however, is that passing to the transition to adulthood not only does not</a:t>
            </a:r>
            <a:r>
              <a:rPr lang="en-US" baseline="0" dirty="0" smtClean="0"/>
              <a:t> have the expected positive effect on participation but, in a number of countries, it even depresses participation. </a:t>
            </a:r>
          </a:p>
          <a:p>
            <a:r>
              <a:rPr lang="en-US" baseline="0" dirty="0" smtClean="0"/>
              <a:t>This is a particular important result because the life-cycle model of participation is one of the most common assumption in political behavior research </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To understand this trajectory</a:t>
            </a:r>
            <a:r>
              <a:rPr lang="en-US" baseline="0" dirty="0" smtClean="0"/>
              <a:t>, three explanations were proposed to explain this finding: </a:t>
            </a:r>
          </a:p>
          <a:p>
            <a:pPr marL="171450" indent="-171450">
              <a:buFontTx/>
              <a:buChar char="-"/>
            </a:pPr>
            <a:r>
              <a:rPr lang="en-US" dirty="0" smtClean="0"/>
              <a:t>Not all the transitional events have positive outcomes for political participation in every country</a:t>
            </a:r>
          </a:p>
          <a:p>
            <a:pPr marL="171450" indent="-171450">
              <a:buFontTx/>
              <a:buChar char="-"/>
            </a:pPr>
            <a:r>
              <a:rPr lang="en-US" dirty="0" smtClean="0"/>
              <a:t>The second proposal is that the transition to adulthood requires some time to </a:t>
            </a:r>
            <a:r>
              <a:rPr lang="en-US" dirty="0" err="1" smtClean="0"/>
              <a:t>gbring</a:t>
            </a:r>
            <a:r>
              <a:rPr lang="en-US" dirty="0" smtClean="0"/>
              <a:t> about the resources and motivation that foster participation. And particularly so, at the beginning of the twenty-</a:t>
            </a:r>
            <a:r>
              <a:rPr lang="en-US" dirty="0" err="1" smtClean="0"/>
              <a:t>fiorst</a:t>
            </a:r>
            <a:r>
              <a:rPr lang="en-US" dirty="0" smtClean="0"/>
              <a:t> century</a:t>
            </a:r>
          </a:p>
          <a:p>
            <a:pPr marL="171450" indent="-171450">
              <a:buFontTx/>
              <a:buChar char="-"/>
            </a:pPr>
            <a:r>
              <a:rPr lang="en-US" dirty="0" smtClean="0"/>
              <a:t>The </a:t>
            </a:r>
            <a:r>
              <a:rPr lang="en-US" dirty="0" err="1" smtClean="0"/>
              <a:t>thirs</a:t>
            </a:r>
            <a:r>
              <a:rPr lang="en-US" dirty="0" smtClean="0"/>
              <a:t> is that the transition to adulthood</a:t>
            </a:r>
            <a:r>
              <a:rPr lang="en-US" baseline="0" dirty="0" smtClean="0"/>
              <a:t> has dissimilar effects for men and women</a:t>
            </a:r>
            <a:endParaRPr lang="en-US" dirty="0"/>
          </a:p>
        </p:txBody>
      </p:sp>
      <p:sp>
        <p:nvSpPr>
          <p:cNvPr id="4" name="Slide Number Placeholder 3"/>
          <p:cNvSpPr>
            <a:spLocks noGrp="1"/>
          </p:cNvSpPr>
          <p:nvPr>
            <p:ph type="sldNum" sz="quarter" idx="10"/>
          </p:nvPr>
        </p:nvSpPr>
        <p:spPr/>
        <p:txBody>
          <a:bodyPr/>
          <a:lstStyle/>
          <a:p>
            <a:pPr>
              <a:defRPr/>
            </a:pPr>
            <a:fld id="{F50A6376-C636-4746-984F-14421484F30E}" type="slidenum">
              <a:rPr lang="en-US" smtClean="0"/>
              <a:pPr>
                <a:defRPr/>
              </a:pPr>
              <a:t>37</a:t>
            </a:fld>
            <a:endParaRPr lang="en-US"/>
          </a:p>
        </p:txBody>
      </p:sp>
    </p:spTree>
    <p:extLst>
      <p:ext uri="{BB962C8B-B14F-4D97-AF65-F5344CB8AC3E}">
        <p14:creationId xmlns:p14="http://schemas.microsoft.com/office/powerpoint/2010/main" val="4289232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Empirical evidence was found for most of these scenarios.</a:t>
            </a:r>
            <a:r>
              <a:rPr lang="en-US" baseline="0" dirty="0" smtClean="0"/>
              <a:t> In some countries the events comprised in the transition to adulthood have a direct positive effect on institutional political participation</a:t>
            </a:r>
          </a:p>
          <a:p>
            <a:endParaRPr lang="en-US" dirty="0"/>
          </a:p>
        </p:txBody>
      </p:sp>
      <p:sp>
        <p:nvSpPr>
          <p:cNvPr id="4" name="Slide Number Placeholder 3"/>
          <p:cNvSpPr>
            <a:spLocks noGrp="1"/>
          </p:cNvSpPr>
          <p:nvPr>
            <p:ph type="sldNum" sz="quarter" idx="10"/>
          </p:nvPr>
        </p:nvSpPr>
        <p:spPr/>
        <p:txBody>
          <a:bodyPr/>
          <a:lstStyle/>
          <a:p>
            <a:pPr>
              <a:defRPr/>
            </a:pPr>
            <a:fld id="{F50A6376-C636-4746-984F-14421484F30E}" type="slidenum">
              <a:rPr lang="en-US" smtClean="0"/>
              <a:pPr>
                <a:defRPr/>
              </a:pPr>
              <a:t>38</a:t>
            </a:fld>
            <a:endParaRPr lang="en-US"/>
          </a:p>
        </p:txBody>
      </p:sp>
    </p:spTree>
    <p:extLst>
      <p:ext uri="{BB962C8B-B14F-4D97-AF65-F5344CB8AC3E}">
        <p14:creationId xmlns:p14="http://schemas.microsoft.com/office/powerpoint/2010/main" val="36508775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Or have no effect</a:t>
            </a:r>
          </a:p>
          <a:p>
            <a:endParaRPr lang="en-US" dirty="0"/>
          </a:p>
        </p:txBody>
      </p:sp>
      <p:sp>
        <p:nvSpPr>
          <p:cNvPr id="4" name="Slide Number Placeholder 3"/>
          <p:cNvSpPr>
            <a:spLocks noGrp="1"/>
          </p:cNvSpPr>
          <p:nvPr>
            <p:ph type="sldNum" sz="quarter" idx="10"/>
          </p:nvPr>
        </p:nvSpPr>
        <p:spPr/>
        <p:txBody>
          <a:bodyPr/>
          <a:lstStyle/>
          <a:p>
            <a:pPr>
              <a:defRPr/>
            </a:pPr>
            <a:fld id="{F50A6376-C636-4746-984F-14421484F30E}" type="slidenum">
              <a:rPr lang="en-US" smtClean="0"/>
              <a:pPr>
                <a:defRPr/>
              </a:pPr>
              <a:t>39</a:t>
            </a:fld>
            <a:endParaRPr lang="en-US"/>
          </a:p>
        </p:txBody>
      </p:sp>
    </p:spTree>
    <p:extLst>
      <p:ext uri="{BB962C8B-B14F-4D97-AF65-F5344CB8AC3E}">
        <p14:creationId xmlns:p14="http://schemas.microsoft.com/office/powerpoint/2010/main" val="39984187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 have an effect only from an specific</a:t>
            </a:r>
            <a:r>
              <a:rPr lang="en-US" baseline="0" dirty="0" smtClean="0"/>
              <a:t> age on.</a:t>
            </a:r>
          </a:p>
          <a:p>
            <a:endParaRPr lang="en-US" dirty="0"/>
          </a:p>
        </p:txBody>
      </p:sp>
      <p:sp>
        <p:nvSpPr>
          <p:cNvPr id="4" name="Slide Number Placeholder 3"/>
          <p:cNvSpPr>
            <a:spLocks noGrp="1"/>
          </p:cNvSpPr>
          <p:nvPr>
            <p:ph type="sldNum" sz="quarter" idx="10"/>
          </p:nvPr>
        </p:nvSpPr>
        <p:spPr/>
        <p:txBody>
          <a:bodyPr/>
          <a:lstStyle/>
          <a:p>
            <a:pPr>
              <a:defRPr/>
            </a:pPr>
            <a:fld id="{F50A6376-C636-4746-984F-14421484F30E}" type="slidenum">
              <a:rPr lang="en-US" smtClean="0"/>
              <a:pPr>
                <a:defRPr/>
              </a:pPr>
              <a:t>40</a:t>
            </a:fld>
            <a:endParaRPr lang="en-US"/>
          </a:p>
        </p:txBody>
      </p:sp>
    </p:spTree>
    <p:extLst>
      <p:ext uri="{BB962C8B-B14F-4D97-AF65-F5344CB8AC3E}">
        <p14:creationId xmlns:p14="http://schemas.microsoft.com/office/powerpoint/2010/main" val="9499552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50A6376-C636-4746-984F-14421484F30E}" type="slidenum">
              <a:rPr lang="en-US" smtClean="0"/>
              <a:pPr>
                <a:defRPr/>
              </a:pPr>
              <a:t>41</a:t>
            </a:fld>
            <a:endParaRPr lang="en-US"/>
          </a:p>
        </p:txBody>
      </p:sp>
    </p:spTree>
    <p:extLst>
      <p:ext uri="{BB962C8B-B14F-4D97-AF65-F5344CB8AC3E}">
        <p14:creationId xmlns:p14="http://schemas.microsoft.com/office/powerpoint/2010/main" val="18574778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50A6376-C636-4746-984F-14421484F30E}" type="slidenum">
              <a:rPr lang="en-US" smtClean="0"/>
              <a:pPr>
                <a:defRPr/>
              </a:pPr>
              <a:t>42</a:t>
            </a:fld>
            <a:endParaRPr lang="en-US"/>
          </a:p>
        </p:txBody>
      </p:sp>
    </p:spTree>
    <p:extLst>
      <p:ext uri="{BB962C8B-B14F-4D97-AF65-F5344CB8AC3E}">
        <p14:creationId xmlns:p14="http://schemas.microsoft.com/office/powerpoint/2010/main" val="9095369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smtClean="0"/>
              <a:t>Participación</a:t>
            </a:r>
            <a:r>
              <a:rPr lang="es-ES" baseline="0" dirty="0" smtClean="0"/>
              <a:t> institucional en función de los años que han pasado desde el primer empleo</a:t>
            </a:r>
            <a:endParaRPr lang="es-ES" dirty="0"/>
          </a:p>
        </p:txBody>
      </p:sp>
      <p:sp>
        <p:nvSpPr>
          <p:cNvPr id="4" name="Slide Number Placeholder 3"/>
          <p:cNvSpPr>
            <a:spLocks noGrp="1"/>
          </p:cNvSpPr>
          <p:nvPr>
            <p:ph type="sldNum" sz="quarter" idx="10"/>
          </p:nvPr>
        </p:nvSpPr>
        <p:spPr/>
        <p:txBody>
          <a:bodyPr/>
          <a:lstStyle/>
          <a:p>
            <a:fld id="{10D84751-6B30-4681-A473-54DF8D1224F0}" type="slidenum">
              <a:rPr lang="es-ES" smtClean="0"/>
              <a:pPr/>
              <a:t>48</a:t>
            </a:fld>
            <a:endParaRPr lang="es-ES"/>
          </a:p>
        </p:txBody>
      </p:sp>
    </p:spTree>
    <p:extLst>
      <p:ext uri="{BB962C8B-B14F-4D97-AF65-F5344CB8AC3E}">
        <p14:creationId xmlns:p14="http://schemas.microsoft.com/office/powerpoint/2010/main" val="16442585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smtClean="0"/>
              <a:t>Participación</a:t>
            </a:r>
            <a:r>
              <a:rPr lang="es-ES" baseline="0" dirty="0" smtClean="0"/>
              <a:t> institucional en función del número de años que han pasado desde el último hijo para hombres y mujeres</a:t>
            </a:r>
            <a:endParaRPr lang="es-ES" dirty="0"/>
          </a:p>
        </p:txBody>
      </p:sp>
      <p:sp>
        <p:nvSpPr>
          <p:cNvPr id="4" name="Slide Number Placeholder 3"/>
          <p:cNvSpPr>
            <a:spLocks noGrp="1"/>
          </p:cNvSpPr>
          <p:nvPr>
            <p:ph type="sldNum" sz="quarter" idx="10"/>
          </p:nvPr>
        </p:nvSpPr>
        <p:spPr/>
        <p:txBody>
          <a:bodyPr/>
          <a:lstStyle/>
          <a:p>
            <a:fld id="{10D84751-6B30-4681-A473-54DF8D1224F0}" type="slidenum">
              <a:rPr lang="es-ES" smtClean="0"/>
              <a:pPr/>
              <a:t>49</a:t>
            </a:fld>
            <a:endParaRPr lang="es-ES"/>
          </a:p>
        </p:txBody>
      </p:sp>
    </p:spTree>
    <p:extLst>
      <p:ext uri="{BB962C8B-B14F-4D97-AF65-F5344CB8AC3E}">
        <p14:creationId xmlns:p14="http://schemas.microsoft.com/office/powerpoint/2010/main" val="1076887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40963" name="2 Marcador de notas"/>
          <p:cNvSpPr>
            <a:spLocks noGrp="1"/>
          </p:cNvSpPr>
          <p:nvPr>
            <p:ph type="body" idx="1"/>
          </p:nvPr>
        </p:nvSpPr>
        <p:spPr bwMode="auto">
          <a:noFill/>
        </p:spPr>
        <p:txBody>
          <a:bodyPr/>
          <a:lstStyle/>
          <a:p>
            <a:endParaRPr lang="es-ES" smtClean="0">
              <a:ea typeface="ＭＳ Ｐゴシック" pitchFamily="34" charset="-128"/>
            </a:endParaRPr>
          </a:p>
        </p:txBody>
      </p:sp>
      <p:sp>
        <p:nvSpPr>
          <p:cNvPr id="40964" name="3 Marcador de número de diapositiva"/>
          <p:cNvSpPr>
            <a:spLocks noGrp="1"/>
          </p:cNvSpPr>
          <p:nvPr>
            <p:ph type="sldNum" sz="quarter" idx="5"/>
          </p:nvPr>
        </p:nvSpPr>
        <p:spPr bwMode="auto">
          <a:noFill/>
          <a:ln>
            <a:miter lim="800000"/>
            <a:headEnd/>
            <a:tailEnd/>
          </a:ln>
        </p:spPr>
        <p:txBody>
          <a:bodyPr/>
          <a:lstStyle/>
          <a:p>
            <a:fld id="{191CC713-62DB-40D7-BCF9-837127B3D204}" type="slidenum">
              <a:rPr lang="es-ES"/>
              <a:pPr/>
              <a:t>51</a:t>
            </a:fld>
            <a:endParaRPr lang="es-ES"/>
          </a:p>
        </p:txBody>
      </p:sp>
    </p:spTree>
    <p:extLst>
      <p:ext uri="{BB962C8B-B14F-4D97-AF65-F5344CB8AC3E}">
        <p14:creationId xmlns:p14="http://schemas.microsoft.com/office/powerpoint/2010/main" val="287249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smtClean="0"/>
              <a:t>3 </a:t>
            </a:r>
            <a:r>
              <a:rPr lang="es-ES" dirty="0" err="1" smtClean="0"/>
              <a:t>main</a:t>
            </a:r>
            <a:r>
              <a:rPr lang="es-ES" baseline="0" dirty="0" smtClean="0"/>
              <a:t> ideas:</a:t>
            </a:r>
          </a:p>
          <a:p>
            <a:pPr marL="171450" indent="-171450">
              <a:buFontTx/>
              <a:buChar char="-"/>
            </a:pPr>
            <a:r>
              <a:rPr lang="es-ES" baseline="0" dirty="0" err="1" smtClean="0"/>
              <a:t>Participation</a:t>
            </a:r>
            <a:r>
              <a:rPr lang="es-ES" baseline="0" dirty="0" smtClean="0"/>
              <a:t> </a:t>
            </a:r>
            <a:r>
              <a:rPr lang="es-ES" baseline="0" dirty="0" err="1" smtClean="0"/>
              <a:t>among</a:t>
            </a:r>
            <a:r>
              <a:rPr lang="es-ES" baseline="0" dirty="0" smtClean="0"/>
              <a:t> Young </a:t>
            </a:r>
            <a:r>
              <a:rPr lang="es-ES" baseline="0" dirty="0" err="1" smtClean="0"/>
              <a:t>people</a:t>
            </a:r>
            <a:r>
              <a:rPr lang="es-ES" baseline="0" dirty="0" smtClean="0"/>
              <a:t> </a:t>
            </a:r>
            <a:r>
              <a:rPr lang="es-ES" baseline="0" dirty="0" err="1" smtClean="0"/>
              <a:t>is</a:t>
            </a:r>
            <a:r>
              <a:rPr lang="es-ES" baseline="0" dirty="0" smtClean="0"/>
              <a:t> </a:t>
            </a:r>
            <a:r>
              <a:rPr lang="es-ES" baseline="0" dirty="0" err="1" smtClean="0"/>
              <a:t>lower</a:t>
            </a:r>
            <a:r>
              <a:rPr lang="es-ES" baseline="0" dirty="0" smtClean="0"/>
              <a:t>, and </a:t>
            </a:r>
            <a:r>
              <a:rPr lang="es-ES" baseline="0" dirty="0" err="1" smtClean="0"/>
              <a:t>the</a:t>
            </a:r>
            <a:r>
              <a:rPr lang="es-ES" baseline="0" dirty="0" smtClean="0"/>
              <a:t> do </a:t>
            </a:r>
            <a:r>
              <a:rPr lang="es-ES" baseline="0" dirty="0" err="1" smtClean="0"/>
              <a:t>not</a:t>
            </a:r>
            <a:r>
              <a:rPr lang="es-ES" baseline="0" dirty="0" smtClean="0"/>
              <a:t> </a:t>
            </a:r>
            <a:r>
              <a:rPr lang="es-ES" baseline="0" dirty="0" err="1" smtClean="0"/>
              <a:t>longer</a:t>
            </a:r>
            <a:r>
              <a:rPr lang="es-ES" baseline="0" dirty="0" smtClean="0"/>
              <a:t> </a:t>
            </a:r>
            <a:r>
              <a:rPr lang="es-ES" baseline="0" dirty="0" err="1" smtClean="0"/>
              <a:t>participate</a:t>
            </a:r>
            <a:r>
              <a:rPr lang="es-ES" baseline="0" dirty="0" smtClean="0"/>
              <a:t> more </a:t>
            </a:r>
            <a:r>
              <a:rPr lang="es-ES" baseline="0" dirty="0" err="1" smtClean="0"/>
              <a:t>than</a:t>
            </a:r>
            <a:r>
              <a:rPr lang="es-ES" baseline="0" dirty="0" smtClean="0"/>
              <a:t> </a:t>
            </a:r>
            <a:r>
              <a:rPr lang="es-ES" baseline="0" dirty="0" err="1" smtClean="0"/>
              <a:t>adults</a:t>
            </a:r>
            <a:r>
              <a:rPr lang="es-ES" baseline="0" dirty="0" smtClean="0"/>
              <a:t> </a:t>
            </a:r>
            <a:r>
              <a:rPr lang="es-ES" baseline="0" dirty="0" err="1" smtClean="0"/>
              <a:t>on</a:t>
            </a:r>
            <a:r>
              <a:rPr lang="es-ES" baseline="0" dirty="0" smtClean="0"/>
              <a:t> </a:t>
            </a:r>
            <a:r>
              <a:rPr lang="es-ES" baseline="0" dirty="0" err="1" smtClean="0"/>
              <a:t>protest</a:t>
            </a:r>
            <a:r>
              <a:rPr lang="es-ES" baseline="0" dirty="0" smtClean="0"/>
              <a:t> </a:t>
            </a:r>
            <a:r>
              <a:rPr lang="es-ES" baseline="0" dirty="0" err="1" smtClean="0"/>
              <a:t>activities</a:t>
            </a:r>
            <a:endParaRPr lang="es-ES" baseline="0" dirty="0" smtClean="0"/>
          </a:p>
          <a:p>
            <a:pPr marL="171450" indent="-171450">
              <a:buFontTx/>
              <a:buChar char="-"/>
            </a:pPr>
            <a:r>
              <a:rPr lang="es-ES" dirty="0" err="1" smtClean="0"/>
              <a:t>This</a:t>
            </a:r>
            <a:r>
              <a:rPr lang="es-ES" dirty="0" smtClean="0"/>
              <a:t> can be </a:t>
            </a:r>
            <a:r>
              <a:rPr lang="es-ES" dirty="0" err="1" smtClean="0"/>
              <a:t>explain</a:t>
            </a:r>
            <a:r>
              <a:rPr lang="es-ES" dirty="0" smtClean="0"/>
              <a:t> </a:t>
            </a:r>
            <a:r>
              <a:rPr lang="es-ES" dirty="0" err="1" smtClean="0"/>
              <a:t>by</a:t>
            </a:r>
            <a:r>
              <a:rPr lang="es-ES" dirty="0" smtClean="0"/>
              <a:t> a </a:t>
            </a:r>
            <a:r>
              <a:rPr lang="es-ES" dirty="0" err="1" smtClean="0"/>
              <a:t>combination</a:t>
            </a:r>
            <a:r>
              <a:rPr lang="es-ES" dirty="0" smtClean="0"/>
              <a:t> of </a:t>
            </a:r>
            <a:r>
              <a:rPr lang="es-ES" dirty="0" err="1" smtClean="0"/>
              <a:t>cohort</a:t>
            </a:r>
            <a:r>
              <a:rPr lang="es-ES" dirty="0" smtClean="0"/>
              <a:t> </a:t>
            </a:r>
            <a:r>
              <a:rPr lang="es-ES" dirty="0" err="1" smtClean="0"/>
              <a:t>differences</a:t>
            </a:r>
            <a:r>
              <a:rPr lang="es-ES" dirty="0" smtClean="0"/>
              <a:t> and</a:t>
            </a:r>
            <a:r>
              <a:rPr lang="es-ES" baseline="0" dirty="0" smtClean="0"/>
              <a:t> </a:t>
            </a:r>
            <a:r>
              <a:rPr lang="es-ES" baseline="0" dirty="0" err="1" smtClean="0"/>
              <a:t>life</a:t>
            </a:r>
            <a:r>
              <a:rPr lang="es-ES" baseline="0" dirty="0" smtClean="0"/>
              <a:t> </a:t>
            </a:r>
            <a:r>
              <a:rPr lang="es-ES" baseline="0" dirty="0" err="1" smtClean="0"/>
              <a:t>cycle</a:t>
            </a:r>
            <a:r>
              <a:rPr lang="es-ES" baseline="0" dirty="0" smtClean="0"/>
              <a:t> </a:t>
            </a:r>
            <a:r>
              <a:rPr lang="es-ES" baseline="0" dirty="0" err="1" smtClean="0"/>
              <a:t>effects</a:t>
            </a:r>
            <a:endParaRPr lang="es-ES" baseline="0" dirty="0" smtClean="0"/>
          </a:p>
          <a:p>
            <a:pPr marL="171450" indent="-171450">
              <a:buFontTx/>
              <a:buChar char="-"/>
            </a:pPr>
            <a:r>
              <a:rPr lang="es-ES" baseline="0" dirty="0" err="1" smtClean="0"/>
              <a:t>The</a:t>
            </a:r>
            <a:r>
              <a:rPr lang="es-ES" baseline="0" dirty="0" smtClean="0"/>
              <a:t> </a:t>
            </a:r>
            <a:r>
              <a:rPr lang="es-ES" baseline="0" dirty="0" err="1" smtClean="0"/>
              <a:t>transition</a:t>
            </a:r>
            <a:r>
              <a:rPr lang="es-ES" baseline="0" dirty="0" smtClean="0"/>
              <a:t> to </a:t>
            </a:r>
            <a:r>
              <a:rPr lang="es-ES" baseline="0" dirty="0" err="1" smtClean="0"/>
              <a:t>adulthood</a:t>
            </a:r>
            <a:r>
              <a:rPr lang="es-ES" baseline="0" dirty="0" smtClean="0"/>
              <a:t> and </a:t>
            </a:r>
            <a:r>
              <a:rPr lang="es-ES" baseline="0" dirty="0" err="1" smtClean="0"/>
              <a:t>thus</a:t>
            </a:r>
            <a:r>
              <a:rPr lang="es-ES" baseline="0" dirty="0" smtClean="0"/>
              <a:t> </a:t>
            </a:r>
            <a:r>
              <a:rPr lang="es-ES" baseline="0" dirty="0" err="1" smtClean="0"/>
              <a:t>the</a:t>
            </a:r>
            <a:r>
              <a:rPr lang="es-ES" baseline="0" dirty="0" smtClean="0"/>
              <a:t> </a:t>
            </a:r>
            <a:r>
              <a:rPr lang="es-ES" baseline="0" dirty="0" err="1" smtClean="0"/>
              <a:t>structural</a:t>
            </a:r>
            <a:r>
              <a:rPr lang="es-ES" baseline="0" dirty="0" smtClean="0"/>
              <a:t> </a:t>
            </a:r>
            <a:r>
              <a:rPr lang="es-ES" baseline="0" dirty="0" err="1" smtClean="0"/>
              <a:t>conditions</a:t>
            </a:r>
            <a:r>
              <a:rPr lang="es-ES" baseline="0" dirty="0" smtClean="0"/>
              <a:t> in </a:t>
            </a:r>
            <a:r>
              <a:rPr lang="es-ES" baseline="0" dirty="0" err="1" smtClean="0"/>
              <a:t>which</a:t>
            </a:r>
            <a:r>
              <a:rPr lang="es-ES" baseline="0" dirty="0" smtClean="0"/>
              <a:t> Young </a:t>
            </a:r>
            <a:r>
              <a:rPr lang="es-ES" baseline="0" dirty="0" err="1" smtClean="0"/>
              <a:t>people</a:t>
            </a:r>
            <a:r>
              <a:rPr lang="es-ES" baseline="0" dirty="0" smtClean="0"/>
              <a:t> come to </a:t>
            </a:r>
            <a:r>
              <a:rPr lang="es-ES" baseline="0" dirty="0" err="1" smtClean="0"/>
              <a:t>age</a:t>
            </a:r>
            <a:r>
              <a:rPr lang="es-ES" baseline="0" dirty="0" smtClean="0"/>
              <a:t> are </a:t>
            </a:r>
            <a:r>
              <a:rPr lang="es-ES" baseline="0" dirty="0" err="1" smtClean="0"/>
              <a:t>critical</a:t>
            </a:r>
            <a:endParaRPr lang="es-ES" baseline="0" dirty="0" smtClean="0"/>
          </a:p>
          <a:p>
            <a:pPr marL="171450" indent="-171450">
              <a:buFontTx/>
              <a:buChar char="-"/>
            </a:pPr>
            <a:r>
              <a:rPr lang="es-ES" baseline="0" dirty="0" smtClean="0">
                <a:sym typeface="Wingdings" panose="05000000000000000000" pitchFamily="2" charset="2"/>
              </a:rPr>
              <a:t> </a:t>
            </a:r>
            <a:r>
              <a:rPr lang="es-ES" baseline="0" dirty="0" err="1" smtClean="0">
                <a:sym typeface="Wingdings" panose="05000000000000000000" pitchFamily="2" charset="2"/>
              </a:rPr>
              <a:t>The</a:t>
            </a:r>
            <a:r>
              <a:rPr lang="es-ES" baseline="0" dirty="0" smtClean="0">
                <a:sym typeface="Wingdings" panose="05000000000000000000" pitchFamily="2" charset="2"/>
              </a:rPr>
              <a:t> </a:t>
            </a:r>
            <a:r>
              <a:rPr lang="es-ES" baseline="0" dirty="0" err="1" smtClean="0">
                <a:sym typeface="Wingdings" panose="05000000000000000000" pitchFamily="2" charset="2"/>
              </a:rPr>
              <a:t>consecuences</a:t>
            </a:r>
            <a:r>
              <a:rPr lang="es-ES" baseline="0" dirty="0" smtClean="0">
                <a:sym typeface="Wingdings" panose="05000000000000000000" pitchFamily="2" charset="2"/>
              </a:rPr>
              <a:t> of </a:t>
            </a:r>
            <a:r>
              <a:rPr lang="es-ES" baseline="0" dirty="0" err="1" smtClean="0">
                <a:sym typeface="Wingdings" panose="05000000000000000000" pitchFamily="2" charset="2"/>
              </a:rPr>
              <a:t>the</a:t>
            </a:r>
            <a:r>
              <a:rPr lang="es-ES" baseline="0" dirty="0" smtClean="0">
                <a:sym typeface="Wingdings" panose="05000000000000000000" pitchFamily="2" charset="2"/>
              </a:rPr>
              <a:t> </a:t>
            </a:r>
            <a:r>
              <a:rPr lang="es-ES" baseline="0" dirty="0" err="1" smtClean="0">
                <a:sym typeface="Wingdings" panose="05000000000000000000" pitchFamily="2" charset="2"/>
              </a:rPr>
              <a:t>economic</a:t>
            </a:r>
            <a:r>
              <a:rPr lang="es-ES" baseline="0" dirty="0" smtClean="0">
                <a:sym typeface="Wingdings" panose="05000000000000000000" pitchFamily="2" charset="2"/>
              </a:rPr>
              <a:t>  crisis </a:t>
            </a:r>
            <a:r>
              <a:rPr lang="es-ES" baseline="0" dirty="0" err="1" smtClean="0">
                <a:sym typeface="Wingdings" panose="05000000000000000000" pitchFamily="2" charset="2"/>
              </a:rPr>
              <a:t>on</a:t>
            </a:r>
            <a:r>
              <a:rPr lang="es-ES" baseline="0" dirty="0" smtClean="0">
                <a:sym typeface="Wingdings" panose="05000000000000000000" pitchFamily="2" charset="2"/>
              </a:rPr>
              <a:t> Young </a:t>
            </a:r>
            <a:r>
              <a:rPr lang="es-ES" baseline="0" dirty="0" err="1" smtClean="0">
                <a:sym typeface="Wingdings" panose="05000000000000000000" pitchFamily="2" charset="2"/>
              </a:rPr>
              <a:t>people’s</a:t>
            </a:r>
            <a:r>
              <a:rPr lang="es-ES" baseline="0" dirty="0" smtClean="0">
                <a:sym typeface="Wingdings" panose="05000000000000000000" pitchFamily="2" charset="2"/>
              </a:rPr>
              <a:t> </a:t>
            </a:r>
            <a:r>
              <a:rPr lang="es-ES" baseline="0" dirty="0" err="1" smtClean="0">
                <a:sym typeface="Wingdings" panose="05000000000000000000" pitchFamily="2" charset="2"/>
              </a:rPr>
              <a:t>political</a:t>
            </a:r>
            <a:r>
              <a:rPr lang="es-ES" baseline="0" dirty="0" smtClean="0">
                <a:sym typeface="Wingdings" panose="05000000000000000000" pitchFamily="2" charset="2"/>
              </a:rPr>
              <a:t> </a:t>
            </a:r>
            <a:r>
              <a:rPr lang="es-ES" baseline="0" dirty="0" err="1" smtClean="0">
                <a:sym typeface="Wingdings" panose="05000000000000000000" pitchFamily="2" charset="2"/>
              </a:rPr>
              <a:t>attitudes</a:t>
            </a:r>
            <a:r>
              <a:rPr lang="es-ES" baseline="0" dirty="0" smtClean="0">
                <a:sym typeface="Wingdings" panose="05000000000000000000" pitchFamily="2" charset="2"/>
              </a:rPr>
              <a:t> and </a:t>
            </a:r>
            <a:r>
              <a:rPr lang="es-ES" baseline="0" dirty="0" err="1" smtClean="0">
                <a:sym typeface="Wingdings" panose="05000000000000000000" pitchFamily="2" charset="2"/>
              </a:rPr>
              <a:t>behaviors</a:t>
            </a:r>
            <a:r>
              <a:rPr lang="es-ES" baseline="0" dirty="0" smtClean="0">
                <a:sym typeface="Wingdings" panose="05000000000000000000" pitchFamily="2" charset="2"/>
              </a:rPr>
              <a:t> in </a:t>
            </a:r>
            <a:r>
              <a:rPr lang="es-ES" baseline="0" dirty="0" err="1" smtClean="0">
                <a:sym typeface="Wingdings" panose="05000000000000000000" pitchFamily="2" charset="2"/>
              </a:rPr>
              <a:t>Spain</a:t>
            </a:r>
            <a:r>
              <a:rPr lang="es-ES" baseline="0" dirty="0" smtClean="0">
                <a:sym typeface="Wingdings" panose="05000000000000000000" pitchFamily="2" charset="2"/>
              </a:rPr>
              <a:t> </a:t>
            </a:r>
          </a:p>
          <a:p>
            <a:pPr marL="171450" indent="-171450">
              <a:buFontTx/>
              <a:buChar char="-"/>
            </a:pPr>
            <a:endParaRPr lang="es-ES" baseline="0" dirty="0" smtClean="0">
              <a:sym typeface="Wingdings" panose="05000000000000000000" pitchFamily="2" charset="2"/>
            </a:endParaRPr>
          </a:p>
          <a:p>
            <a:pPr marL="171450" indent="-171450">
              <a:buFontTx/>
              <a:buChar char="-"/>
            </a:pPr>
            <a:endParaRPr lang="es-ES" dirty="0"/>
          </a:p>
        </p:txBody>
      </p:sp>
      <p:sp>
        <p:nvSpPr>
          <p:cNvPr id="4" name="Marcador de número de diapositiva 3"/>
          <p:cNvSpPr>
            <a:spLocks noGrp="1"/>
          </p:cNvSpPr>
          <p:nvPr>
            <p:ph type="sldNum" sz="quarter" idx="10"/>
          </p:nvPr>
        </p:nvSpPr>
        <p:spPr/>
        <p:txBody>
          <a:bodyPr/>
          <a:lstStyle/>
          <a:p>
            <a:pPr>
              <a:defRPr/>
            </a:pPr>
            <a:fld id="{F50A6376-C636-4746-984F-14421484F30E}" type="slidenum">
              <a:rPr lang="en-US" smtClean="0"/>
              <a:pPr>
                <a:defRPr/>
              </a:pPr>
              <a:t>3</a:t>
            </a:fld>
            <a:endParaRPr lang="en-US"/>
          </a:p>
        </p:txBody>
      </p:sp>
    </p:spTree>
    <p:extLst>
      <p:ext uri="{BB962C8B-B14F-4D97-AF65-F5344CB8AC3E}">
        <p14:creationId xmlns:p14="http://schemas.microsoft.com/office/powerpoint/2010/main" val="1354352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smtClean="0"/>
              <a:t>3 </a:t>
            </a:r>
            <a:r>
              <a:rPr lang="es-ES" dirty="0" err="1" smtClean="0"/>
              <a:t>main</a:t>
            </a:r>
            <a:r>
              <a:rPr lang="es-ES" baseline="0" dirty="0" smtClean="0"/>
              <a:t> ideas:</a:t>
            </a:r>
          </a:p>
          <a:p>
            <a:pPr marL="171450" indent="-171450">
              <a:buFontTx/>
              <a:buChar char="-"/>
            </a:pPr>
            <a:r>
              <a:rPr lang="es-ES" baseline="0" dirty="0" err="1" smtClean="0"/>
              <a:t>Participation</a:t>
            </a:r>
            <a:r>
              <a:rPr lang="es-ES" baseline="0" dirty="0" smtClean="0"/>
              <a:t> </a:t>
            </a:r>
            <a:r>
              <a:rPr lang="es-ES" baseline="0" dirty="0" err="1" smtClean="0"/>
              <a:t>among</a:t>
            </a:r>
            <a:r>
              <a:rPr lang="es-ES" baseline="0" dirty="0" smtClean="0"/>
              <a:t> Young </a:t>
            </a:r>
            <a:r>
              <a:rPr lang="es-ES" baseline="0" dirty="0" err="1" smtClean="0"/>
              <a:t>people</a:t>
            </a:r>
            <a:r>
              <a:rPr lang="es-ES" baseline="0" dirty="0" smtClean="0"/>
              <a:t> </a:t>
            </a:r>
            <a:r>
              <a:rPr lang="es-ES" baseline="0" dirty="0" err="1" smtClean="0"/>
              <a:t>is</a:t>
            </a:r>
            <a:r>
              <a:rPr lang="es-ES" baseline="0" dirty="0" smtClean="0"/>
              <a:t> </a:t>
            </a:r>
            <a:r>
              <a:rPr lang="es-ES" baseline="0" dirty="0" err="1" smtClean="0"/>
              <a:t>lower</a:t>
            </a:r>
            <a:r>
              <a:rPr lang="es-ES" baseline="0" dirty="0" smtClean="0"/>
              <a:t>, and </a:t>
            </a:r>
            <a:r>
              <a:rPr lang="es-ES" baseline="0" dirty="0" err="1" smtClean="0"/>
              <a:t>the</a:t>
            </a:r>
            <a:r>
              <a:rPr lang="es-ES" baseline="0" dirty="0" smtClean="0"/>
              <a:t> do </a:t>
            </a:r>
            <a:r>
              <a:rPr lang="es-ES" baseline="0" dirty="0" err="1" smtClean="0"/>
              <a:t>not</a:t>
            </a:r>
            <a:r>
              <a:rPr lang="es-ES" baseline="0" dirty="0" smtClean="0"/>
              <a:t> </a:t>
            </a:r>
            <a:r>
              <a:rPr lang="es-ES" baseline="0" dirty="0" err="1" smtClean="0"/>
              <a:t>longer</a:t>
            </a:r>
            <a:r>
              <a:rPr lang="es-ES" baseline="0" dirty="0" smtClean="0"/>
              <a:t> </a:t>
            </a:r>
            <a:r>
              <a:rPr lang="es-ES" baseline="0" dirty="0" err="1" smtClean="0"/>
              <a:t>participate</a:t>
            </a:r>
            <a:r>
              <a:rPr lang="es-ES" baseline="0" dirty="0" smtClean="0"/>
              <a:t> more </a:t>
            </a:r>
            <a:r>
              <a:rPr lang="es-ES" baseline="0" dirty="0" err="1" smtClean="0"/>
              <a:t>than</a:t>
            </a:r>
            <a:r>
              <a:rPr lang="es-ES" baseline="0" dirty="0" smtClean="0"/>
              <a:t> </a:t>
            </a:r>
            <a:r>
              <a:rPr lang="es-ES" baseline="0" dirty="0" err="1" smtClean="0"/>
              <a:t>adults</a:t>
            </a:r>
            <a:r>
              <a:rPr lang="es-ES" baseline="0" dirty="0" smtClean="0"/>
              <a:t> </a:t>
            </a:r>
            <a:r>
              <a:rPr lang="es-ES" baseline="0" dirty="0" err="1" smtClean="0"/>
              <a:t>on</a:t>
            </a:r>
            <a:r>
              <a:rPr lang="es-ES" baseline="0" dirty="0" smtClean="0"/>
              <a:t> </a:t>
            </a:r>
            <a:r>
              <a:rPr lang="es-ES" baseline="0" dirty="0" err="1" smtClean="0"/>
              <a:t>protest</a:t>
            </a:r>
            <a:r>
              <a:rPr lang="es-ES" baseline="0" dirty="0" smtClean="0"/>
              <a:t> </a:t>
            </a:r>
            <a:r>
              <a:rPr lang="es-ES" baseline="0" dirty="0" err="1" smtClean="0"/>
              <a:t>activities</a:t>
            </a:r>
            <a:endParaRPr lang="es-ES" baseline="0" dirty="0" smtClean="0"/>
          </a:p>
          <a:p>
            <a:pPr marL="171450" indent="-171450">
              <a:buFontTx/>
              <a:buChar char="-"/>
            </a:pPr>
            <a:r>
              <a:rPr lang="es-ES" dirty="0" err="1" smtClean="0"/>
              <a:t>This</a:t>
            </a:r>
            <a:r>
              <a:rPr lang="es-ES" dirty="0" smtClean="0"/>
              <a:t> can be </a:t>
            </a:r>
            <a:r>
              <a:rPr lang="es-ES" dirty="0" err="1" smtClean="0"/>
              <a:t>explain</a:t>
            </a:r>
            <a:r>
              <a:rPr lang="es-ES" dirty="0" smtClean="0"/>
              <a:t> </a:t>
            </a:r>
            <a:r>
              <a:rPr lang="es-ES" dirty="0" err="1" smtClean="0"/>
              <a:t>by</a:t>
            </a:r>
            <a:r>
              <a:rPr lang="es-ES" dirty="0" smtClean="0"/>
              <a:t> a </a:t>
            </a:r>
            <a:r>
              <a:rPr lang="es-ES" dirty="0" err="1" smtClean="0"/>
              <a:t>combination</a:t>
            </a:r>
            <a:r>
              <a:rPr lang="es-ES" dirty="0" smtClean="0"/>
              <a:t> of </a:t>
            </a:r>
            <a:r>
              <a:rPr lang="es-ES" dirty="0" err="1" smtClean="0"/>
              <a:t>cohort</a:t>
            </a:r>
            <a:r>
              <a:rPr lang="es-ES" dirty="0" smtClean="0"/>
              <a:t> </a:t>
            </a:r>
            <a:r>
              <a:rPr lang="es-ES" dirty="0" err="1" smtClean="0"/>
              <a:t>differences</a:t>
            </a:r>
            <a:r>
              <a:rPr lang="es-ES" dirty="0" smtClean="0"/>
              <a:t> and</a:t>
            </a:r>
            <a:r>
              <a:rPr lang="es-ES" baseline="0" dirty="0" smtClean="0"/>
              <a:t> </a:t>
            </a:r>
            <a:r>
              <a:rPr lang="es-ES" baseline="0" dirty="0" err="1" smtClean="0"/>
              <a:t>life</a:t>
            </a:r>
            <a:r>
              <a:rPr lang="es-ES" baseline="0" dirty="0" smtClean="0"/>
              <a:t> </a:t>
            </a:r>
            <a:r>
              <a:rPr lang="es-ES" baseline="0" dirty="0" err="1" smtClean="0"/>
              <a:t>cycle</a:t>
            </a:r>
            <a:r>
              <a:rPr lang="es-ES" baseline="0" dirty="0" smtClean="0"/>
              <a:t> </a:t>
            </a:r>
            <a:r>
              <a:rPr lang="es-ES" baseline="0" dirty="0" err="1" smtClean="0"/>
              <a:t>effects</a:t>
            </a:r>
            <a:endParaRPr lang="es-ES" baseline="0" dirty="0" smtClean="0"/>
          </a:p>
          <a:p>
            <a:pPr marL="171450" indent="-171450">
              <a:buFontTx/>
              <a:buChar char="-"/>
            </a:pPr>
            <a:r>
              <a:rPr lang="es-ES" baseline="0" dirty="0" err="1" smtClean="0"/>
              <a:t>The</a:t>
            </a:r>
            <a:r>
              <a:rPr lang="es-ES" baseline="0" dirty="0" smtClean="0"/>
              <a:t> </a:t>
            </a:r>
            <a:r>
              <a:rPr lang="es-ES" baseline="0" dirty="0" err="1" smtClean="0"/>
              <a:t>transition</a:t>
            </a:r>
            <a:r>
              <a:rPr lang="es-ES" baseline="0" dirty="0" smtClean="0"/>
              <a:t> to </a:t>
            </a:r>
            <a:r>
              <a:rPr lang="es-ES" baseline="0" dirty="0" err="1" smtClean="0"/>
              <a:t>adulthood</a:t>
            </a:r>
            <a:r>
              <a:rPr lang="es-ES" baseline="0" dirty="0" smtClean="0"/>
              <a:t> and </a:t>
            </a:r>
            <a:r>
              <a:rPr lang="es-ES" baseline="0" dirty="0" err="1" smtClean="0"/>
              <a:t>thus</a:t>
            </a:r>
            <a:r>
              <a:rPr lang="es-ES" baseline="0" dirty="0" smtClean="0"/>
              <a:t> </a:t>
            </a:r>
            <a:r>
              <a:rPr lang="es-ES" baseline="0" dirty="0" err="1" smtClean="0"/>
              <a:t>the</a:t>
            </a:r>
            <a:r>
              <a:rPr lang="es-ES" baseline="0" dirty="0" smtClean="0"/>
              <a:t> </a:t>
            </a:r>
            <a:r>
              <a:rPr lang="es-ES" baseline="0" dirty="0" err="1" smtClean="0"/>
              <a:t>structural</a:t>
            </a:r>
            <a:r>
              <a:rPr lang="es-ES" baseline="0" dirty="0" smtClean="0"/>
              <a:t> </a:t>
            </a:r>
            <a:r>
              <a:rPr lang="es-ES" baseline="0" dirty="0" err="1" smtClean="0"/>
              <a:t>conditions</a:t>
            </a:r>
            <a:r>
              <a:rPr lang="es-ES" baseline="0" dirty="0" smtClean="0"/>
              <a:t> in </a:t>
            </a:r>
            <a:r>
              <a:rPr lang="es-ES" baseline="0" dirty="0" err="1" smtClean="0"/>
              <a:t>which</a:t>
            </a:r>
            <a:r>
              <a:rPr lang="es-ES" baseline="0" dirty="0" smtClean="0"/>
              <a:t> Young </a:t>
            </a:r>
            <a:r>
              <a:rPr lang="es-ES" baseline="0" dirty="0" err="1" smtClean="0"/>
              <a:t>people</a:t>
            </a:r>
            <a:r>
              <a:rPr lang="es-ES" baseline="0" dirty="0" smtClean="0"/>
              <a:t> come to </a:t>
            </a:r>
            <a:r>
              <a:rPr lang="es-ES" baseline="0" dirty="0" err="1" smtClean="0"/>
              <a:t>age</a:t>
            </a:r>
            <a:r>
              <a:rPr lang="es-ES" baseline="0" dirty="0" smtClean="0"/>
              <a:t> are </a:t>
            </a:r>
            <a:r>
              <a:rPr lang="es-ES" baseline="0" dirty="0" err="1" smtClean="0"/>
              <a:t>critical</a:t>
            </a:r>
            <a:endParaRPr lang="es-ES" baseline="0" dirty="0" smtClean="0"/>
          </a:p>
          <a:p>
            <a:pPr marL="171450" indent="-171450">
              <a:buFontTx/>
              <a:buChar char="-"/>
            </a:pPr>
            <a:r>
              <a:rPr lang="es-ES" baseline="0" dirty="0" smtClean="0">
                <a:sym typeface="Wingdings" panose="05000000000000000000" pitchFamily="2" charset="2"/>
              </a:rPr>
              <a:t> </a:t>
            </a:r>
            <a:r>
              <a:rPr lang="es-ES" baseline="0" dirty="0" err="1" smtClean="0">
                <a:sym typeface="Wingdings" panose="05000000000000000000" pitchFamily="2" charset="2"/>
              </a:rPr>
              <a:t>The</a:t>
            </a:r>
            <a:r>
              <a:rPr lang="es-ES" baseline="0" dirty="0" smtClean="0">
                <a:sym typeface="Wingdings" panose="05000000000000000000" pitchFamily="2" charset="2"/>
              </a:rPr>
              <a:t> </a:t>
            </a:r>
            <a:r>
              <a:rPr lang="es-ES" baseline="0" dirty="0" err="1" smtClean="0">
                <a:sym typeface="Wingdings" panose="05000000000000000000" pitchFamily="2" charset="2"/>
              </a:rPr>
              <a:t>consecuences</a:t>
            </a:r>
            <a:r>
              <a:rPr lang="es-ES" baseline="0" dirty="0" smtClean="0">
                <a:sym typeface="Wingdings" panose="05000000000000000000" pitchFamily="2" charset="2"/>
              </a:rPr>
              <a:t> of </a:t>
            </a:r>
            <a:r>
              <a:rPr lang="es-ES" baseline="0" dirty="0" err="1" smtClean="0">
                <a:sym typeface="Wingdings" panose="05000000000000000000" pitchFamily="2" charset="2"/>
              </a:rPr>
              <a:t>the</a:t>
            </a:r>
            <a:r>
              <a:rPr lang="es-ES" baseline="0" dirty="0" smtClean="0">
                <a:sym typeface="Wingdings" panose="05000000000000000000" pitchFamily="2" charset="2"/>
              </a:rPr>
              <a:t> </a:t>
            </a:r>
            <a:r>
              <a:rPr lang="es-ES" baseline="0" dirty="0" err="1" smtClean="0">
                <a:sym typeface="Wingdings" panose="05000000000000000000" pitchFamily="2" charset="2"/>
              </a:rPr>
              <a:t>economic</a:t>
            </a:r>
            <a:r>
              <a:rPr lang="es-ES" baseline="0" dirty="0" smtClean="0">
                <a:sym typeface="Wingdings" panose="05000000000000000000" pitchFamily="2" charset="2"/>
              </a:rPr>
              <a:t>  crisis </a:t>
            </a:r>
            <a:r>
              <a:rPr lang="es-ES" baseline="0" dirty="0" err="1" smtClean="0">
                <a:sym typeface="Wingdings" panose="05000000000000000000" pitchFamily="2" charset="2"/>
              </a:rPr>
              <a:t>on</a:t>
            </a:r>
            <a:r>
              <a:rPr lang="es-ES" baseline="0" dirty="0" smtClean="0">
                <a:sym typeface="Wingdings" panose="05000000000000000000" pitchFamily="2" charset="2"/>
              </a:rPr>
              <a:t> Young </a:t>
            </a:r>
            <a:r>
              <a:rPr lang="es-ES" baseline="0" dirty="0" err="1" smtClean="0">
                <a:sym typeface="Wingdings" panose="05000000000000000000" pitchFamily="2" charset="2"/>
              </a:rPr>
              <a:t>people’s</a:t>
            </a:r>
            <a:r>
              <a:rPr lang="es-ES" baseline="0" dirty="0" smtClean="0">
                <a:sym typeface="Wingdings" panose="05000000000000000000" pitchFamily="2" charset="2"/>
              </a:rPr>
              <a:t> </a:t>
            </a:r>
            <a:r>
              <a:rPr lang="es-ES" baseline="0" dirty="0" err="1" smtClean="0">
                <a:sym typeface="Wingdings" panose="05000000000000000000" pitchFamily="2" charset="2"/>
              </a:rPr>
              <a:t>political</a:t>
            </a:r>
            <a:r>
              <a:rPr lang="es-ES" baseline="0" dirty="0" smtClean="0">
                <a:sym typeface="Wingdings" panose="05000000000000000000" pitchFamily="2" charset="2"/>
              </a:rPr>
              <a:t> </a:t>
            </a:r>
            <a:r>
              <a:rPr lang="es-ES" baseline="0" dirty="0" err="1" smtClean="0">
                <a:sym typeface="Wingdings" panose="05000000000000000000" pitchFamily="2" charset="2"/>
              </a:rPr>
              <a:t>attitudes</a:t>
            </a:r>
            <a:r>
              <a:rPr lang="es-ES" baseline="0" dirty="0" smtClean="0">
                <a:sym typeface="Wingdings" panose="05000000000000000000" pitchFamily="2" charset="2"/>
              </a:rPr>
              <a:t> and </a:t>
            </a:r>
            <a:r>
              <a:rPr lang="es-ES" baseline="0" dirty="0" err="1" smtClean="0">
                <a:sym typeface="Wingdings" panose="05000000000000000000" pitchFamily="2" charset="2"/>
              </a:rPr>
              <a:t>behaviors</a:t>
            </a:r>
            <a:r>
              <a:rPr lang="es-ES" baseline="0" dirty="0" smtClean="0">
                <a:sym typeface="Wingdings" panose="05000000000000000000" pitchFamily="2" charset="2"/>
              </a:rPr>
              <a:t> in </a:t>
            </a:r>
            <a:r>
              <a:rPr lang="es-ES" baseline="0" dirty="0" err="1" smtClean="0">
                <a:sym typeface="Wingdings" panose="05000000000000000000" pitchFamily="2" charset="2"/>
              </a:rPr>
              <a:t>Spain</a:t>
            </a:r>
            <a:r>
              <a:rPr lang="es-ES" baseline="0" dirty="0" smtClean="0">
                <a:sym typeface="Wingdings" panose="05000000000000000000" pitchFamily="2" charset="2"/>
              </a:rPr>
              <a:t> </a:t>
            </a:r>
          </a:p>
          <a:p>
            <a:pPr marL="171450" indent="-171450">
              <a:buFontTx/>
              <a:buChar char="-"/>
            </a:pPr>
            <a:endParaRPr lang="es-ES" baseline="0" dirty="0" smtClean="0">
              <a:sym typeface="Wingdings" panose="05000000000000000000" pitchFamily="2" charset="2"/>
            </a:endParaRPr>
          </a:p>
          <a:p>
            <a:pPr marL="171450" indent="-171450">
              <a:buFontTx/>
              <a:buChar char="-"/>
            </a:pPr>
            <a:endParaRPr lang="es-ES" dirty="0"/>
          </a:p>
        </p:txBody>
      </p:sp>
      <p:sp>
        <p:nvSpPr>
          <p:cNvPr id="4" name="Marcador de número de diapositiva 3"/>
          <p:cNvSpPr>
            <a:spLocks noGrp="1"/>
          </p:cNvSpPr>
          <p:nvPr>
            <p:ph type="sldNum" sz="quarter" idx="10"/>
          </p:nvPr>
        </p:nvSpPr>
        <p:spPr/>
        <p:txBody>
          <a:bodyPr/>
          <a:lstStyle/>
          <a:p>
            <a:pPr>
              <a:defRPr/>
            </a:pPr>
            <a:fld id="{F50A6376-C636-4746-984F-14421484F30E}" type="slidenum">
              <a:rPr lang="en-US" smtClean="0"/>
              <a:pPr>
                <a:defRPr/>
              </a:pPr>
              <a:t>4</a:t>
            </a:fld>
            <a:endParaRPr lang="en-US"/>
          </a:p>
        </p:txBody>
      </p:sp>
    </p:spTree>
    <p:extLst>
      <p:ext uri="{BB962C8B-B14F-4D97-AF65-F5344CB8AC3E}">
        <p14:creationId xmlns:p14="http://schemas.microsoft.com/office/powerpoint/2010/main" val="3196565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contradictions come from several limitations in former research:</a:t>
            </a:r>
          </a:p>
          <a:p>
            <a:pPr marL="171450" indent="-171450">
              <a:buFontTx/>
              <a:buChar char="-"/>
            </a:pPr>
            <a:r>
              <a:rPr lang="en-US" baseline="0" dirty="0" smtClean="0"/>
              <a:t>The emphasis in single modes of participation</a:t>
            </a:r>
          </a:p>
          <a:p>
            <a:pPr marL="171450" indent="-171450">
              <a:buFontTx/>
              <a:buChar char="-"/>
            </a:pPr>
            <a:r>
              <a:rPr lang="en-US" baseline="0" dirty="0" smtClean="0"/>
              <a:t>The lack of cross-national and longitudinal studies</a:t>
            </a:r>
          </a:p>
          <a:p>
            <a:pPr marL="171450" indent="-171450">
              <a:buFontTx/>
              <a:buChar char="-"/>
            </a:pPr>
            <a:r>
              <a:rPr lang="en-US" baseline="0" dirty="0" smtClean="0"/>
              <a:t>The absence of comparisons to adults</a:t>
            </a:r>
          </a:p>
          <a:p>
            <a:pPr marL="171450" indent="-171450">
              <a:buFontTx/>
              <a:buChar char="-"/>
            </a:pPr>
            <a:r>
              <a:rPr lang="en-US" baseline="0" dirty="0" smtClean="0"/>
              <a:t>And the ambiguous usage of the concept age</a:t>
            </a:r>
          </a:p>
          <a:p>
            <a:r>
              <a:rPr lang="en-US" baseline="0" dirty="0" smtClean="0"/>
              <a:t>So, what exactly is distinctive of young people’s political participation?</a:t>
            </a:r>
          </a:p>
          <a:p>
            <a:r>
              <a:rPr lang="en-US" baseline="0" dirty="0" smtClean="0"/>
              <a:t>To answer this question my study uses a cross-national and longitudinally valid instrument to measure political participation</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F50A6376-C636-4746-984F-14421484F30E}" type="slidenum">
              <a:rPr lang="en-US" smtClean="0"/>
              <a:pPr>
                <a:defRPr/>
              </a:pPr>
              <a:t>5</a:t>
            </a:fld>
            <a:endParaRPr lang="en-US"/>
          </a:p>
        </p:txBody>
      </p:sp>
    </p:spTree>
    <p:extLst>
      <p:ext uri="{BB962C8B-B14F-4D97-AF65-F5344CB8AC3E}">
        <p14:creationId xmlns:p14="http://schemas.microsoft.com/office/powerpoint/2010/main" val="31972798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addition,</a:t>
            </a:r>
            <a:r>
              <a:rPr lang="en-US" baseline="0" dirty="0" smtClean="0"/>
              <a:t> to avoid the usual strategy of comparing arbitrary groups of age it proposes a meaningful demarcation line between youth and adulthood based on the major markers of the transition to adulthood and their changes across time, countries and gender</a:t>
            </a:r>
            <a:endParaRPr lang="en-US" dirty="0"/>
          </a:p>
        </p:txBody>
      </p:sp>
      <p:sp>
        <p:nvSpPr>
          <p:cNvPr id="4" name="Slide Number Placeholder 3"/>
          <p:cNvSpPr>
            <a:spLocks noGrp="1"/>
          </p:cNvSpPr>
          <p:nvPr>
            <p:ph type="sldNum" sz="quarter" idx="10"/>
          </p:nvPr>
        </p:nvSpPr>
        <p:spPr/>
        <p:txBody>
          <a:bodyPr/>
          <a:lstStyle/>
          <a:p>
            <a:pPr>
              <a:defRPr/>
            </a:pPr>
            <a:fld id="{F50A6376-C636-4746-984F-14421484F30E}" type="slidenum">
              <a:rPr lang="en-US" smtClean="0"/>
              <a:pPr>
                <a:defRPr/>
              </a:pPr>
              <a:t>6</a:t>
            </a:fld>
            <a:endParaRPr lang="en-US"/>
          </a:p>
        </p:txBody>
      </p:sp>
    </p:spTree>
    <p:extLst>
      <p:ext uri="{BB962C8B-B14F-4D97-AF65-F5344CB8AC3E}">
        <p14:creationId xmlns:p14="http://schemas.microsoft.com/office/powerpoint/2010/main" val="27527955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Using these two tools</a:t>
            </a:r>
            <a:r>
              <a:rPr lang="en-US" baseline="0" dirty="0" smtClean="0"/>
              <a:t> and comparing across time allows the examination of what exactly is peculiar of young people’s political participation at the beginning of the twenty-first century</a:t>
            </a:r>
          </a:p>
          <a:p>
            <a:r>
              <a:rPr lang="en-US" dirty="0" smtClean="0"/>
              <a:t>The</a:t>
            </a:r>
            <a:r>
              <a:rPr lang="en-US" baseline="0" dirty="0" smtClean="0"/>
              <a:t> figure shows the average participation of young people and adults in 2002 and 1974. We can see that in both points in time the participation of young people in institutional activities is significantly lower than that of adults. And the gap is nowadays larger. In addition, while in the 70s </a:t>
            </a:r>
            <a:r>
              <a:rPr lang="en-US" baseline="0" dirty="0" err="1" smtClean="0"/>
              <a:t>thei</a:t>
            </a:r>
            <a:r>
              <a:rPr lang="en-US" baseline="0" dirty="0" smtClean="0"/>
              <a:t> participation in non-institutional activities was higher than that of adults. It does not seem that young people in recent years are compensating their lower participation in institutional activities by participating in non-institutional modes. </a:t>
            </a:r>
            <a:endParaRPr lang="en-US" dirty="0"/>
          </a:p>
        </p:txBody>
      </p:sp>
      <p:sp>
        <p:nvSpPr>
          <p:cNvPr id="4" name="Slide Number Placeholder 3"/>
          <p:cNvSpPr>
            <a:spLocks noGrp="1"/>
          </p:cNvSpPr>
          <p:nvPr>
            <p:ph type="sldNum" sz="quarter" idx="10"/>
          </p:nvPr>
        </p:nvSpPr>
        <p:spPr/>
        <p:txBody>
          <a:bodyPr/>
          <a:lstStyle/>
          <a:p>
            <a:pPr>
              <a:defRPr/>
            </a:pPr>
            <a:fld id="{F50A6376-C636-4746-984F-14421484F30E}" type="slidenum">
              <a:rPr lang="en-US" smtClean="0"/>
              <a:pPr>
                <a:defRPr/>
              </a:pPr>
              <a:t>7</a:t>
            </a:fld>
            <a:endParaRPr lang="en-US"/>
          </a:p>
        </p:txBody>
      </p:sp>
    </p:spTree>
    <p:extLst>
      <p:ext uri="{BB962C8B-B14F-4D97-AF65-F5344CB8AC3E}">
        <p14:creationId xmlns:p14="http://schemas.microsoft.com/office/powerpoint/2010/main" val="8712200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Using these two tools</a:t>
            </a:r>
            <a:r>
              <a:rPr lang="en-US" baseline="0" dirty="0" smtClean="0"/>
              <a:t> and comparing across time allows the examination of what exactly is peculiar of young people’s political participation at the beginning of the twenty-first century</a:t>
            </a:r>
          </a:p>
          <a:p>
            <a:r>
              <a:rPr lang="en-US" dirty="0" smtClean="0"/>
              <a:t>The</a:t>
            </a:r>
            <a:r>
              <a:rPr lang="en-US" baseline="0" dirty="0" smtClean="0"/>
              <a:t> figure shows the average participation of young people and adults in 2002 and 1974. We can see that in both points in time the participation of young people in institutional activities is significantly lower than that of adults. And the gap is nowadays larger. In addition, while in the 70s </a:t>
            </a:r>
            <a:r>
              <a:rPr lang="en-US" baseline="0" dirty="0" err="1" smtClean="0"/>
              <a:t>thei</a:t>
            </a:r>
            <a:r>
              <a:rPr lang="en-US" baseline="0" dirty="0" smtClean="0"/>
              <a:t> participation in non-institutional activities was higher than that of adults. It does not seem that young people in recent years are compensating their lower participation in institutional activities by participating in non-institutional modes. </a:t>
            </a:r>
            <a:endParaRPr lang="en-US" dirty="0"/>
          </a:p>
        </p:txBody>
      </p:sp>
      <p:sp>
        <p:nvSpPr>
          <p:cNvPr id="4" name="Slide Number Placeholder 3"/>
          <p:cNvSpPr>
            <a:spLocks noGrp="1"/>
          </p:cNvSpPr>
          <p:nvPr>
            <p:ph type="sldNum" sz="quarter" idx="10"/>
          </p:nvPr>
        </p:nvSpPr>
        <p:spPr/>
        <p:txBody>
          <a:bodyPr/>
          <a:lstStyle/>
          <a:p>
            <a:pPr>
              <a:defRPr/>
            </a:pPr>
            <a:fld id="{F50A6376-C636-4746-984F-14421484F30E}" type="slidenum">
              <a:rPr lang="en-US" smtClean="0"/>
              <a:pPr>
                <a:defRPr/>
              </a:pPr>
              <a:t>8</a:t>
            </a:fld>
            <a:endParaRPr lang="en-US"/>
          </a:p>
        </p:txBody>
      </p:sp>
    </p:spTree>
    <p:extLst>
      <p:ext uri="{BB962C8B-B14F-4D97-AF65-F5344CB8AC3E}">
        <p14:creationId xmlns:p14="http://schemas.microsoft.com/office/powerpoint/2010/main" val="8712200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Using these two tools</a:t>
            </a:r>
            <a:r>
              <a:rPr lang="en-US" baseline="0" dirty="0" smtClean="0"/>
              <a:t> and comparing across time allows the examination of what exactly is peculiar of young people’s political participation at the beginning of the twenty-first century</a:t>
            </a:r>
          </a:p>
          <a:p>
            <a:r>
              <a:rPr lang="en-US" dirty="0" smtClean="0"/>
              <a:t>The</a:t>
            </a:r>
            <a:r>
              <a:rPr lang="en-US" baseline="0" dirty="0" smtClean="0"/>
              <a:t> figure shows the average participation of young people and adults in 2002 and 1974. We can see that in both points in time the participation of young people in institutional activities is significantly lower than that of adults. And the gap is nowadays larger. In addition, while in the 70s </a:t>
            </a:r>
            <a:r>
              <a:rPr lang="en-US" baseline="0" dirty="0" err="1" smtClean="0"/>
              <a:t>thei</a:t>
            </a:r>
            <a:r>
              <a:rPr lang="en-US" baseline="0" dirty="0" smtClean="0"/>
              <a:t> participation in non-institutional activities was higher than that of adults. It does not seem that young people in recent years are compensating their lower participation in institutional activities by participating in non-institutional modes. </a:t>
            </a:r>
            <a:endParaRPr lang="en-US" dirty="0"/>
          </a:p>
        </p:txBody>
      </p:sp>
      <p:sp>
        <p:nvSpPr>
          <p:cNvPr id="4" name="Slide Number Placeholder 3"/>
          <p:cNvSpPr>
            <a:spLocks noGrp="1"/>
          </p:cNvSpPr>
          <p:nvPr>
            <p:ph type="sldNum" sz="quarter" idx="10"/>
          </p:nvPr>
        </p:nvSpPr>
        <p:spPr/>
        <p:txBody>
          <a:bodyPr/>
          <a:lstStyle/>
          <a:p>
            <a:pPr>
              <a:defRPr/>
            </a:pPr>
            <a:fld id="{F50A6376-C636-4746-984F-14421484F30E}" type="slidenum">
              <a:rPr lang="en-US" smtClean="0"/>
              <a:pPr>
                <a:defRPr/>
              </a:pPr>
              <a:t>9</a:t>
            </a:fld>
            <a:endParaRPr lang="en-US"/>
          </a:p>
        </p:txBody>
      </p:sp>
    </p:spTree>
    <p:extLst>
      <p:ext uri="{BB962C8B-B14F-4D97-AF65-F5344CB8AC3E}">
        <p14:creationId xmlns:p14="http://schemas.microsoft.com/office/powerpoint/2010/main" val="871220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8F748AD-6DB3-4FCE-9725-F666750A90D9}" type="datetimeFigureOut">
              <a:rPr lang="en-US"/>
              <a:pPr>
                <a:defRPr/>
              </a:pPr>
              <a:t>6/4/2015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BE36741-7DB1-4FBE-9F75-1189BB63769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C636420-AD42-48B5-9DC8-EDD5C6444345}" type="datetimeFigureOut">
              <a:rPr lang="en-US"/>
              <a:pPr>
                <a:defRPr/>
              </a:pPr>
              <a:t>6/4/2015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1D2171-3F4E-41D7-94C4-FBBC6A4333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7174FCD-4EDB-4FD5-BB9B-F21DA61125F2}" type="datetimeFigureOut">
              <a:rPr lang="en-US"/>
              <a:pPr>
                <a:defRPr/>
              </a:pPr>
              <a:t>6/4/2015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8626507-3669-4F84-81A5-55C9FED739D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86EDC50-6D66-4233-92C5-732B7B37403E}" type="datetimeFigureOut">
              <a:rPr lang="en-US"/>
              <a:pPr>
                <a:defRPr/>
              </a:pPr>
              <a:t>6/4/2015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633898F-D043-4431-A9CD-7E811D4389A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A7EEBF0-2A21-474C-8560-38974E5C7C9F}" type="datetimeFigureOut">
              <a:rPr lang="en-US"/>
              <a:pPr>
                <a:defRPr/>
              </a:pPr>
              <a:t>6/4/2015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86F2D9E-B9CF-4855-B9E4-3E6006AFB50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9664CA2-1F80-4E1B-BCF5-48CFD321927E}" type="datetimeFigureOut">
              <a:rPr lang="en-US"/>
              <a:pPr>
                <a:defRPr/>
              </a:pPr>
              <a:t>6/4/2015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4769D4B-2C4B-4FD5-9820-10F32B3B504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ACFF4FF-4BDF-4A3D-84CC-202D02BFEDA6}" type="datetimeFigureOut">
              <a:rPr lang="en-US"/>
              <a:pPr>
                <a:defRPr/>
              </a:pPr>
              <a:t>6/4/2015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EDCC883-42B7-44AB-A520-83F53BBA902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A6166B1-DCEE-4434-9E12-EB8569620599}" type="datetimeFigureOut">
              <a:rPr lang="en-US"/>
              <a:pPr>
                <a:defRPr/>
              </a:pPr>
              <a:t>6/4/2015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7CD48E3-6C41-4ABF-B4B1-E1D080A4E02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9105B4B-819A-4A78-ACC1-353B04F09D40}" type="datetimeFigureOut">
              <a:rPr lang="en-US"/>
              <a:pPr>
                <a:defRPr/>
              </a:pPr>
              <a:t>6/4/2015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2AB1C6E-2655-45A9-9108-C68B16D9352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DAA71AE-865A-42F4-9160-0B90A1E3C0A3}" type="datetimeFigureOut">
              <a:rPr lang="en-US"/>
              <a:pPr>
                <a:defRPr/>
              </a:pPr>
              <a:t>6/4/2015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F14BBD9-DCA1-4A30-AF11-3700E4F5B07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87EE2AC-C62F-42A7-984D-9050971A0393}" type="datetimeFigureOut">
              <a:rPr lang="en-US"/>
              <a:pPr>
                <a:defRPr/>
              </a:pPr>
              <a:t>6/4/2015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582483F-2CDA-4ED5-930C-2E521F09C15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9A5F7AE1-3543-4EA5-94B2-6097E8C39096}" type="datetimeFigureOut">
              <a:rPr lang="en-US"/>
              <a:pPr>
                <a:defRPr/>
              </a:pPr>
              <a:t>6/4/2015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010F9958-5CC3-4F34-9E14-DF171FB3052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32.emf"/><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3" Type="http://schemas.openxmlformats.org/officeDocument/2006/relationships/image" Target="../media/image35.emf"/><Relationship Id="rId2" Type="http://schemas.openxmlformats.org/officeDocument/2006/relationships/image" Target="../media/image34.emf"/><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36.em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37.emf"/><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image" Target="../media/image38.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4"/>
          <p:cNvSpPr>
            <a:spLocks noChangeArrowheads="1"/>
          </p:cNvSpPr>
          <p:nvPr/>
        </p:nvSpPr>
        <p:spPr bwMode="auto">
          <a:xfrm>
            <a:off x="0" y="0"/>
            <a:ext cx="9144000" cy="3500438"/>
          </a:xfrm>
          <a:prstGeom prst="rect">
            <a:avLst/>
          </a:prstGeom>
          <a:solidFill>
            <a:srgbClr val="C0C0C0"/>
          </a:solidFill>
          <a:ln w="25400" algn="ctr">
            <a:noFill/>
            <a:miter lim="800000"/>
            <a:headEnd/>
            <a:tailEnd/>
          </a:ln>
        </p:spPr>
        <p:txBody>
          <a:bodyPr anchor="ctr"/>
          <a:lstStyle/>
          <a:p>
            <a:pPr algn="r"/>
            <a:endParaRPr lang="de-DE" sz="1800">
              <a:solidFill>
                <a:srgbClr val="FFFFFF"/>
              </a:solidFill>
              <a:latin typeface="Calibri" pitchFamily="34" charset="0"/>
            </a:endParaRPr>
          </a:p>
        </p:txBody>
      </p:sp>
      <p:sp>
        <p:nvSpPr>
          <p:cNvPr id="6" name="Rectangle 5"/>
          <p:cNvSpPr/>
          <p:nvPr/>
        </p:nvSpPr>
        <p:spPr>
          <a:xfrm>
            <a:off x="0" y="6705600"/>
            <a:ext cx="9144000" cy="1524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sz="1600" dirty="0"/>
          </a:p>
        </p:txBody>
      </p:sp>
      <p:sp>
        <p:nvSpPr>
          <p:cNvPr id="14339" name="Title 1"/>
          <p:cNvSpPr>
            <a:spLocks noGrp="1"/>
          </p:cNvSpPr>
          <p:nvPr>
            <p:ph type="ctrTitle"/>
          </p:nvPr>
        </p:nvSpPr>
        <p:spPr>
          <a:xfrm>
            <a:off x="612775" y="836712"/>
            <a:ext cx="8279705" cy="1800200"/>
          </a:xfrm>
        </p:spPr>
        <p:txBody>
          <a:bodyPr/>
          <a:lstStyle/>
          <a:p>
            <a:pPr algn="l" eaLnBrk="1" hangingPunct="1"/>
            <a:r>
              <a:rPr lang="es-ES" sz="3600" b="1" dirty="0"/>
              <a:t>Young </a:t>
            </a:r>
            <a:r>
              <a:rPr lang="es-ES" sz="3600" b="1" dirty="0" err="1"/>
              <a:t>people’s</a:t>
            </a:r>
            <a:r>
              <a:rPr lang="es-ES" sz="3600" b="1" dirty="0"/>
              <a:t> </a:t>
            </a:r>
            <a:r>
              <a:rPr lang="es-ES" sz="3600" b="1" dirty="0" err="1"/>
              <a:t>political</a:t>
            </a:r>
            <a:r>
              <a:rPr lang="es-ES" sz="3600" b="1" dirty="0"/>
              <a:t> </a:t>
            </a:r>
            <a:r>
              <a:rPr lang="es-ES" sz="3600" b="1" dirty="0" err="1" smtClean="0"/>
              <a:t>participation</a:t>
            </a:r>
            <a:r>
              <a:rPr lang="es-ES" sz="3600" b="1" dirty="0" smtClean="0"/>
              <a:t>: a </a:t>
            </a:r>
            <a:r>
              <a:rPr lang="es-ES" sz="3600" b="1" dirty="0" err="1" smtClean="0"/>
              <a:t>comparative</a:t>
            </a:r>
            <a:r>
              <a:rPr lang="es-ES" sz="3600" b="1" dirty="0" smtClean="0"/>
              <a:t> </a:t>
            </a:r>
            <a:r>
              <a:rPr lang="es-ES" sz="3600" b="1" dirty="0" err="1" smtClean="0"/>
              <a:t>overview</a:t>
            </a:r>
            <a:r>
              <a:rPr lang="es-ES" sz="3600" b="1" dirty="0" smtClean="0"/>
              <a:t> </a:t>
            </a:r>
            <a:r>
              <a:rPr lang="es-ES" sz="3600" b="1" dirty="0" err="1" smtClean="0"/>
              <a:t>across</a:t>
            </a:r>
            <a:r>
              <a:rPr lang="es-ES" sz="3600" b="1" dirty="0" smtClean="0"/>
              <a:t> </a:t>
            </a:r>
            <a:r>
              <a:rPr lang="es-ES" sz="3600" b="1" dirty="0" err="1" smtClean="0"/>
              <a:t>Europe</a:t>
            </a:r>
            <a:endParaRPr lang="en-US" sz="3600" b="1" dirty="0" smtClean="0"/>
          </a:p>
        </p:txBody>
      </p:sp>
      <p:sp>
        <p:nvSpPr>
          <p:cNvPr id="2" name="Rectangle 4"/>
          <p:cNvSpPr>
            <a:spLocks noChangeArrowheads="1"/>
          </p:cNvSpPr>
          <p:nvPr/>
        </p:nvSpPr>
        <p:spPr bwMode="auto">
          <a:xfrm>
            <a:off x="-36512" y="3482181"/>
            <a:ext cx="9180512" cy="647700"/>
          </a:xfrm>
          <a:prstGeom prst="rect">
            <a:avLst/>
          </a:prstGeom>
          <a:solidFill>
            <a:srgbClr val="808080"/>
          </a:solidFill>
          <a:ln w="25400" algn="ctr">
            <a:noFill/>
            <a:miter lim="800000"/>
            <a:headEnd/>
            <a:tailEnd/>
          </a:ln>
        </p:spPr>
        <p:txBody>
          <a:bodyPr anchor="ctr"/>
          <a:lstStyle/>
          <a:p>
            <a:pPr fontAlgn="auto">
              <a:spcBef>
                <a:spcPts val="0"/>
              </a:spcBef>
              <a:spcAft>
                <a:spcPts val="0"/>
              </a:spcAft>
              <a:defRPr/>
            </a:pPr>
            <a:endParaRPr lang="en-US" sz="1800" dirty="0">
              <a:solidFill>
                <a:schemeClr val="lt1"/>
              </a:solidFill>
              <a:latin typeface="+mn-lt"/>
            </a:endParaRPr>
          </a:p>
        </p:txBody>
      </p:sp>
      <p:sp>
        <p:nvSpPr>
          <p:cNvPr id="14342" name="Subtitle 2"/>
          <p:cNvSpPr>
            <a:spLocks/>
          </p:cNvSpPr>
          <p:nvPr/>
        </p:nvSpPr>
        <p:spPr bwMode="auto">
          <a:xfrm>
            <a:off x="107504" y="3644900"/>
            <a:ext cx="8784976" cy="360363"/>
          </a:xfrm>
          <a:prstGeom prst="rect">
            <a:avLst/>
          </a:prstGeom>
          <a:noFill/>
          <a:ln w="9525">
            <a:noFill/>
            <a:miter lim="800000"/>
            <a:headEnd/>
            <a:tailEnd/>
          </a:ln>
        </p:spPr>
        <p:txBody>
          <a:bodyPr/>
          <a:lstStyle/>
          <a:p>
            <a:pPr>
              <a:spcBef>
                <a:spcPct val="20000"/>
              </a:spcBef>
              <a:buFont typeface="Arial" charset="0"/>
              <a:buNone/>
            </a:pPr>
            <a:r>
              <a:rPr lang="es-ES" sz="2200" dirty="0" smtClean="0">
                <a:solidFill>
                  <a:schemeClr val="bg1"/>
                </a:solidFill>
                <a:latin typeface="Calibri" pitchFamily="34" charset="0"/>
              </a:rPr>
              <a:t>LLAKES </a:t>
            </a:r>
            <a:r>
              <a:rPr lang="es-ES" sz="2200" dirty="0" err="1" smtClean="0">
                <a:solidFill>
                  <a:schemeClr val="bg1"/>
                </a:solidFill>
                <a:latin typeface="Calibri" pitchFamily="34" charset="0"/>
              </a:rPr>
              <a:t>Research</a:t>
            </a:r>
            <a:r>
              <a:rPr lang="es-ES" sz="2200" dirty="0" smtClean="0">
                <a:solidFill>
                  <a:schemeClr val="bg1"/>
                </a:solidFill>
                <a:latin typeface="Calibri" pitchFamily="34" charset="0"/>
              </a:rPr>
              <a:t> </a:t>
            </a:r>
            <a:r>
              <a:rPr lang="es-ES" sz="2200" dirty="0" err="1" smtClean="0">
                <a:solidFill>
                  <a:schemeClr val="bg1"/>
                </a:solidFill>
                <a:latin typeface="Calibri" pitchFamily="34" charset="0"/>
              </a:rPr>
              <a:t>Conference</a:t>
            </a:r>
            <a:r>
              <a:rPr lang="es-ES" sz="2200" dirty="0" smtClean="0">
                <a:solidFill>
                  <a:schemeClr val="bg1"/>
                </a:solidFill>
                <a:latin typeface="Calibri" pitchFamily="34" charset="0"/>
              </a:rPr>
              <a:t> 2015 ‘</a:t>
            </a:r>
            <a:r>
              <a:rPr lang="es-ES" sz="2200" dirty="0" err="1" smtClean="0">
                <a:solidFill>
                  <a:schemeClr val="bg1"/>
                </a:solidFill>
                <a:latin typeface="Calibri" pitchFamily="34" charset="0"/>
              </a:rPr>
              <a:t>The</a:t>
            </a:r>
            <a:r>
              <a:rPr lang="es-ES" sz="2200" dirty="0" smtClean="0">
                <a:solidFill>
                  <a:schemeClr val="bg1"/>
                </a:solidFill>
                <a:latin typeface="Calibri" pitchFamily="34" charset="0"/>
              </a:rPr>
              <a:t> crisis </a:t>
            </a:r>
            <a:r>
              <a:rPr lang="es-ES" sz="2200" dirty="0" err="1" smtClean="0">
                <a:solidFill>
                  <a:schemeClr val="bg1"/>
                </a:solidFill>
                <a:latin typeface="Calibri" pitchFamily="34" charset="0"/>
              </a:rPr>
              <a:t>for</a:t>
            </a:r>
            <a:r>
              <a:rPr lang="es-ES" sz="2200" dirty="0" smtClean="0">
                <a:solidFill>
                  <a:schemeClr val="bg1"/>
                </a:solidFill>
                <a:latin typeface="Calibri" pitchFamily="34" charset="0"/>
              </a:rPr>
              <a:t> </a:t>
            </a:r>
            <a:r>
              <a:rPr lang="es-ES" sz="2200" dirty="0" err="1" smtClean="0">
                <a:solidFill>
                  <a:schemeClr val="bg1"/>
                </a:solidFill>
                <a:latin typeface="Calibri" pitchFamily="34" charset="0"/>
              </a:rPr>
              <a:t>contemporary</a:t>
            </a:r>
            <a:r>
              <a:rPr lang="es-ES" sz="2200" dirty="0" smtClean="0">
                <a:solidFill>
                  <a:schemeClr val="bg1"/>
                </a:solidFill>
                <a:latin typeface="Calibri" pitchFamily="34" charset="0"/>
              </a:rPr>
              <a:t> </a:t>
            </a:r>
            <a:r>
              <a:rPr lang="es-ES" sz="2200" dirty="0" err="1" smtClean="0">
                <a:solidFill>
                  <a:schemeClr val="bg1"/>
                </a:solidFill>
                <a:latin typeface="Calibri" pitchFamily="34" charset="0"/>
              </a:rPr>
              <a:t>youth</a:t>
            </a:r>
            <a:r>
              <a:rPr lang="es-ES" sz="2200" dirty="0" smtClean="0">
                <a:solidFill>
                  <a:schemeClr val="bg1"/>
                </a:solidFill>
                <a:latin typeface="Calibri" pitchFamily="34" charset="0"/>
              </a:rPr>
              <a:t>’</a:t>
            </a:r>
            <a:endParaRPr lang="en-US" sz="2200" dirty="0">
              <a:solidFill>
                <a:schemeClr val="bg1"/>
              </a:solidFill>
              <a:latin typeface="Calibri" pitchFamily="34" charset="0"/>
            </a:endParaRPr>
          </a:p>
        </p:txBody>
      </p:sp>
      <p:sp>
        <p:nvSpPr>
          <p:cNvPr id="14343" name="Subtitle 2"/>
          <p:cNvSpPr>
            <a:spLocks/>
          </p:cNvSpPr>
          <p:nvPr/>
        </p:nvSpPr>
        <p:spPr bwMode="auto">
          <a:xfrm>
            <a:off x="945306" y="4581128"/>
            <a:ext cx="4634806" cy="864096"/>
          </a:xfrm>
          <a:prstGeom prst="rect">
            <a:avLst/>
          </a:prstGeom>
          <a:noFill/>
          <a:ln w="9525">
            <a:noFill/>
            <a:miter lim="800000"/>
            <a:headEnd/>
            <a:tailEnd/>
          </a:ln>
        </p:spPr>
        <p:txBody>
          <a:bodyPr/>
          <a:lstStyle/>
          <a:p>
            <a:pPr>
              <a:spcBef>
                <a:spcPct val="20000"/>
              </a:spcBef>
              <a:buFont typeface="Arial" charset="0"/>
              <a:buNone/>
            </a:pPr>
            <a:r>
              <a:rPr lang="es-ES" sz="2400" b="1" dirty="0">
                <a:latin typeface="Calibri" pitchFamily="34" charset="0"/>
              </a:rPr>
              <a:t>Gema M. García </a:t>
            </a:r>
            <a:r>
              <a:rPr lang="es-ES" sz="2400" b="1" dirty="0" smtClean="0">
                <a:latin typeface="Calibri" pitchFamily="34" charset="0"/>
              </a:rPr>
              <a:t>Albacete</a:t>
            </a:r>
          </a:p>
          <a:p>
            <a:pPr>
              <a:spcBef>
                <a:spcPct val="20000"/>
              </a:spcBef>
              <a:buFont typeface="Arial" charset="0"/>
              <a:buNone/>
            </a:pPr>
            <a:r>
              <a:rPr lang="es-ES" sz="2400" b="1" dirty="0" smtClean="0">
                <a:latin typeface="Calibri" pitchFamily="34" charset="0"/>
              </a:rPr>
              <a:t>Universidad Carlos III de Madrid</a:t>
            </a:r>
          </a:p>
          <a:p>
            <a:pPr>
              <a:spcBef>
                <a:spcPct val="20000"/>
              </a:spcBef>
              <a:buFont typeface="Arial" charset="0"/>
              <a:buNone/>
            </a:pPr>
            <a:r>
              <a:rPr lang="es-ES" sz="2400" b="1" dirty="0" smtClean="0">
                <a:solidFill>
                  <a:schemeClr val="tx1">
                    <a:lumMod val="50000"/>
                    <a:lumOff val="50000"/>
                  </a:schemeClr>
                </a:solidFill>
                <a:latin typeface="Calibri" pitchFamily="34" charset="0"/>
              </a:rPr>
              <a:t>gemgarci@clio.uc3m.es</a:t>
            </a:r>
            <a:endParaRPr lang="es-ES" sz="2400" b="1" dirty="0">
              <a:solidFill>
                <a:schemeClr val="tx1">
                  <a:lumMod val="50000"/>
                  <a:lumOff val="50000"/>
                </a:schemeClr>
              </a:solidFill>
              <a:latin typeface="Calibri" pitchFamily="34" charset="0"/>
            </a:endParaRPr>
          </a:p>
          <a:p>
            <a:pPr>
              <a:spcBef>
                <a:spcPct val="20000"/>
              </a:spcBef>
              <a:buFont typeface="Arial" charset="0"/>
              <a:buNone/>
            </a:pPr>
            <a:endParaRPr lang="en-US" sz="2400" b="1" dirty="0">
              <a:latin typeface="Calibri" pitchFamily="34" charset="0"/>
            </a:endParaRPr>
          </a:p>
        </p:txBody>
      </p:sp>
      <p:sp>
        <p:nvSpPr>
          <p:cNvPr id="4" name="AutoShape 2" descr="Resultado de imagen de logo uc3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5" name="AutoShape 4" descr="Resultado de imagen de logo uc3m"/>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054" name="Picture 6" descr="http://ocw.uc3m.es/ingenieria-informatica/ingenieria-de-la-informacion/imagenes/logo_uc3m.jpg/image_preview"/>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52320" y="5066332"/>
            <a:ext cx="1465832" cy="146583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pic>
        <p:nvPicPr>
          <p:cNvPr id="409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0" y="47434"/>
            <a:ext cx="9144000" cy="69819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Elipse"/>
          <p:cNvSpPr/>
          <p:nvPr/>
        </p:nvSpPr>
        <p:spPr>
          <a:xfrm>
            <a:off x="7164288" y="260648"/>
            <a:ext cx="1656184" cy="144016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Elipse"/>
          <p:cNvSpPr/>
          <p:nvPr/>
        </p:nvSpPr>
        <p:spPr>
          <a:xfrm>
            <a:off x="1115616" y="1700808"/>
            <a:ext cx="1656184" cy="144016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Elipse"/>
          <p:cNvSpPr/>
          <p:nvPr/>
        </p:nvSpPr>
        <p:spPr>
          <a:xfrm>
            <a:off x="2627784" y="1700808"/>
            <a:ext cx="1656184" cy="144016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266912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endParaRPr lang="es-ES"/>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20155" y="23465"/>
            <a:ext cx="6836221" cy="683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19765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pic>
        <p:nvPicPr>
          <p:cNvPr id="614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115616" y="-18196"/>
            <a:ext cx="6696743" cy="687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91858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457200" y="762000"/>
            <a:ext cx="8229600" cy="762000"/>
          </a:xfrm>
        </p:spPr>
        <p:txBody>
          <a:bodyPr/>
          <a:lstStyle/>
          <a:p>
            <a:pPr eaLnBrk="1" hangingPunct="1"/>
            <a:r>
              <a:rPr lang="en-US" sz="1800" b="1" smtClean="0"/>
              <a:t>Do young people participate less due to distinctive cohort characteristics or due to a delayed and more complicated transition to adulthood?</a:t>
            </a:r>
          </a:p>
        </p:txBody>
      </p:sp>
      <p:graphicFrame>
        <p:nvGraphicFramePr>
          <p:cNvPr id="6" name="Content Placeholder 5"/>
          <p:cNvGraphicFramePr>
            <a:graphicFrameLocks noGrp="1"/>
          </p:cNvGraphicFramePr>
          <p:nvPr>
            <p:ph idx="1"/>
          </p:nvPr>
        </p:nvGraphicFramePr>
        <p:xfrm>
          <a:off x="457200" y="1803400"/>
          <a:ext cx="8147248" cy="1899920"/>
        </p:xfrm>
        <a:graphic>
          <a:graphicData uri="http://schemas.openxmlformats.org/drawingml/2006/table">
            <a:tbl>
              <a:tblPr firstRow="1">
                <a:tableStyleId>{9D7B26C5-4107-4FEC-AEDC-1716B250A1EF}</a:tableStyleId>
              </a:tblPr>
              <a:tblGrid>
                <a:gridCol w="2564874"/>
                <a:gridCol w="5582374"/>
              </a:tblGrid>
              <a:tr h="370840">
                <a:tc>
                  <a:txBody>
                    <a:bodyPr/>
                    <a:lstStyle/>
                    <a:p>
                      <a:pPr algn="ctr"/>
                      <a:r>
                        <a:rPr lang="en-US" sz="1600" noProof="0" dirty="0" smtClean="0"/>
                        <a:t>Age</a:t>
                      </a:r>
                      <a:endParaRPr lang="en-US" sz="1600" b="0" noProof="0" dirty="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b="0" noProof="0" dirty="0" smtClean="0"/>
                        <a:t>Young people participate less</a:t>
                      </a:r>
                      <a:r>
                        <a:rPr lang="en-US" sz="1600" b="0" baseline="0" noProof="0" dirty="0" smtClean="0"/>
                        <a:t> because…</a:t>
                      </a:r>
                      <a:endParaRPr lang="en-US" sz="1600" b="0" noProof="0" dirty="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r>
              <a:tr h="370840">
                <a:tc>
                  <a:txBody>
                    <a:bodyPr/>
                    <a:lstStyle/>
                    <a:p>
                      <a:pPr algn="ctr"/>
                      <a:r>
                        <a:rPr lang="en-US" sz="1600" noProof="0" dirty="0" smtClean="0"/>
                        <a:t>Cohort</a:t>
                      </a: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noProof="0" dirty="0" smtClean="0"/>
                        <a:t>… of distinctive cohort characteristics</a:t>
                      </a:r>
                      <a:r>
                        <a:rPr lang="en-US" sz="1600" baseline="0" noProof="0" dirty="0" smtClean="0"/>
                        <a:t> given the social and political context in which they were socialized</a:t>
                      </a:r>
                      <a:endParaRPr lang="en-US" sz="1600" noProof="0" dirty="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r>
              <a:tr h="370840">
                <a:tc>
                  <a:txBody>
                    <a:bodyPr/>
                    <a:lstStyle/>
                    <a:p>
                      <a:pPr algn="ctr"/>
                      <a:r>
                        <a:rPr lang="en-US" sz="1600" noProof="0" dirty="0" smtClean="0"/>
                        <a:t>Generation</a:t>
                      </a: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noProof="0" dirty="0" smtClean="0"/>
                        <a:t>… they constitute political generations shaped</a:t>
                      </a:r>
                      <a:r>
                        <a:rPr lang="en-US" sz="1600" baseline="0" noProof="0" dirty="0" smtClean="0"/>
                        <a:t> by the concrete political events taking place during their formative years</a:t>
                      </a:r>
                      <a:endParaRPr lang="en-US" sz="1600" noProof="0" dirty="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r>
              <a:tr h="370840">
                <a:tc>
                  <a:txBody>
                    <a:bodyPr/>
                    <a:lstStyle/>
                    <a:p>
                      <a:pPr algn="ctr"/>
                      <a:r>
                        <a:rPr lang="en-US" sz="1600" noProof="0" dirty="0" smtClean="0"/>
                        <a:t>Life-cycle</a:t>
                      </a: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noProof="0" dirty="0" smtClean="0"/>
                        <a:t>… of they life cycle stage in which they are</a:t>
                      </a:r>
                      <a:endParaRPr lang="en-US" sz="1600" noProof="0" dirty="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r>
            </a:tbl>
          </a:graphicData>
        </a:graphic>
      </p:graphicFrame>
      <p:sp>
        <p:nvSpPr>
          <p:cNvPr id="21520" name="Rectangle 7"/>
          <p:cNvSpPr>
            <a:spLocks noChangeArrowheads="1"/>
          </p:cNvSpPr>
          <p:nvPr/>
        </p:nvSpPr>
        <p:spPr bwMode="auto">
          <a:xfrm>
            <a:off x="4572000" y="0"/>
            <a:ext cx="4572000" cy="762000"/>
          </a:xfrm>
          <a:prstGeom prst="rect">
            <a:avLst/>
          </a:prstGeom>
          <a:solidFill>
            <a:srgbClr val="7F7F7F"/>
          </a:solidFill>
          <a:ln w="25400" algn="ctr">
            <a:noFill/>
            <a:miter lim="800000"/>
            <a:headEnd/>
            <a:tailEnd/>
          </a:ln>
        </p:spPr>
        <p:txBody>
          <a:bodyPr anchor="ctr"/>
          <a:lstStyle/>
          <a:p>
            <a:r>
              <a:rPr lang="es-ES" sz="1400">
                <a:latin typeface="Calibri" pitchFamily="34" charset="0"/>
              </a:rPr>
              <a:t>Age and political participation</a:t>
            </a:r>
          </a:p>
          <a:p>
            <a:endParaRPr lang="en-US" sz="1200">
              <a:solidFill>
                <a:schemeClr val="bg1"/>
              </a:solidFill>
              <a:latin typeface="Calibri" pitchFamily="34" charset="0"/>
            </a:endParaRPr>
          </a:p>
          <a:p>
            <a:endParaRPr lang="en-US" sz="1200">
              <a:solidFill>
                <a:schemeClr val="bg1"/>
              </a:solidFill>
              <a:latin typeface="Calibri" pitchFamily="34" charset="0"/>
            </a:endParaRPr>
          </a:p>
        </p:txBody>
      </p:sp>
      <p:sp>
        <p:nvSpPr>
          <p:cNvPr id="2" name="Rectangle 7"/>
          <p:cNvSpPr/>
          <p:nvPr/>
        </p:nvSpPr>
        <p:spPr>
          <a:xfrm>
            <a:off x="0" y="3175"/>
            <a:ext cx="4572000" cy="762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r>
              <a:rPr lang="es-ES" sz="1200" dirty="0" err="1">
                <a:solidFill>
                  <a:schemeClr val="bg1"/>
                </a:solidFill>
              </a:rPr>
              <a:t>Introduction</a:t>
            </a:r>
            <a:endParaRPr lang="es-ES" sz="1200" dirty="0">
              <a:solidFill>
                <a:schemeClr val="bg1"/>
              </a:solidFill>
            </a:endParaRPr>
          </a:p>
          <a:p>
            <a:pPr algn="r">
              <a:defRPr/>
            </a:pPr>
            <a:r>
              <a:rPr lang="es-ES" sz="1200" dirty="0">
                <a:solidFill>
                  <a:schemeClr val="bg1"/>
                </a:solidFill>
              </a:rPr>
              <a:t>Young </a:t>
            </a:r>
            <a:r>
              <a:rPr lang="es-ES" sz="1200" dirty="0" err="1">
                <a:solidFill>
                  <a:schemeClr val="bg1"/>
                </a:solidFill>
              </a:rPr>
              <a:t>people’s</a:t>
            </a:r>
            <a:r>
              <a:rPr lang="es-ES" sz="1200" dirty="0">
                <a:solidFill>
                  <a:schemeClr val="bg1"/>
                </a:solidFill>
              </a:rPr>
              <a:t> </a:t>
            </a:r>
            <a:r>
              <a:rPr lang="es-ES" sz="1200" dirty="0" err="1">
                <a:solidFill>
                  <a:schemeClr val="bg1"/>
                </a:solidFill>
              </a:rPr>
              <a:t>political</a:t>
            </a:r>
            <a:r>
              <a:rPr lang="es-ES" sz="1200" dirty="0">
                <a:solidFill>
                  <a:schemeClr val="bg1"/>
                </a:solidFill>
              </a:rPr>
              <a:t> </a:t>
            </a:r>
            <a:r>
              <a:rPr lang="es-ES" sz="1200" dirty="0" err="1">
                <a:solidFill>
                  <a:schemeClr val="bg1"/>
                </a:solidFill>
              </a:rPr>
              <a:t>participation</a:t>
            </a:r>
            <a:endParaRPr lang="es-ES" sz="1200" dirty="0">
              <a:solidFill>
                <a:schemeClr val="bg1"/>
              </a:solidFill>
            </a:endParaRPr>
          </a:p>
          <a:p>
            <a:pPr algn="r">
              <a:defRPr/>
            </a:pPr>
            <a:r>
              <a:rPr lang="es-ES" sz="1400" dirty="0" err="1">
                <a:solidFill>
                  <a:schemeClr val="tx1"/>
                </a:solidFill>
              </a:rPr>
              <a:t>Explanations</a:t>
            </a:r>
            <a:endParaRPr lang="es-ES" sz="1400" dirty="0">
              <a:solidFill>
                <a:schemeClr val="tx1"/>
              </a:solidFill>
            </a:endParaRPr>
          </a:p>
          <a:p>
            <a:pPr algn="r">
              <a:defRPr/>
            </a:pPr>
            <a:r>
              <a:rPr lang="es-ES" sz="1200" dirty="0" err="1">
                <a:solidFill>
                  <a:schemeClr val="bg1"/>
                </a:solidFill>
              </a:rPr>
              <a:t>Conclusions</a:t>
            </a:r>
            <a:endParaRPr lang="en-US" sz="1200" dirty="0">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457200" y="762000"/>
            <a:ext cx="8229600" cy="762000"/>
          </a:xfrm>
        </p:spPr>
        <p:txBody>
          <a:bodyPr/>
          <a:lstStyle/>
          <a:p>
            <a:pPr eaLnBrk="1" hangingPunct="1"/>
            <a:r>
              <a:rPr lang="en-US" sz="1800" b="1" smtClean="0"/>
              <a:t>Do young people participate less due to distinctive cohort characteristics or due to a delayed and more complicated transition to adulthood?</a:t>
            </a:r>
          </a:p>
        </p:txBody>
      </p:sp>
      <p:graphicFrame>
        <p:nvGraphicFramePr>
          <p:cNvPr id="6" name="Content Placeholder 5"/>
          <p:cNvGraphicFramePr>
            <a:graphicFrameLocks noGrp="1"/>
          </p:cNvGraphicFramePr>
          <p:nvPr>
            <p:ph idx="1"/>
          </p:nvPr>
        </p:nvGraphicFramePr>
        <p:xfrm>
          <a:off x="457200" y="1803400"/>
          <a:ext cx="8341628" cy="3058160"/>
        </p:xfrm>
        <a:graphic>
          <a:graphicData uri="http://schemas.openxmlformats.org/drawingml/2006/table">
            <a:tbl>
              <a:tblPr firstRow="1">
                <a:tableStyleId>{9D7B26C5-4107-4FEC-AEDC-1716B250A1EF}</a:tableStyleId>
              </a:tblPr>
              <a:tblGrid>
                <a:gridCol w="1295400"/>
                <a:gridCol w="2819400"/>
                <a:gridCol w="2664296"/>
                <a:gridCol w="548136"/>
                <a:gridCol w="208280"/>
                <a:gridCol w="806116"/>
              </a:tblGrid>
              <a:tr h="370840">
                <a:tc>
                  <a:txBody>
                    <a:bodyPr/>
                    <a:lstStyle/>
                    <a:p>
                      <a:pPr algn="ctr"/>
                      <a:r>
                        <a:rPr lang="en-US" sz="1600" noProof="0" dirty="0" smtClean="0"/>
                        <a:t>Age</a:t>
                      </a:r>
                      <a:endParaRPr lang="en-US" sz="1600" b="0" noProof="0" dirty="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noProof="0" smtClean="0"/>
                        <a:t>Societal</a:t>
                      </a:r>
                      <a:r>
                        <a:rPr lang="en-US" sz="1600" baseline="0" noProof="0" smtClean="0"/>
                        <a:t> transformations</a:t>
                      </a:r>
                      <a:endParaRPr lang="en-US" sz="1600" b="0" noProof="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noProof="0" smtClean="0"/>
                        <a:t>Expectations</a:t>
                      </a:r>
                      <a:endParaRPr lang="en-US" sz="1600" b="0" noProof="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gridSpan="3">
                  <a:txBody>
                    <a:bodyPr/>
                    <a:lstStyle/>
                    <a:p>
                      <a:pPr algn="ctr"/>
                      <a:endParaRPr lang="en-US" sz="1800" b="0" noProof="0" dirty="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370840">
                <a:tc rowSpan="4">
                  <a:txBody>
                    <a:bodyPr/>
                    <a:lstStyle/>
                    <a:p>
                      <a:pPr algn="ctr"/>
                      <a:endParaRPr lang="en-US" sz="1600" noProof="0" dirty="0" smtClean="0"/>
                    </a:p>
                    <a:p>
                      <a:pPr algn="ctr"/>
                      <a:endParaRPr lang="en-US" sz="1600" noProof="0" dirty="0" smtClean="0"/>
                    </a:p>
                    <a:p>
                      <a:pPr algn="ctr"/>
                      <a:endParaRPr lang="en-US" sz="1600" noProof="0" dirty="0" smtClean="0"/>
                    </a:p>
                    <a:p>
                      <a:pPr algn="ctr"/>
                      <a:endParaRPr lang="en-US" sz="1600" noProof="0" dirty="0" smtClean="0"/>
                    </a:p>
                    <a:p>
                      <a:pPr algn="ctr"/>
                      <a:r>
                        <a:rPr lang="en-US" sz="1600" noProof="0" dirty="0" smtClean="0"/>
                        <a:t>Cohort</a:t>
                      </a: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noProof="0" dirty="0" smtClean="0"/>
                        <a:t>Education,</a:t>
                      </a:r>
                      <a:r>
                        <a:rPr lang="en-US" sz="1600" baseline="0" noProof="0" dirty="0" smtClean="0"/>
                        <a:t> media</a:t>
                      </a:r>
                      <a:endParaRPr lang="en-US" sz="1600" noProof="0" dirty="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noProof="0" dirty="0" smtClean="0"/>
                        <a:t>Sophisticated critical citizens</a:t>
                      </a:r>
                      <a:endParaRPr lang="en-US" sz="1600" noProof="0" dirty="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endParaRPr lang="en-US" sz="1800" noProof="0" dirty="0"/>
                    </a:p>
                  </a:txBody>
                  <a:tcPr>
                    <a:lnR w="12700" cap="flat" cmpd="sng" algn="ctr">
                      <a:solidFill>
                        <a:schemeClr val="bg1"/>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tcPr>
                </a:tc>
                <a:tc>
                  <a:txBody>
                    <a:bodyPr/>
                    <a:lstStyle/>
                    <a:p>
                      <a:pPr algn="ctr"/>
                      <a:endParaRPr lang="en-US" sz="18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tcPr>
                </a:tc>
                <a:tc>
                  <a:txBody>
                    <a:bodyPr/>
                    <a:lstStyle/>
                    <a:p>
                      <a:pPr algn="ctr"/>
                      <a:endParaRPr lang="en-US" sz="1800" noProof="0" dirty="0"/>
                    </a:p>
                  </a:txBody>
                  <a:tcPr>
                    <a:lnL w="12700" cap="flat" cmpd="sng" algn="ctr">
                      <a:solidFill>
                        <a:schemeClr val="bg1"/>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tcPr>
                </a:tc>
              </a:tr>
              <a:tr h="370840">
                <a:tc vMerge="1">
                  <a:txBody>
                    <a:bodyPr/>
                    <a:lstStyle/>
                    <a:p>
                      <a:pPr algn="ctr"/>
                      <a:endParaRPr lang="en-US" sz="1800" noProof="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noProof="0" dirty="0" smtClean="0"/>
                        <a:t>Money-driven</a:t>
                      </a:r>
                      <a:r>
                        <a:rPr lang="en-US" sz="1600" baseline="0" noProof="0" dirty="0" smtClean="0"/>
                        <a:t> politics, lack of attention from parties</a:t>
                      </a:r>
                      <a:endParaRPr lang="en-US" sz="1600" noProof="0" dirty="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noProof="0" dirty="0" smtClean="0"/>
                        <a:t>Politically alienated</a:t>
                      </a:r>
                      <a:endParaRPr lang="en-US" sz="1600" noProof="0" dirty="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endParaRPr lang="en-US" sz="1800" noProof="0" dirty="0"/>
                    </a:p>
                  </a:txBody>
                  <a:tcPr>
                    <a:lnR w="12700" cap="flat" cmpd="sng" algn="ctr">
                      <a:solidFill>
                        <a:schemeClr val="bg1"/>
                      </a:solidFill>
                      <a:prstDash val="solid"/>
                      <a:round/>
                      <a:headEnd type="none" w="med" len="med"/>
                      <a:tailEnd type="none" w="med" len="med"/>
                    </a:lnR>
                  </a:tcPr>
                </a:tc>
                <a:tc>
                  <a:txBody>
                    <a:bodyPr/>
                    <a:lstStyle/>
                    <a:p>
                      <a:pPr algn="ctr"/>
                      <a:endParaRPr lang="en-US" sz="18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endParaRPr lang="en-US" sz="1800" noProof="0" dirty="0"/>
                    </a:p>
                  </a:txBody>
                  <a:tcPr>
                    <a:lnL w="12700" cap="flat" cmpd="sng" algn="ctr">
                      <a:solidFill>
                        <a:schemeClr val="bg1"/>
                      </a:solidFill>
                      <a:prstDash val="solid"/>
                      <a:round/>
                      <a:headEnd type="none" w="med" len="med"/>
                      <a:tailEnd type="none" w="med" len="med"/>
                    </a:lnL>
                  </a:tcPr>
                </a:tc>
              </a:tr>
              <a:tr h="370840">
                <a:tc vMerge="1">
                  <a:txBody>
                    <a:bodyPr/>
                    <a:lstStyle/>
                    <a:p>
                      <a:pPr algn="ctr"/>
                      <a:endParaRPr lang="en-US" sz="1800" noProof="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noProof="0" dirty="0" smtClean="0"/>
                        <a:t>Professionalization of political parties</a:t>
                      </a:r>
                      <a:endParaRPr lang="en-US" sz="1600" noProof="0" dirty="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noProof="0" dirty="0" smtClean="0"/>
                        <a:t>Lack mobilization networks</a:t>
                      </a:r>
                      <a:endParaRPr lang="en-US" sz="1600" noProof="0" dirty="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endParaRPr lang="en-US" sz="1800" noProof="0" dirty="0"/>
                    </a:p>
                  </a:txBody>
                  <a:tcPr>
                    <a:lnR w="12700" cap="flat" cmpd="sng" algn="ctr">
                      <a:solidFill>
                        <a:schemeClr val="bg1"/>
                      </a:solidFill>
                      <a:prstDash val="solid"/>
                      <a:round/>
                      <a:headEnd type="none" w="med" len="med"/>
                      <a:tailEnd type="none" w="med" len="med"/>
                    </a:lnR>
                  </a:tcPr>
                </a:tc>
                <a:tc>
                  <a:txBody>
                    <a:bodyPr/>
                    <a:lstStyle/>
                    <a:p>
                      <a:pPr algn="ctr"/>
                      <a:endParaRPr lang="en-US" sz="18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endParaRPr lang="en-US" sz="1800" noProof="0" dirty="0"/>
                    </a:p>
                  </a:txBody>
                  <a:tcPr>
                    <a:lnL w="12700" cap="flat" cmpd="sng" algn="ctr">
                      <a:solidFill>
                        <a:schemeClr val="bg1"/>
                      </a:solidFill>
                      <a:prstDash val="solid"/>
                      <a:round/>
                      <a:headEnd type="none" w="med" len="med"/>
                      <a:tailEnd type="none" w="med" len="med"/>
                    </a:lnL>
                  </a:tcPr>
                </a:tc>
              </a:tr>
              <a:tr h="370840">
                <a:tc vMerge="1">
                  <a:txBody>
                    <a:bodyPr/>
                    <a:lstStyle/>
                    <a:p>
                      <a:pPr algn="ctr"/>
                      <a:endParaRPr lang="en-US" sz="1800" noProof="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noProof="0" smtClean="0"/>
                        <a:t>Life-style</a:t>
                      </a:r>
                      <a:r>
                        <a:rPr lang="en-US" sz="1600" baseline="0" noProof="0" smtClean="0"/>
                        <a:t> politics, welfare state recession, labor market</a:t>
                      </a:r>
                      <a:endParaRPr lang="en-US" sz="1600" noProof="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endParaRPr lang="en-US" sz="1600" noProof="0" dirty="0" smtClean="0"/>
                    </a:p>
                    <a:p>
                      <a:pPr algn="ctr"/>
                      <a:r>
                        <a:rPr lang="en-US" sz="1600" noProof="0" dirty="0" smtClean="0"/>
                        <a:t>Individualistic</a:t>
                      </a:r>
                      <a:endParaRPr lang="en-US" sz="1600" noProof="0" dirty="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endParaRPr lang="en-US" sz="1800" noProof="0" dirty="0"/>
                    </a:p>
                  </a:txBody>
                  <a:tcPr>
                    <a:lnR w="12700" cap="flat" cmpd="sng" algn="ctr">
                      <a:solidFill>
                        <a:schemeClr val="bg1"/>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algn="ctr"/>
                      <a:endParaRPr lang="en-US" sz="18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algn="ctr"/>
                      <a:endParaRPr lang="en-US" sz="1800" noProof="0" dirty="0"/>
                    </a:p>
                  </a:txBody>
                  <a:tcPr>
                    <a:lnL w="12700" cap="flat" cmpd="sng" algn="ctr">
                      <a:solidFill>
                        <a:schemeClr val="bg1"/>
                      </a:solidFill>
                      <a:prstDash val="solid"/>
                      <a:round/>
                      <a:headEnd type="none" w="med" len="med"/>
                      <a:tailEnd type="none" w="med" len="med"/>
                    </a:lnL>
                    <a:lnB w="12700" cap="flat" cmpd="sng" algn="ctr">
                      <a:solidFill>
                        <a:schemeClr val="bg1">
                          <a:lumMod val="65000"/>
                        </a:schemeClr>
                      </a:solidFill>
                      <a:prstDash val="solid"/>
                      <a:round/>
                      <a:headEnd type="none" w="med" len="med"/>
                      <a:tailEnd type="none" w="med" len="med"/>
                    </a:lnB>
                  </a:tcPr>
                </a:tc>
              </a:tr>
              <a:tr h="370840">
                <a:tc>
                  <a:txBody>
                    <a:bodyPr/>
                    <a:lstStyle/>
                    <a:p>
                      <a:pPr algn="ctr"/>
                      <a:r>
                        <a:rPr lang="en-US" sz="1600" noProof="0" dirty="0" smtClean="0"/>
                        <a:t>Generation</a:t>
                      </a: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noProof="0" smtClean="0"/>
                        <a:t>Country-specific</a:t>
                      </a:r>
                      <a:r>
                        <a:rPr lang="en-US" sz="1600" baseline="0" noProof="0" smtClean="0"/>
                        <a:t> events</a:t>
                      </a:r>
                      <a:endParaRPr lang="en-US" sz="1600" noProof="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noProof="0" dirty="0" smtClean="0"/>
                        <a:t>Diverse developments across countries</a:t>
                      </a:r>
                      <a:endParaRPr lang="en-US" sz="1600" noProof="0" dirty="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gridSpan="3">
                  <a:txBody>
                    <a:bodyPr/>
                    <a:lstStyle/>
                    <a:p>
                      <a:pPr algn="ctr"/>
                      <a:endParaRPr lang="en-US" sz="1800" noProof="0" dirty="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bl>
          </a:graphicData>
        </a:graphic>
      </p:graphicFrame>
      <p:sp>
        <p:nvSpPr>
          <p:cNvPr id="22569" name="Rectangle 4"/>
          <p:cNvSpPr>
            <a:spLocks noChangeArrowheads="1"/>
          </p:cNvSpPr>
          <p:nvPr/>
        </p:nvSpPr>
        <p:spPr bwMode="auto">
          <a:xfrm>
            <a:off x="4572000" y="0"/>
            <a:ext cx="4572000" cy="762000"/>
          </a:xfrm>
          <a:prstGeom prst="rect">
            <a:avLst/>
          </a:prstGeom>
          <a:solidFill>
            <a:srgbClr val="7F7F7F"/>
          </a:solidFill>
          <a:ln w="25400" algn="ctr">
            <a:noFill/>
            <a:miter lim="800000"/>
            <a:headEnd/>
            <a:tailEnd/>
          </a:ln>
        </p:spPr>
        <p:txBody>
          <a:bodyPr anchor="ctr"/>
          <a:lstStyle/>
          <a:p>
            <a:r>
              <a:rPr lang="es-ES" sz="1400">
                <a:latin typeface="Calibri" pitchFamily="34" charset="0"/>
              </a:rPr>
              <a:t>Political generations and cohorts</a:t>
            </a:r>
            <a:endParaRPr lang="en-US" sz="1200">
              <a:solidFill>
                <a:schemeClr val="bg1"/>
              </a:solidFill>
              <a:latin typeface="Calibri" pitchFamily="34" charset="0"/>
            </a:endParaRPr>
          </a:p>
          <a:p>
            <a:endParaRPr lang="en-US" sz="1200">
              <a:solidFill>
                <a:schemeClr val="bg1"/>
              </a:solidFill>
              <a:latin typeface="Calibri" pitchFamily="34" charset="0"/>
            </a:endParaRPr>
          </a:p>
        </p:txBody>
      </p:sp>
      <p:sp>
        <p:nvSpPr>
          <p:cNvPr id="8" name="Rectangle 7"/>
          <p:cNvSpPr/>
          <p:nvPr/>
        </p:nvSpPr>
        <p:spPr>
          <a:xfrm>
            <a:off x="0" y="3175"/>
            <a:ext cx="4572000" cy="762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r>
              <a:rPr lang="es-ES" sz="1200">
                <a:solidFill>
                  <a:schemeClr val="bg1"/>
                </a:solidFill>
              </a:rPr>
              <a:t>Introduction</a:t>
            </a:r>
          </a:p>
          <a:p>
            <a:pPr algn="r">
              <a:defRPr/>
            </a:pPr>
            <a:r>
              <a:rPr lang="es-ES" sz="1200">
                <a:solidFill>
                  <a:schemeClr val="bg1"/>
                </a:solidFill>
              </a:rPr>
              <a:t>Young people’s political participation</a:t>
            </a:r>
          </a:p>
          <a:p>
            <a:pPr algn="r">
              <a:defRPr/>
            </a:pPr>
            <a:r>
              <a:rPr lang="es-ES" sz="1400">
                <a:solidFill>
                  <a:schemeClr val="tx1"/>
                </a:solidFill>
              </a:rPr>
              <a:t>Explanations</a:t>
            </a:r>
          </a:p>
          <a:p>
            <a:pPr algn="r">
              <a:defRPr/>
            </a:pPr>
            <a:r>
              <a:rPr lang="es-ES" sz="1200">
                <a:solidFill>
                  <a:schemeClr val="bg1"/>
                </a:solidFill>
              </a:rPr>
              <a:t>Conclusions</a:t>
            </a:r>
            <a:endParaRPr lang="en-US" sz="120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457200" y="762000"/>
            <a:ext cx="8229600" cy="762000"/>
          </a:xfrm>
        </p:spPr>
        <p:txBody>
          <a:bodyPr/>
          <a:lstStyle/>
          <a:p>
            <a:pPr eaLnBrk="1" hangingPunct="1"/>
            <a:r>
              <a:rPr lang="en-US" sz="1800" b="1" dirty="0" smtClean="0"/>
              <a:t>Do young people participate less due to distinctive cohort characteristics or due to a delayed and more complicated transition to adulthood?</a:t>
            </a:r>
          </a:p>
        </p:txBody>
      </p:sp>
      <p:graphicFrame>
        <p:nvGraphicFramePr>
          <p:cNvPr id="6" name="Content Placeholder 5"/>
          <p:cNvGraphicFramePr>
            <a:graphicFrameLocks noGrp="1"/>
          </p:cNvGraphicFramePr>
          <p:nvPr>
            <p:ph idx="1"/>
          </p:nvPr>
        </p:nvGraphicFramePr>
        <p:xfrm>
          <a:off x="457200" y="1803400"/>
          <a:ext cx="8341628" cy="3058160"/>
        </p:xfrm>
        <a:graphic>
          <a:graphicData uri="http://schemas.openxmlformats.org/drawingml/2006/table">
            <a:tbl>
              <a:tblPr firstRow="1">
                <a:tableStyleId>{9D7B26C5-4107-4FEC-AEDC-1716B250A1EF}</a:tableStyleId>
              </a:tblPr>
              <a:tblGrid>
                <a:gridCol w="1295400"/>
                <a:gridCol w="2819400"/>
                <a:gridCol w="2664296"/>
                <a:gridCol w="1562532"/>
              </a:tblGrid>
              <a:tr h="370840">
                <a:tc>
                  <a:txBody>
                    <a:bodyPr/>
                    <a:lstStyle/>
                    <a:p>
                      <a:pPr algn="ctr"/>
                      <a:r>
                        <a:rPr lang="en-US" sz="1600" noProof="0" dirty="0" smtClean="0"/>
                        <a:t>Age</a:t>
                      </a:r>
                      <a:endParaRPr lang="en-US" sz="1600" b="0" noProof="0" dirty="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noProof="0" smtClean="0"/>
                        <a:t>Societal</a:t>
                      </a:r>
                      <a:r>
                        <a:rPr lang="en-US" sz="1600" baseline="0" noProof="0" smtClean="0"/>
                        <a:t> transformations</a:t>
                      </a:r>
                      <a:endParaRPr lang="en-US" sz="1600" b="0" noProof="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noProof="0" smtClean="0"/>
                        <a:t>Expectations</a:t>
                      </a:r>
                      <a:endParaRPr lang="en-US" sz="1600" b="0" noProof="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noProof="0" dirty="0" smtClean="0"/>
                        <a:t>Results</a:t>
                      </a:r>
                      <a:endParaRPr lang="en-US" sz="1600" b="0" noProof="0" dirty="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r>
              <a:tr h="370840">
                <a:tc rowSpan="4">
                  <a:txBody>
                    <a:bodyPr/>
                    <a:lstStyle/>
                    <a:p>
                      <a:pPr algn="ctr"/>
                      <a:endParaRPr lang="en-US" sz="1600" noProof="0" dirty="0" smtClean="0"/>
                    </a:p>
                    <a:p>
                      <a:pPr algn="ctr"/>
                      <a:endParaRPr lang="en-US" sz="1600" noProof="0" dirty="0" smtClean="0"/>
                    </a:p>
                    <a:p>
                      <a:pPr algn="ctr"/>
                      <a:endParaRPr lang="en-US" sz="1600" noProof="0" dirty="0" smtClean="0"/>
                    </a:p>
                    <a:p>
                      <a:pPr algn="ctr"/>
                      <a:endParaRPr lang="en-US" sz="1600" noProof="0" dirty="0" smtClean="0"/>
                    </a:p>
                    <a:p>
                      <a:pPr algn="ctr"/>
                      <a:r>
                        <a:rPr lang="en-US" sz="1600" noProof="0" dirty="0" smtClean="0"/>
                        <a:t>Cohort</a:t>
                      </a: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noProof="0" dirty="0" smtClean="0"/>
                        <a:t>Education,</a:t>
                      </a:r>
                      <a:r>
                        <a:rPr lang="en-US" sz="1600" baseline="0" noProof="0" dirty="0" smtClean="0"/>
                        <a:t> media</a:t>
                      </a:r>
                      <a:endParaRPr lang="en-US" sz="1600" noProof="0" dirty="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strike="sngStrike" noProof="0" dirty="0" smtClean="0">
                          <a:solidFill>
                            <a:schemeClr val="bg1">
                              <a:lumMod val="65000"/>
                            </a:schemeClr>
                          </a:solidFill>
                        </a:rPr>
                        <a:t>Sophisticated critical citizens</a:t>
                      </a:r>
                      <a:endParaRPr lang="en-US" sz="1600" strike="sngStrike" noProof="0" dirty="0">
                        <a:solidFill>
                          <a:schemeClr val="bg1">
                            <a:lumMod val="65000"/>
                          </a:schemeClr>
                        </a:solidFill>
                      </a:endParaRP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rowSpan="5">
                  <a:txBody>
                    <a:bodyPr/>
                    <a:lstStyle/>
                    <a:p>
                      <a:pPr algn="ctr"/>
                      <a:r>
                        <a:rPr lang="en-US" sz="1600" noProof="0" dirty="0" smtClean="0"/>
                        <a:t>More continuity than change</a:t>
                      </a:r>
                    </a:p>
                    <a:p>
                      <a:pPr algn="ctr"/>
                      <a:endParaRPr lang="en-US" sz="1600" noProof="0" dirty="0" smtClean="0"/>
                    </a:p>
                    <a:p>
                      <a:pPr algn="ctr"/>
                      <a:r>
                        <a:rPr lang="en-US" sz="1600" noProof="0" dirty="0" smtClean="0"/>
                        <a:t>Cohort characteristics</a:t>
                      </a:r>
                    </a:p>
                    <a:p>
                      <a:pPr algn="ctr"/>
                      <a:endParaRPr lang="en-US" sz="1600" noProof="0" dirty="0" smtClean="0"/>
                    </a:p>
                    <a:p>
                      <a:pPr algn="ctr"/>
                      <a:r>
                        <a:rPr lang="en-US" sz="1600" noProof="0" dirty="0" smtClean="0"/>
                        <a:t>Remaining</a:t>
                      </a:r>
                      <a:r>
                        <a:rPr lang="en-US" sz="1600" baseline="0" noProof="0" dirty="0" smtClean="0"/>
                        <a:t> gap to explain</a:t>
                      </a:r>
                      <a:endParaRPr lang="en-US" sz="1600" noProof="0" dirty="0" smtClean="0"/>
                    </a:p>
                    <a:p>
                      <a:pPr algn="ctr"/>
                      <a:endParaRPr lang="en-US" sz="1600" noProof="0" dirty="0" smtClean="0"/>
                    </a:p>
                    <a:p>
                      <a:pPr algn="ctr"/>
                      <a:endParaRPr lang="en-US" sz="1600" noProof="0" dirty="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r>
              <a:tr h="370840">
                <a:tc vMerge="1">
                  <a:txBody>
                    <a:bodyPr/>
                    <a:lstStyle/>
                    <a:p>
                      <a:pPr algn="ctr"/>
                      <a:endParaRPr lang="en-US" sz="1800" noProof="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noProof="0" dirty="0" smtClean="0"/>
                        <a:t>Money-driven</a:t>
                      </a:r>
                      <a:r>
                        <a:rPr lang="en-US" sz="1600" baseline="0" noProof="0" dirty="0" smtClean="0"/>
                        <a:t> politics, lack of attention from parties</a:t>
                      </a:r>
                      <a:endParaRPr lang="en-US" sz="1600" noProof="0" dirty="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strike="sngStrike" noProof="0" dirty="0" smtClean="0">
                          <a:solidFill>
                            <a:schemeClr val="bg1">
                              <a:lumMod val="65000"/>
                            </a:schemeClr>
                          </a:solidFill>
                        </a:rPr>
                        <a:t>Politically alienated</a:t>
                      </a:r>
                      <a:endParaRPr lang="en-US" sz="1600" strike="sngStrike" noProof="0" dirty="0">
                        <a:solidFill>
                          <a:schemeClr val="bg1">
                            <a:lumMod val="65000"/>
                          </a:schemeClr>
                        </a:solidFill>
                      </a:endParaRP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vMerge="1">
                  <a:txBody>
                    <a:bodyPr/>
                    <a:lstStyle/>
                    <a:p>
                      <a:pPr algn="ctr"/>
                      <a:endParaRPr lang="en-US" sz="1800" noProof="0" dirty="0"/>
                    </a:p>
                  </a:txBody>
                  <a:tcPr>
                    <a:lnR w="12700" cap="flat" cmpd="sng" algn="ctr">
                      <a:solidFill>
                        <a:schemeClr val="bg1"/>
                      </a:solidFill>
                      <a:prstDash val="solid"/>
                      <a:round/>
                      <a:headEnd type="none" w="med" len="med"/>
                      <a:tailEnd type="none" w="med" len="med"/>
                    </a:lnR>
                  </a:tcPr>
                </a:tc>
              </a:tr>
              <a:tr h="370840">
                <a:tc vMerge="1">
                  <a:txBody>
                    <a:bodyPr/>
                    <a:lstStyle/>
                    <a:p>
                      <a:pPr algn="ctr"/>
                      <a:endParaRPr lang="en-US" sz="1800" noProof="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noProof="0" dirty="0" smtClean="0"/>
                        <a:t>Professionalization of political parties</a:t>
                      </a:r>
                      <a:endParaRPr lang="en-US" sz="1600" noProof="0" dirty="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strike="sngStrike" noProof="0" dirty="0" smtClean="0">
                          <a:solidFill>
                            <a:schemeClr val="bg1">
                              <a:lumMod val="65000"/>
                            </a:schemeClr>
                          </a:solidFill>
                        </a:rPr>
                        <a:t>Lack mobilization networks</a:t>
                      </a:r>
                      <a:endParaRPr lang="en-US" sz="1600" strike="sngStrike" noProof="0" dirty="0">
                        <a:solidFill>
                          <a:schemeClr val="bg1">
                            <a:lumMod val="65000"/>
                          </a:schemeClr>
                        </a:solidFill>
                      </a:endParaRP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vMerge="1">
                  <a:txBody>
                    <a:bodyPr/>
                    <a:lstStyle/>
                    <a:p>
                      <a:pPr algn="ctr"/>
                      <a:endParaRPr lang="en-US" sz="1800" noProof="0" dirty="0"/>
                    </a:p>
                  </a:txBody>
                  <a:tcPr>
                    <a:lnR w="12700" cap="flat" cmpd="sng" algn="ctr">
                      <a:solidFill>
                        <a:schemeClr val="bg1"/>
                      </a:solidFill>
                      <a:prstDash val="solid"/>
                      <a:round/>
                      <a:headEnd type="none" w="med" len="med"/>
                      <a:tailEnd type="none" w="med" len="med"/>
                    </a:lnR>
                  </a:tcPr>
                </a:tc>
              </a:tr>
              <a:tr h="370840">
                <a:tc vMerge="1">
                  <a:txBody>
                    <a:bodyPr/>
                    <a:lstStyle/>
                    <a:p>
                      <a:pPr algn="ctr"/>
                      <a:endParaRPr lang="en-US" sz="1800" noProof="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noProof="0" smtClean="0"/>
                        <a:t>Life-style</a:t>
                      </a:r>
                      <a:r>
                        <a:rPr lang="en-US" sz="1600" baseline="0" noProof="0" smtClean="0"/>
                        <a:t> politics, welfare state recession, labor market</a:t>
                      </a:r>
                      <a:endParaRPr lang="en-US" sz="1600" noProof="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endParaRPr lang="en-US" sz="1600" strike="sngStrike" noProof="0" dirty="0" smtClean="0">
                        <a:solidFill>
                          <a:schemeClr val="bg1">
                            <a:lumMod val="65000"/>
                          </a:schemeClr>
                        </a:solidFill>
                      </a:endParaRPr>
                    </a:p>
                    <a:p>
                      <a:pPr algn="ctr"/>
                      <a:r>
                        <a:rPr lang="en-US" sz="1600" strike="sngStrike" noProof="0" dirty="0" smtClean="0">
                          <a:solidFill>
                            <a:schemeClr val="bg1">
                              <a:lumMod val="65000"/>
                            </a:schemeClr>
                          </a:solidFill>
                        </a:rPr>
                        <a:t>Individualistic</a:t>
                      </a:r>
                      <a:endParaRPr lang="en-US" sz="1600" strike="sngStrike" noProof="0" dirty="0">
                        <a:solidFill>
                          <a:schemeClr val="bg1">
                            <a:lumMod val="65000"/>
                          </a:schemeClr>
                        </a:solidFill>
                      </a:endParaRP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vMerge="1">
                  <a:txBody>
                    <a:bodyPr/>
                    <a:lstStyle/>
                    <a:p>
                      <a:pPr algn="ctr"/>
                      <a:endParaRPr lang="en-US" sz="1800" noProof="0" dirty="0"/>
                    </a:p>
                  </a:txBody>
                  <a:tcPr>
                    <a:lnR w="12700" cap="flat" cmpd="sng" algn="ctr">
                      <a:solidFill>
                        <a:schemeClr val="bg1"/>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r>
              <a:tr h="370840">
                <a:tc>
                  <a:txBody>
                    <a:bodyPr/>
                    <a:lstStyle/>
                    <a:p>
                      <a:pPr algn="ctr"/>
                      <a:r>
                        <a:rPr lang="en-US" sz="1600" noProof="0" dirty="0" smtClean="0"/>
                        <a:t>Generation</a:t>
                      </a: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noProof="0" smtClean="0"/>
                        <a:t>Country-specific</a:t>
                      </a:r>
                      <a:r>
                        <a:rPr lang="en-US" sz="1600" baseline="0" noProof="0" smtClean="0"/>
                        <a:t> events</a:t>
                      </a:r>
                      <a:endParaRPr lang="en-US" sz="1600" noProof="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strike="sngStrike" noProof="0" dirty="0" smtClean="0">
                          <a:solidFill>
                            <a:schemeClr val="bg1">
                              <a:lumMod val="65000"/>
                            </a:schemeClr>
                          </a:solidFill>
                        </a:rPr>
                        <a:t>Diverse developments across countries</a:t>
                      </a:r>
                      <a:endParaRPr lang="en-US" sz="1600" strike="sngStrike" noProof="0" dirty="0">
                        <a:solidFill>
                          <a:schemeClr val="bg1">
                            <a:lumMod val="65000"/>
                          </a:schemeClr>
                        </a:solidFill>
                      </a:endParaRP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vMerge="1">
                  <a:txBody>
                    <a:bodyPr/>
                    <a:lstStyle/>
                    <a:p>
                      <a:pPr algn="ctr"/>
                      <a:endParaRPr lang="en-US" sz="1800" noProof="0" dirty="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r>
            </a:tbl>
          </a:graphicData>
        </a:graphic>
      </p:graphicFrame>
      <p:sp>
        <p:nvSpPr>
          <p:cNvPr id="2" name="Rectangle 7"/>
          <p:cNvSpPr/>
          <p:nvPr/>
        </p:nvSpPr>
        <p:spPr>
          <a:xfrm>
            <a:off x="0" y="3175"/>
            <a:ext cx="4572000" cy="762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r>
              <a:rPr lang="es-ES" sz="1200">
                <a:solidFill>
                  <a:schemeClr val="bg1"/>
                </a:solidFill>
              </a:rPr>
              <a:t>Introduction</a:t>
            </a:r>
          </a:p>
          <a:p>
            <a:pPr algn="r">
              <a:defRPr/>
            </a:pPr>
            <a:r>
              <a:rPr lang="es-ES" sz="1200">
                <a:solidFill>
                  <a:schemeClr val="bg1"/>
                </a:solidFill>
              </a:rPr>
              <a:t>Young people’s political participation</a:t>
            </a:r>
          </a:p>
          <a:p>
            <a:pPr algn="r">
              <a:defRPr/>
            </a:pPr>
            <a:r>
              <a:rPr lang="es-ES" sz="1400">
                <a:solidFill>
                  <a:schemeClr val="tx1"/>
                </a:solidFill>
              </a:rPr>
              <a:t>Explanations</a:t>
            </a:r>
          </a:p>
          <a:p>
            <a:pPr algn="r">
              <a:defRPr/>
            </a:pPr>
            <a:r>
              <a:rPr lang="es-ES" sz="1200">
                <a:solidFill>
                  <a:schemeClr val="bg1"/>
                </a:solidFill>
              </a:rPr>
              <a:t>Conclusions</a:t>
            </a:r>
            <a:endParaRPr lang="en-US" sz="1200">
              <a:solidFill>
                <a:schemeClr val="bg1"/>
              </a:solidFill>
            </a:endParaRPr>
          </a:p>
        </p:txBody>
      </p:sp>
      <p:sp>
        <p:nvSpPr>
          <p:cNvPr id="23556" name="Rectangle 4"/>
          <p:cNvSpPr>
            <a:spLocks noChangeArrowheads="1"/>
          </p:cNvSpPr>
          <p:nvPr/>
        </p:nvSpPr>
        <p:spPr bwMode="auto">
          <a:xfrm>
            <a:off x="4572000" y="0"/>
            <a:ext cx="4572000" cy="762000"/>
          </a:xfrm>
          <a:prstGeom prst="rect">
            <a:avLst/>
          </a:prstGeom>
          <a:solidFill>
            <a:srgbClr val="7F7F7F"/>
          </a:solidFill>
          <a:ln w="25400" algn="ctr">
            <a:noFill/>
            <a:miter lim="800000"/>
            <a:headEnd/>
            <a:tailEnd/>
          </a:ln>
        </p:spPr>
        <p:txBody>
          <a:bodyPr anchor="ctr"/>
          <a:lstStyle/>
          <a:p>
            <a:r>
              <a:rPr lang="es-ES" sz="1400">
                <a:latin typeface="Calibri" pitchFamily="34" charset="0"/>
              </a:rPr>
              <a:t>Political generations and cohorts</a:t>
            </a:r>
            <a:endParaRPr lang="en-US" sz="1200">
              <a:solidFill>
                <a:schemeClr val="bg1"/>
              </a:solidFill>
              <a:latin typeface="Calibri" pitchFamily="34" charset="0"/>
            </a:endParaRPr>
          </a:p>
          <a:p>
            <a:endParaRPr lang="en-US" sz="1200">
              <a:solidFill>
                <a:schemeClr val="bg1"/>
              </a:solidFill>
              <a:latin typeface="Calibri"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p:txBody>
          <a:bodyPr/>
          <a:lstStyle/>
          <a:p>
            <a:endParaRPr lang="es-ES"/>
          </a:p>
        </p:txBody>
      </p:sp>
      <p:sp>
        <p:nvSpPr>
          <p:cNvPr id="4" name="3 CuadroTexto"/>
          <p:cNvSpPr txBox="1"/>
          <p:nvPr/>
        </p:nvSpPr>
        <p:spPr>
          <a:xfrm>
            <a:off x="323528" y="0"/>
            <a:ext cx="8280920" cy="400110"/>
          </a:xfrm>
          <a:prstGeom prst="rect">
            <a:avLst/>
          </a:prstGeom>
          <a:noFill/>
        </p:spPr>
        <p:txBody>
          <a:bodyPr wrap="square" rtlCol="0">
            <a:spAutoFit/>
          </a:bodyPr>
          <a:lstStyle/>
          <a:p>
            <a:r>
              <a:rPr lang="es-ES" dirty="0" err="1" smtClean="0"/>
              <a:t>Interest</a:t>
            </a:r>
            <a:r>
              <a:rPr lang="es-ES" dirty="0" smtClean="0"/>
              <a:t> in </a:t>
            </a:r>
            <a:r>
              <a:rPr lang="es-ES" dirty="0" err="1" smtClean="0"/>
              <a:t>politics</a:t>
            </a:r>
            <a:r>
              <a:rPr lang="es-ES" dirty="0" smtClean="0"/>
              <a:t>  (1980-2008)</a:t>
            </a:r>
            <a:endParaRPr lang="es-ES" dirty="0"/>
          </a:p>
        </p:txBody>
      </p:sp>
      <p:pic>
        <p:nvPicPr>
          <p:cNvPr id="922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400110"/>
            <a:ext cx="9144000" cy="6701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218771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4" name="3 CuadroTexto"/>
          <p:cNvSpPr txBox="1"/>
          <p:nvPr/>
        </p:nvSpPr>
        <p:spPr>
          <a:xfrm>
            <a:off x="323528" y="0"/>
            <a:ext cx="8280920" cy="400110"/>
          </a:xfrm>
          <a:prstGeom prst="rect">
            <a:avLst/>
          </a:prstGeom>
          <a:noFill/>
        </p:spPr>
        <p:txBody>
          <a:bodyPr wrap="square" rtlCol="0">
            <a:spAutoFit/>
          </a:bodyPr>
          <a:lstStyle/>
          <a:p>
            <a:r>
              <a:rPr lang="es-ES" dirty="0" err="1" smtClean="0"/>
              <a:t>Political</a:t>
            </a:r>
            <a:r>
              <a:rPr lang="es-ES" dirty="0" smtClean="0"/>
              <a:t> trust: </a:t>
            </a:r>
            <a:r>
              <a:rPr lang="es-ES" dirty="0" err="1" smtClean="0"/>
              <a:t>confidence</a:t>
            </a:r>
            <a:r>
              <a:rPr lang="es-ES" dirty="0" smtClean="0"/>
              <a:t> in </a:t>
            </a:r>
            <a:r>
              <a:rPr lang="es-ES" dirty="0" err="1" smtClean="0"/>
              <a:t>political</a:t>
            </a:r>
            <a:r>
              <a:rPr lang="es-ES" dirty="0" smtClean="0"/>
              <a:t> </a:t>
            </a:r>
            <a:r>
              <a:rPr lang="es-ES" dirty="0" err="1" smtClean="0"/>
              <a:t>parties</a:t>
            </a:r>
            <a:r>
              <a:rPr lang="es-ES" dirty="0" smtClean="0"/>
              <a:t> (1980-2008)</a:t>
            </a:r>
            <a:endParaRPr lang="es-ES" dirty="0"/>
          </a:p>
        </p:txBody>
      </p:sp>
      <p:pic>
        <p:nvPicPr>
          <p:cNvPr id="1126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6512" y="400110"/>
            <a:ext cx="9144000" cy="67671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559293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ES" sz="2200" dirty="0" smtClean="0"/>
              <a:t>Marginal </a:t>
            </a:r>
            <a:r>
              <a:rPr lang="es-ES" sz="2200" dirty="0" err="1" smtClean="0"/>
              <a:t>effect</a:t>
            </a:r>
            <a:r>
              <a:rPr lang="es-ES" sz="2200" dirty="0" smtClean="0"/>
              <a:t> of </a:t>
            </a:r>
            <a:r>
              <a:rPr lang="es-ES" sz="2200" dirty="0" err="1" smtClean="0"/>
              <a:t>being</a:t>
            </a:r>
            <a:r>
              <a:rPr lang="es-ES" sz="2200" dirty="0" smtClean="0"/>
              <a:t> </a:t>
            </a:r>
            <a:r>
              <a:rPr lang="es-ES" sz="2200" dirty="0" err="1" smtClean="0"/>
              <a:t>young</a:t>
            </a:r>
            <a:r>
              <a:rPr lang="es-ES" sz="2200" dirty="0" smtClean="0"/>
              <a:t> </a:t>
            </a:r>
            <a:r>
              <a:rPr lang="es-ES" sz="2200" dirty="0" err="1" smtClean="0"/>
              <a:t>on</a:t>
            </a:r>
            <a:r>
              <a:rPr lang="es-ES" sz="2200" dirty="0" smtClean="0"/>
              <a:t> </a:t>
            </a:r>
            <a:r>
              <a:rPr lang="es-ES" sz="2200" dirty="0" err="1" smtClean="0"/>
              <a:t>institutional</a:t>
            </a:r>
            <a:r>
              <a:rPr lang="es-ES" sz="2200" dirty="0" smtClean="0"/>
              <a:t> and non-</a:t>
            </a:r>
            <a:r>
              <a:rPr lang="es-ES" sz="2200" dirty="0" err="1" smtClean="0"/>
              <a:t>institutional</a:t>
            </a:r>
            <a:r>
              <a:rPr lang="es-ES" sz="2200" dirty="0" smtClean="0"/>
              <a:t> </a:t>
            </a:r>
            <a:r>
              <a:rPr lang="es-ES" sz="2200" dirty="0" err="1" smtClean="0"/>
              <a:t>participation</a:t>
            </a:r>
            <a:r>
              <a:rPr lang="es-ES" sz="2200" dirty="0" smtClean="0"/>
              <a:t> </a:t>
            </a:r>
            <a:r>
              <a:rPr lang="es-ES" sz="2200" dirty="0" err="1" smtClean="0"/>
              <a:t>across</a:t>
            </a:r>
            <a:r>
              <a:rPr lang="es-ES" sz="2200" dirty="0" smtClean="0"/>
              <a:t> </a:t>
            </a:r>
            <a:r>
              <a:rPr lang="es-ES" sz="2200" dirty="0" err="1" smtClean="0"/>
              <a:t>levels</a:t>
            </a:r>
            <a:r>
              <a:rPr lang="es-ES" sz="2200" dirty="0" smtClean="0"/>
              <a:t> of </a:t>
            </a:r>
            <a:r>
              <a:rPr lang="es-ES" sz="2200" dirty="0" err="1" smtClean="0"/>
              <a:t>political</a:t>
            </a:r>
            <a:r>
              <a:rPr lang="es-ES" sz="2200" dirty="0" smtClean="0"/>
              <a:t> </a:t>
            </a:r>
            <a:r>
              <a:rPr lang="es-ES" sz="2200" dirty="0" err="1" smtClean="0"/>
              <a:t>interest</a:t>
            </a:r>
            <a:r>
              <a:rPr lang="es-ES" sz="2200" dirty="0" smtClean="0"/>
              <a:t> in </a:t>
            </a:r>
            <a:r>
              <a:rPr lang="es-ES" sz="2200" dirty="0" err="1" smtClean="0"/>
              <a:t>Denmark</a:t>
            </a:r>
            <a:endParaRPr lang="es-ES" sz="2200" dirty="0"/>
          </a:p>
        </p:txBody>
      </p:sp>
      <p:sp>
        <p:nvSpPr>
          <p:cNvPr id="3" name="2 Marcador de contenido"/>
          <p:cNvSpPr>
            <a:spLocks noGrp="1"/>
          </p:cNvSpPr>
          <p:nvPr>
            <p:ph idx="1"/>
          </p:nvPr>
        </p:nvSpPr>
        <p:spPr/>
        <p:txBody>
          <a:bodyPr/>
          <a:lstStyle/>
          <a:p>
            <a:endParaRPr lang="es-ES"/>
          </a:p>
        </p:txBody>
      </p:sp>
      <p:pic>
        <p:nvPicPr>
          <p:cNvPr id="10243"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03" y="1484784"/>
            <a:ext cx="9111485"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800008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457200" y="762000"/>
            <a:ext cx="8229600" cy="762000"/>
          </a:xfrm>
        </p:spPr>
        <p:txBody>
          <a:bodyPr/>
          <a:lstStyle/>
          <a:p>
            <a:pPr eaLnBrk="1" hangingPunct="1"/>
            <a:r>
              <a:rPr lang="en-US" sz="1800" b="1" smtClean="0"/>
              <a:t>Do young people participate less due to distinctive cohort characteristics or due to a delayed and more complicated transition to adulthood?</a:t>
            </a:r>
          </a:p>
        </p:txBody>
      </p:sp>
      <p:graphicFrame>
        <p:nvGraphicFramePr>
          <p:cNvPr id="6" name="Content Placeholder 5"/>
          <p:cNvGraphicFramePr>
            <a:graphicFrameLocks noGrp="1"/>
          </p:cNvGraphicFramePr>
          <p:nvPr>
            <p:ph idx="1"/>
          </p:nvPr>
        </p:nvGraphicFramePr>
        <p:xfrm>
          <a:off x="457200" y="1803400"/>
          <a:ext cx="8341628" cy="3429000"/>
        </p:xfrm>
        <a:graphic>
          <a:graphicData uri="http://schemas.openxmlformats.org/drawingml/2006/table">
            <a:tbl>
              <a:tblPr firstRow="1">
                <a:tableStyleId>{9D7B26C5-4107-4FEC-AEDC-1716B250A1EF}</a:tableStyleId>
              </a:tblPr>
              <a:tblGrid>
                <a:gridCol w="1295400"/>
                <a:gridCol w="2819400"/>
                <a:gridCol w="2664296"/>
                <a:gridCol w="1562532"/>
              </a:tblGrid>
              <a:tr h="370840">
                <a:tc>
                  <a:txBody>
                    <a:bodyPr/>
                    <a:lstStyle/>
                    <a:p>
                      <a:pPr algn="ctr"/>
                      <a:r>
                        <a:rPr lang="en-US" sz="1600" noProof="0" dirty="0" smtClean="0"/>
                        <a:t>Age</a:t>
                      </a:r>
                      <a:endParaRPr lang="en-US" sz="1600" b="0" noProof="0" dirty="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noProof="0" smtClean="0"/>
                        <a:t>Societal</a:t>
                      </a:r>
                      <a:r>
                        <a:rPr lang="en-US" sz="1600" baseline="0" noProof="0" smtClean="0"/>
                        <a:t> transformations</a:t>
                      </a:r>
                      <a:endParaRPr lang="en-US" sz="1600" b="0" noProof="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noProof="0" smtClean="0"/>
                        <a:t>Expectations</a:t>
                      </a:r>
                      <a:endParaRPr lang="en-US" sz="1600" b="0" noProof="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noProof="0" dirty="0" smtClean="0"/>
                        <a:t>Results</a:t>
                      </a:r>
                      <a:endParaRPr lang="en-US" sz="1600" b="0" noProof="0" dirty="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r>
              <a:tr h="370840">
                <a:tc rowSpan="4">
                  <a:txBody>
                    <a:bodyPr/>
                    <a:lstStyle/>
                    <a:p>
                      <a:pPr algn="ctr"/>
                      <a:endParaRPr lang="en-US" sz="1600" noProof="0" dirty="0" smtClean="0">
                        <a:solidFill>
                          <a:schemeClr val="bg1">
                            <a:lumMod val="65000"/>
                          </a:schemeClr>
                        </a:solidFill>
                      </a:endParaRPr>
                    </a:p>
                    <a:p>
                      <a:pPr algn="ctr"/>
                      <a:endParaRPr lang="en-US" sz="1600" noProof="0" dirty="0" smtClean="0">
                        <a:solidFill>
                          <a:schemeClr val="bg1">
                            <a:lumMod val="65000"/>
                          </a:schemeClr>
                        </a:solidFill>
                      </a:endParaRPr>
                    </a:p>
                    <a:p>
                      <a:pPr algn="ctr"/>
                      <a:endParaRPr lang="en-US" sz="1600" noProof="0" dirty="0" smtClean="0">
                        <a:solidFill>
                          <a:schemeClr val="bg1">
                            <a:lumMod val="65000"/>
                          </a:schemeClr>
                        </a:solidFill>
                      </a:endParaRPr>
                    </a:p>
                    <a:p>
                      <a:pPr algn="ctr"/>
                      <a:endParaRPr lang="en-US" sz="1600" noProof="0" dirty="0" smtClean="0">
                        <a:solidFill>
                          <a:schemeClr val="bg1">
                            <a:lumMod val="65000"/>
                          </a:schemeClr>
                        </a:solidFill>
                      </a:endParaRPr>
                    </a:p>
                    <a:p>
                      <a:pPr algn="ctr"/>
                      <a:r>
                        <a:rPr lang="en-US" sz="1600" noProof="0" dirty="0" smtClean="0">
                          <a:solidFill>
                            <a:schemeClr val="bg1">
                              <a:lumMod val="65000"/>
                            </a:schemeClr>
                          </a:solidFill>
                        </a:rPr>
                        <a:t>Cohort</a:t>
                      </a: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noProof="0" dirty="0" smtClean="0">
                          <a:solidFill>
                            <a:schemeClr val="bg1">
                              <a:lumMod val="65000"/>
                            </a:schemeClr>
                          </a:solidFill>
                        </a:rPr>
                        <a:t>Education,</a:t>
                      </a:r>
                      <a:r>
                        <a:rPr lang="en-US" sz="1600" baseline="0" noProof="0" dirty="0" smtClean="0">
                          <a:solidFill>
                            <a:schemeClr val="bg1">
                              <a:lumMod val="65000"/>
                            </a:schemeClr>
                          </a:solidFill>
                        </a:rPr>
                        <a:t> media</a:t>
                      </a:r>
                      <a:endParaRPr lang="en-US" sz="1600" noProof="0" dirty="0">
                        <a:solidFill>
                          <a:schemeClr val="bg1">
                            <a:lumMod val="65000"/>
                          </a:schemeClr>
                        </a:solidFill>
                      </a:endParaRP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strike="sngStrike" noProof="0" dirty="0" smtClean="0">
                          <a:solidFill>
                            <a:schemeClr val="bg1">
                              <a:lumMod val="65000"/>
                            </a:schemeClr>
                          </a:solidFill>
                        </a:rPr>
                        <a:t>Sophisticated critical citizens</a:t>
                      </a:r>
                      <a:endParaRPr lang="en-US" sz="1600" strike="sngStrike" noProof="0" dirty="0">
                        <a:solidFill>
                          <a:schemeClr val="bg1">
                            <a:lumMod val="65000"/>
                          </a:schemeClr>
                        </a:solidFill>
                      </a:endParaRP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rowSpan="5">
                  <a:txBody>
                    <a:bodyPr/>
                    <a:lstStyle/>
                    <a:p>
                      <a:pPr algn="ctr"/>
                      <a:r>
                        <a:rPr lang="en-US" sz="1600" noProof="0" dirty="0" smtClean="0">
                          <a:solidFill>
                            <a:schemeClr val="bg1">
                              <a:lumMod val="65000"/>
                            </a:schemeClr>
                          </a:solidFill>
                        </a:rPr>
                        <a:t>More continuity than change</a:t>
                      </a:r>
                    </a:p>
                    <a:p>
                      <a:pPr algn="ctr"/>
                      <a:endParaRPr lang="en-US" sz="1600" noProof="0" dirty="0" smtClean="0">
                        <a:solidFill>
                          <a:schemeClr val="bg1">
                            <a:lumMod val="65000"/>
                          </a:schemeClr>
                        </a:solidFill>
                      </a:endParaRPr>
                    </a:p>
                    <a:p>
                      <a:pPr algn="ctr"/>
                      <a:r>
                        <a:rPr lang="en-US" sz="1600" noProof="0" dirty="0" smtClean="0">
                          <a:solidFill>
                            <a:schemeClr val="bg1">
                              <a:lumMod val="65000"/>
                            </a:schemeClr>
                          </a:solidFill>
                        </a:rPr>
                        <a:t>Cohort characteristics</a:t>
                      </a:r>
                    </a:p>
                    <a:p>
                      <a:pPr algn="ctr"/>
                      <a:endParaRPr lang="en-US" sz="1600" noProof="0" dirty="0" smtClean="0">
                        <a:solidFill>
                          <a:schemeClr val="bg1">
                            <a:lumMod val="65000"/>
                          </a:schemeClr>
                        </a:solidFill>
                      </a:endParaRPr>
                    </a:p>
                    <a:p>
                      <a:pPr algn="ctr"/>
                      <a:r>
                        <a:rPr lang="en-US" sz="1600" noProof="0" dirty="0" smtClean="0">
                          <a:solidFill>
                            <a:schemeClr val="bg1">
                              <a:lumMod val="65000"/>
                            </a:schemeClr>
                          </a:solidFill>
                        </a:rPr>
                        <a:t>Remaining</a:t>
                      </a:r>
                      <a:r>
                        <a:rPr lang="en-US" sz="1600" baseline="0" noProof="0" dirty="0" smtClean="0">
                          <a:solidFill>
                            <a:schemeClr val="bg1">
                              <a:lumMod val="65000"/>
                            </a:schemeClr>
                          </a:solidFill>
                        </a:rPr>
                        <a:t> gap to explain</a:t>
                      </a:r>
                      <a:endParaRPr lang="en-US" sz="1600" noProof="0" dirty="0" smtClean="0">
                        <a:solidFill>
                          <a:schemeClr val="bg1">
                            <a:lumMod val="65000"/>
                          </a:schemeClr>
                        </a:solidFill>
                      </a:endParaRPr>
                    </a:p>
                    <a:p>
                      <a:pPr algn="ctr"/>
                      <a:endParaRPr lang="en-US" sz="1600" noProof="0" dirty="0" smtClean="0">
                        <a:solidFill>
                          <a:schemeClr val="bg1">
                            <a:lumMod val="50000"/>
                          </a:schemeClr>
                        </a:solidFill>
                      </a:endParaRP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r>
              <a:tr h="370840">
                <a:tc vMerge="1">
                  <a:txBody>
                    <a:bodyPr/>
                    <a:lstStyle/>
                    <a:p>
                      <a:pPr algn="ctr"/>
                      <a:endParaRPr lang="en-US" sz="1800" noProof="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noProof="0" dirty="0" smtClean="0">
                          <a:solidFill>
                            <a:schemeClr val="bg1">
                              <a:lumMod val="65000"/>
                            </a:schemeClr>
                          </a:solidFill>
                        </a:rPr>
                        <a:t>Money-driven</a:t>
                      </a:r>
                      <a:r>
                        <a:rPr lang="en-US" sz="1600" baseline="0" noProof="0" dirty="0" smtClean="0">
                          <a:solidFill>
                            <a:schemeClr val="bg1">
                              <a:lumMod val="65000"/>
                            </a:schemeClr>
                          </a:solidFill>
                        </a:rPr>
                        <a:t> politics, lack of attention from parties</a:t>
                      </a:r>
                      <a:endParaRPr lang="en-US" sz="1600" noProof="0" dirty="0">
                        <a:solidFill>
                          <a:schemeClr val="bg1">
                            <a:lumMod val="65000"/>
                          </a:schemeClr>
                        </a:solidFill>
                      </a:endParaRP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strike="sngStrike" noProof="0" dirty="0" smtClean="0">
                          <a:solidFill>
                            <a:schemeClr val="bg1">
                              <a:lumMod val="65000"/>
                            </a:schemeClr>
                          </a:solidFill>
                        </a:rPr>
                        <a:t>Politically alienated</a:t>
                      </a:r>
                      <a:endParaRPr lang="en-US" sz="1600" strike="sngStrike" noProof="0" dirty="0">
                        <a:solidFill>
                          <a:schemeClr val="bg1">
                            <a:lumMod val="65000"/>
                          </a:schemeClr>
                        </a:solidFill>
                      </a:endParaRP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vMerge="1">
                  <a:txBody>
                    <a:bodyPr/>
                    <a:lstStyle/>
                    <a:p>
                      <a:pPr algn="ctr"/>
                      <a:endParaRPr lang="en-US" sz="1800" noProof="0" dirty="0"/>
                    </a:p>
                  </a:txBody>
                  <a:tcPr>
                    <a:lnR w="12700" cap="flat" cmpd="sng" algn="ctr">
                      <a:solidFill>
                        <a:schemeClr val="bg1"/>
                      </a:solidFill>
                      <a:prstDash val="solid"/>
                      <a:round/>
                      <a:headEnd type="none" w="med" len="med"/>
                      <a:tailEnd type="none" w="med" len="med"/>
                    </a:lnR>
                  </a:tcPr>
                </a:tc>
              </a:tr>
              <a:tr h="370840">
                <a:tc vMerge="1">
                  <a:txBody>
                    <a:bodyPr/>
                    <a:lstStyle/>
                    <a:p>
                      <a:pPr algn="ctr"/>
                      <a:endParaRPr lang="en-US" sz="1800" noProof="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noProof="0" dirty="0" smtClean="0">
                          <a:solidFill>
                            <a:schemeClr val="bg1">
                              <a:lumMod val="65000"/>
                            </a:schemeClr>
                          </a:solidFill>
                        </a:rPr>
                        <a:t>Professionalization of political parties</a:t>
                      </a:r>
                      <a:endParaRPr lang="en-US" sz="1600" noProof="0" dirty="0">
                        <a:solidFill>
                          <a:schemeClr val="bg1">
                            <a:lumMod val="65000"/>
                          </a:schemeClr>
                        </a:solidFill>
                      </a:endParaRP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strike="sngStrike" noProof="0" dirty="0" smtClean="0">
                          <a:solidFill>
                            <a:schemeClr val="bg1">
                              <a:lumMod val="65000"/>
                            </a:schemeClr>
                          </a:solidFill>
                        </a:rPr>
                        <a:t>Lack mobilization networks</a:t>
                      </a:r>
                      <a:endParaRPr lang="en-US" sz="1600" strike="sngStrike" noProof="0" dirty="0">
                        <a:solidFill>
                          <a:schemeClr val="bg1">
                            <a:lumMod val="65000"/>
                          </a:schemeClr>
                        </a:solidFill>
                      </a:endParaRP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vMerge="1">
                  <a:txBody>
                    <a:bodyPr/>
                    <a:lstStyle/>
                    <a:p>
                      <a:pPr algn="ctr"/>
                      <a:endParaRPr lang="en-US" sz="1800" noProof="0" dirty="0"/>
                    </a:p>
                  </a:txBody>
                  <a:tcPr>
                    <a:lnR w="12700" cap="flat" cmpd="sng" algn="ctr">
                      <a:solidFill>
                        <a:schemeClr val="bg1"/>
                      </a:solidFill>
                      <a:prstDash val="solid"/>
                      <a:round/>
                      <a:headEnd type="none" w="med" len="med"/>
                      <a:tailEnd type="none" w="med" len="med"/>
                    </a:lnR>
                  </a:tcPr>
                </a:tc>
              </a:tr>
              <a:tr h="370840">
                <a:tc vMerge="1">
                  <a:txBody>
                    <a:bodyPr/>
                    <a:lstStyle/>
                    <a:p>
                      <a:pPr algn="ctr"/>
                      <a:endParaRPr lang="en-US" sz="1800" noProof="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noProof="0" smtClean="0">
                          <a:solidFill>
                            <a:schemeClr val="bg1">
                              <a:lumMod val="65000"/>
                            </a:schemeClr>
                          </a:solidFill>
                        </a:rPr>
                        <a:t>Life-style</a:t>
                      </a:r>
                      <a:r>
                        <a:rPr lang="en-US" sz="1600" baseline="0" noProof="0" smtClean="0">
                          <a:solidFill>
                            <a:schemeClr val="bg1">
                              <a:lumMod val="65000"/>
                            </a:schemeClr>
                          </a:solidFill>
                        </a:rPr>
                        <a:t> politics, welfare state recession, labor market</a:t>
                      </a:r>
                      <a:endParaRPr lang="en-US" sz="1600" noProof="0">
                        <a:solidFill>
                          <a:schemeClr val="bg1">
                            <a:lumMod val="65000"/>
                          </a:schemeClr>
                        </a:solidFill>
                      </a:endParaRP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endParaRPr lang="en-US" sz="1600" strike="sngStrike" noProof="0" dirty="0" smtClean="0">
                        <a:solidFill>
                          <a:schemeClr val="bg1">
                            <a:lumMod val="65000"/>
                          </a:schemeClr>
                        </a:solidFill>
                      </a:endParaRPr>
                    </a:p>
                    <a:p>
                      <a:pPr algn="ctr"/>
                      <a:r>
                        <a:rPr lang="en-US" sz="1600" strike="sngStrike" noProof="0" dirty="0" smtClean="0">
                          <a:solidFill>
                            <a:schemeClr val="bg1">
                              <a:lumMod val="65000"/>
                            </a:schemeClr>
                          </a:solidFill>
                        </a:rPr>
                        <a:t>Individualistic</a:t>
                      </a:r>
                      <a:endParaRPr lang="en-US" sz="1600" strike="sngStrike" noProof="0" dirty="0">
                        <a:solidFill>
                          <a:schemeClr val="bg1">
                            <a:lumMod val="65000"/>
                          </a:schemeClr>
                        </a:solidFill>
                      </a:endParaRP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vMerge="1">
                  <a:txBody>
                    <a:bodyPr/>
                    <a:lstStyle/>
                    <a:p>
                      <a:pPr algn="ctr"/>
                      <a:endParaRPr lang="en-US" sz="1800" noProof="0" dirty="0"/>
                    </a:p>
                  </a:txBody>
                  <a:tcPr>
                    <a:lnR w="12700" cap="flat" cmpd="sng" algn="ctr">
                      <a:solidFill>
                        <a:schemeClr val="bg1"/>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r>
              <a:tr h="370840">
                <a:tc>
                  <a:txBody>
                    <a:bodyPr/>
                    <a:lstStyle/>
                    <a:p>
                      <a:pPr algn="ctr"/>
                      <a:r>
                        <a:rPr lang="en-US" sz="1600" noProof="0" dirty="0" smtClean="0">
                          <a:solidFill>
                            <a:schemeClr val="bg1">
                              <a:lumMod val="65000"/>
                            </a:schemeClr>
                          </a:solidFill>
                        </a:rPr>
                        <a:t>Generation</a:t>
                      </a: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noProof="0" smtClean="0">
                          <a:solidFill>
                            <a:schemeClr val="bg1">
                              <a:lumMod val="65000"/>
                            </a:schemeClr>
                          </a:solidFill>
                        </a:rPr>
                        <a:t>Country-specific</a:t>
                      </a:r>
                      <a:r>
                        <a:rPr lang="en-US" sz="1600" baseline="0" noProof="0" smtClean="0">
                          <a:solidFill>
                            <a:schemeClr val="bg1">
                              <a:lumMod val="65000"/>
                            </a:schemeClr>
                          </a:solidFill>
                        </a:rPr>
                        <a:t> events</a:t>
                      </a:r>
                      <a:endParaRPr lang="en-US" sz="1600" noProof="0">
                        <a:solidFill>
                          <a:schemeClr val="bg1">
                            <a:lumMod val="65000"/>
                          </a:schemeClr>
                        </a:solidFill>
                      </a:endParaRP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strike="sngStrike" noProof="0" dirty="0" smtClean="0">
                          <a:solidFill>
                            <a:schemeClr val="bg1">
                              <a:lumMod val="65000"/>
                            </a:schemeClr>
                          </a:solidFill>
                        </a:rPr>
                        <a:t>Diverse developments across countries</a:t>
                      </a:r>
                      <a:endParaRPr lang="en-US" sz="1600" strike="sngStrike" noProof="0" dirty="0">
                        <a:solidFill>
                          <a:schemeClr val="bg1">
                            <a:lumMod val="65000"/>
                          </a:schemeClr>
                        </a:solidFill>
                      </a:endParaRP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vMerge="1">
                  <a:txBody>
                    <a:bodyPr/>
                    <a:lstStyle/>
                    <a:p>
                      <a:pPr algn="ctr"/>
                      <a:endParaRPr lang="en-US" sz="1800" noProof="0" dirty="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r>
              <a:tr h="370840">
                <a:tc>
                  <a:txBody>
                    <a:bodyPr/>
                    <a:lstStyle/>
                    <a:p>
                      <a:pPr algn="ctr"/>
                      <a:r>
                        <a:rPr lang="en-US" sz="1600" noProof="0" dirty="0" smtClean="0"/>
                        <a:t>Life-cycle</a:t>
                      </a:r>
                    </a:p>
                  </a:txBody>
                  <a:tcPr>
                    <a:lnT w="12700" cap="flat" cmpd="sng" algn="ctr">
                      <a:solidFill>
                        <a:schemeClr val="bg1">
                          <a:lumMod val="65000"/>
                        </a:schemeClr>
                      </a:solidFill>
                      <a:prstDash val="solid"/>
                      <a:round/>
                      <a:headEnd type="none" w="med" len="med"/>
                      <a:tailEnd type="none" w="med" len="med"/>
                    </a:lnT>
                  </a:tcPr>
                </a:tc>
                <a:tc>
                  <a:txBody>
                    <a:bodyPr/>
                    <a:lstStyle/>
                    <a:p>
                      <a:pPr algn="ctr"/>
                      <a:r>
                        <a:rPr lang="en-US" sz="1600" noProof="0" smtClean="0"/>
                        <a:t>Longer transition to adulthood</a:t>
                      </a:r>
                      <a:endParaRPr lang="en-US" sz="1600" noProof="0"/>
                    </a:p>
                  </a:txBody>
                  <a:tcPr>
                    <a:lnT w="12700" cap="flat" cmpd="sng" algn="ctr">
                      <a:solidFill>
                        <a:schemeClr val="bg1">
                          <a:lumMod val="65000"/>
                        </a:schemeClr>
                      </a:solidFill>
                      <a:prstDash val="solid"/>
                      <a:round/>
                      <a:headEnd type="none" w="med" len="med"/>
                      <a:tailEnd type="none" w="med" len="med"/>
                    </a:lnT>
                  </a:tcPr>
                </a:tc>
                <a:tc>
                  <a:txBody>
                    <a:bodyPr/>
                    <a:lstStyle/>
                    <a:p>
                      <a:pPr algn="ctr"/>
                      <a:r>
                        <a:rPr lang="en-US" sz="1600" noProof="0" dirty="0" smtClean="0"/>
                        <a:t>Delay</a:t>
                      </a:r>
                      <a:r>
                        <a:rPr lang="en-US" sz="1600" baseline="0" noProof="0" dirty="0" smtClean="0"/>
                        <a:t> in political «start up»</a:t>
                      </a:r>
                      <a:endParaRPr lang="en-US" sz="1600" noProof="0" dirty="0"/>
                    </a:p>
                  </a:txBody>
                  <a:tcPr>
                    <a:lnT w="12700" cap="flat" cmpd="sng" algn="ctr">
                      <a:solidFill>
                        <a:schemeClr val="bg1">
                          <a:lumMod val="65000"/>
                        </a:schemeClr>
                      </a:solidFill>
                      <a:prstDash val="solid"/>
                      <a:round/>
                      <a:headEnd type="none" w="med" len="med"/>
                      <a:tailEnd type="none" w="med" len="med"/>
                    </a:lnT>
                  </a:tcPr>
                </a:tc>
                <a:tc>
                  <a:txBody>
                    <a:bodyPr/>
                    <a:lstStyle/>
                    <a:p>
                      <a:pPr algn="ctr"/>
                      <a:endParaRPr lang="en-US" sz="1600" noProof="0" dirty="0"/>
                    </a:p>
                  </a:txBody>
                  <a:tcPr>
                    <a:lnT w="12700" cap="flat" cmpd="sng" algn="ctr">
                      <a:solidFill>
                        <a:schemeClr val="bg1">
                          <a:lumMod val="65000"/>
                        </a:schemeClr>
                      </a:solidFill>
                      <a:prstDash val="solid"/>
                      <a:round/>
                      <a:headEnd type="none" w="med" len="med"/>
                      <a:tailEnd type="none" w="med" len="med"/>
                    </a:lnT>
                  </a:tcPr>
                </a:tc>
              </a:tr>
            </a:tbl>
          </a:graphicData>
        </a:graphic>
      </p:graphicFrame>
      <p:sp>
        <p:nvSpPr>
          <p:cNvPr id="24579" name="Rectangle 7"/>
          <p:cNvSpPr>
            <a:spLocks noChangeArrowheads="1"/>
          </p:cNvSpPr>
          <p:nvPr/>
        </p:nvSpPr>
        <p:spPr bwMode="auto">
          <a:xfrm>
            <a:off x="4572000" y="0"/>
            <a:ext cx="4572000" cy="762000"/>
          </a:xfrm>
          <a:prstGeom prst="rect">
            <a:avLst/>
          </a:prstGeom>
          <a:solidFill>
            <a:srgbClr val="7F7F7F"/>
          </a:solidFill>
          <a:ln w="25400" algn="ctr">
            <a:noFill/>
            <a:miter lim="800000"/>
            <a:headEnd/>
            <a:tailEnd/>
          </a:ln>
        </p:spPr>
        <p:txBody>
          <a:bodyPr anchor="ctr"/>
          <a:lstStyle/>
          <a:p>
            <a:r>
              <a:rPr lang="es-ES" sz="1400">
                <a:latin typeface="Calibri" pitchFamily="34" charset="0"/>
              </a:rPr>
              <a:t>Life stage</a:t>
            </a:r>
          </a:p>
        </p:txBody>
      </p:sp>
      <p:sp>
        <p:nvSpPr>
          <p:cNvPr id="2" name="Rectangle 7"/>
          <p:cNvSpPr/>
          <p:nvPr/>
        </p:nvSpPr>
        <p:spPr>
          <a:xfrm>
            <a:off x="0" y="3175"/>
            <a:ext cx="4572000" cy="762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r>
              <a:rPr lang="es-ES" sz="1200">
                <a:solidFill>
                  <a:schemeClr val="bg1"/>
                </a:solidFill>
              </a:rPr>
              <a:t>Introduction</a:t>
            </a:r>
          </a:p>
          <a:p>
            <a:pPr algn="r">
              <a:defRPr/>
            </a:pPr>
            <a:r>
              <a:rPr lang="es-ES" sz="1200">
                <a:solidFill>
                  <a:schemeClr val="bg1"/>
                </a:solidFill>
              </a:rPr>
              <a:t>Young people’s political participation</a:t>
            </a:r>
          </a:p>
          <a:p>
            <a:pPr algn="r">
              <a:defRPr/>
            </a:pPr>
            <a:r>
              <a:rPr lang="es-ES" sz="1400">
                <a:solidFill>
                  <a:schemeClr val="tx1"/>
                </a:solidFill>
              </a:rPr>
              <a:t>Explanations</a:t>
            </a:r>
          </a:p>
          <a:p>
            <a:pPr algn="r">
              <a:defRPr/>
            </a:pPr>
            <a:r>
              <a:rPr lang="es-ES" sz="1200">
                <a:solidFill>
                  <a:schemeClr val="bg1"/>
                </a:solidFill>
              </a:rPr>
              <a:t>Conclusions</a:t>
            </a:r>
            <a:endParaRPr lang="en-US" sz="120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51520" y="260648"/>
            <a:ext cx="4227629" cy="6381327"/>
          </a:xfrm>
        </p:spPr>
      </p:pic>
      <p:sp>
        <p:nvSpPr>
          <p:cNvPr id="5" name="4 CuadroTexto"/>
          <p:cNvSpPr txBox="1"/>
          <p:nvPr/>
        </p:nvSpPr>
        <p:spPr>
          <a:xfrm>
            <a:off x="5076056" y="476672"/>
            <a:ext cx="3744416" cy="5940088"/>
          </a:xfrm>
          <a:prstGeom prst="rect">
            <a:avLst/>
          </a:prstGeom>
          <a:noFill/>
        </p:spPr>
        <p:txBody>
          <a:bodyPr wrap="square" rtlCol="0">
            <a:spAutoFit/>
          </a:bodyPr>
          <a:lstStyle/>
          <a:p>
            <a:pPr marL="342900" indent="-342900">
              <a:spcBef>
                <a:spcPct val="50000"/>
              </a:spcBef>
            </a:pPr>
            <a:r>
              <a:rPr lang="en-US" b="1" dirty="0" smtClean="0">
                <a:latin typeface="Calibri" pitchFamily="34" charset="0"/>
              </a:rPr>
              <a:t>Research questions:</a:t>
            </a:r>
            <a:endParaRPr lang="en-US" b="1" dirty="0">
              <a:latin typeface="Calibri" pitchFamily="34" charset="0"/>
            </a:endParaRPr>
          </a:p>
          <a:p>
            <a:pPr marL="342900" indent="-342900">
              <a:spcBef>
                <a:spcPct val="50000"/>
              </a:spcBef>
            </a:pPr>
            <a:endParaRPr lang="en-US" dirty="0" smtClean="0">
              <a:latin typeface="Calibri" pitchFamily="34" charset="0"/>
            </a:endParaRPr>
          </a:p>
          <a:p>
            <a:pPr marL="342900" indent="-342900">
              <a:spcBef>
                <a:spcPct val="50000"/>
              </a:spcBef>
            </a:pPr>
            <a:r>
              <a:rPr lang="en-US" dirty="0" smtClean="0">
                <a:latin typeface="Calibri" pitchFamily="34" charset="0"/>
              </a:rPr>
              <a:t>1) What’s </a:t>
            </a:r>
            <a:r>
              <a:rPr lang="en-US" dirty="0">
                <a:latin typeface="Calibri" pitchFamily="34" charset="0"/>
              </a:rPr>
              <a:t>distinctive of young people’s political participation at the beginning of the twenty-first century? </a:t>
            </a:r>
            <a:endParaRPr lang="en-US" dirty="0" smtClean="0">
              <a:latin typeface="Calibri" pitchFamily="34" charset="0"/>
            </a:endParaRPr>
          </a:p>
          <a:p>
            <a:pPr marL="342900" indent="-342900">
              <a:spcBef>
                <a:spcPct val="50000"/>
              </a:spcBef>
            </a:pPr>
            <a:endParaRPr lang="en-US" dirty="0" smtClean="0">
              <a:latin typeface="Calibri" pitchFamily="34" charset="0"/>
            </a:endParaRPr>
          </a:p>
          <a:p>
            <a:pPr marL="342900" indent="-342900" algn="ctr">
              <a:spcBef>
                <a:spcPts val="1200"/>
              </a:spcBef>
            </a:pPr>
            <a:r>
              <a:rPr lang="en-US" dirty="0" smtClean="0">
                <a:latin typeface="Calibri" pitchFamily="34" charset="0"/>
              </a:rPr>
              <a:t>Apathy/cynicism </a:t>
            </a:r>
            <a:r>
              <a:rPr lang="en-US" dirty="0">
                <a:latin typeface="Calibri" pitchFamily="34" charset="0"/>
              </a:rPr>
              <a:t>vs. </a:t>
            </a:r>
            <a:r>
              <a:rPr lang="en-US" dirty="0" smtClean="0">
                <a:latin typeface="Calibri" pitchFamily="34" charset="0"/>
              </a:rPr>
              <a:t>                 critical </a:t>
            </a:r>
            <a:r>
              <a:rPr lang="en-US" dirty="0">
                <a:latin typeface="Calibri" pitchFamily="34" charset="0"/>
              </a:rPr>
              <a:t>citizens</a:t>
            </a:r>
          </a:p>
          <a:p>
            <a:pPr marL="342900" indent="-342900">
              <a:spcBef>
                <a:spcPct val="50000"/>
              </a:spcBef>
            </a:pPr>
            <a:endParaRPr lang="en-US" dirty="0" smtClean="0">
              <a:latin typeface="Calibri" pitchFamily="34" charset="0"/>
            </a:endParaRPr>
          </a:p>
          <a:p>
            <a:pPr marL="342900" indent="-342900">
              <a:spcBef>
                <a:spcPct val="50000"/>
              </a:spcBef>
            </a:pPr>
            <a:r>
              <a:rPr lang="en-US" dirty="0" smtClean="0">
                <a:latin typeface="Calibri" pitchFamily="34" charset="0"/>
              </a:rPr>
              <a:t>2) And </a:t>
            </a:r>
            <a:r>
              <a:rPr lang="de-DE" dirty="0" smtClean="0">
                <a:latin typeface="Calibri" pitchFamily="34" charset="0"/>
              </a:rPr>
              <a:t>if they participate differently, why? </a:t>
            </a:r>
          </a:p>
          <a:p>
            <a:pPr marL="342900" indent="-342900">
              <a:spcBef>
                <a:spcPct val="50000"/>
              </a:spcBef>
            </a:pPr>
            <a:endParaRPr lang="de-DE" b="1" dirty="0" smtClean="0">
              <a:latin typeface="Calibri" pitchFamily="34" charset="0"/>
            </a:endParaRPr>
          </a:p>
          <a:p>
            <a:pPr marL="342900" indent="-342900">
              <a:spcBef>
                <a:spcPct val="50000"/>
              </a:spcBef>
            </a:pPr>
            <a:endParaRPr lang="de-DE" b="1" dirty="0">
              <a:latin typeface="Calibri" pitchFamily="34" charset="0"/>
            </a:endParaRPr>
          </a:p>
          <a:p>
            <a:endParaRPr lang="es-ES" dirty="0"/>
          </a:p>
        </p:txBody>
      </p:sp>
    </p:spTree>
    <p:extLst>
      <p:ext uri="{BB962C8B-B14F-4D97-AF65-F5344CB8AC3E}">
        <p14:creationId xmlns:p14="http://schemas.microsoft.com/office/powerpoint/2010/main" val="251250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457200" y="762000"/>
            <a:ext cx="8229600" cy="762000"/>
          </a:xfrm>
        </p:spPr>
        <p:txBody>
          <a:bodyPr/>
          <a:lstStyle/>
          <a:p>
            <a:pPr eaLnBrk="1" hangingPunct="1"/>
            <a:r>
              <a:rPr lang="en-US" sz="1800" b="1" smtClean="0"/>
              <a:t>Do young people participate less due to distinctive cohort characteristics or due to a delayed and more complicated transition to adulthood?</a:t>
            </a:r>
          </a:p>
        </p:txBody>
      </p:sp>
      <p:graphicFrame>
        <p:nvGraphicFramePr>
          <p:cNvPr id="6" name="Content Placeholder 5"/>
          <p:cNvGraphicFramePr>
            <a:graphicFrameLocks noGrp="1"/>
          </p:cNvGraphicFramePr>
          <p:nvPr>
            <p:ph idx="1"/>
          </p:nvPr>
        </p:nvGraphicFramePr>
        <p:xfrm>
          <a:off x="457200" y="1803400"/>
          <a:ext cx="8341628" cy="3429000"/>
        </p:xfrm>
        <a:graphic>
          <a:graphicData uri="http://schemas.openxmlformats.org/drawingml/2006/table">
            <a:tbl>
              <a:tblPr firstRow="1">
                <a:tableStyleId>{9D7B26C5-4107-4FEC-AEDC-1716B250A1EF}</a:tableStyleId>
              </a:tblPr>
              <a:tblGrid>
                <a:gridCol w="1295400"/>
                <a:gridCol w="2819400"/>
                <a:gridCol w="2664296"/>
                <a:gridCol w="1562532"/>
              </a:tblGrid>
              <a:tr h="370840">
                <a:tc>
                  <a:txBody>
                    <a:bodyPr/>
                    <a:lstStyle/>
                    <a:p>
                      <a:pPr algn="ctr"/>
                      <a:r>
                        <a:rPr lang="en-US" sz="1600" noProof="0" dirty="0" smtClean="0"/>
                        <a:t>Age</a:t>
                      </a:r>
                      <a:endParaRPr lang="en-US" sz="1600" b="0" noProof="0" dirty="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noProof="0" smtClean="0"/>
                        <a:t>Societal</a:t>
                      </a:r>
                      <a:r>
                        <a:rPr lang="en-US" sz="1600" baseline="0" noProof="0" smtClean="0"/>
                        <a:t> transformations</a:t>
                      </a:r>
                      <a:endParaRPr lang="en-US" sz="1600" b="0" noProof="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noProof="0" smtClean="0"/>
                        <a:t>Expectations</a:t>
                      </a:r>
                      <a:endParaRPr lang="en-US" sz="1600" b="0" noProof="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noProof="0" dirty="0" smtClean="0"/>
                        <a:t>Results</a:t>
                      </a:r>
                      <a:endParaRPr lang="en-US" sz="1600" b="0" noProof="0" dirty="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r>
              <a:tr h="370840">
                <a:tc rowSpan="4">
                  <a:txBody>
                    <a:bodyPr/>
                    <a:lstStyle/>
                    <a:p>
                      <a:pPr algn="ctr"/>
                      <a:endParaRPr lang="en-US" sz="1600" noProof="0" dirty="0" smtClean="0">
                        <a:solidFill>
                          <a:schemeClr val="bg1">
                            <a:lumMod val="65000"/>
                          </a:schemeClr>
                        </a:solidFill>
                      </a:endParaRPr>
                    </a:p>
                    <a:p>
                      <a:pPr algn="ctr"/>
                      <a:endParaRPr lang="en-US" sz="1600" noProof="0" dirty="0" smtClean="0">
                        <a:solidFill>
                          <a:schemeClr val="bg1">
                            <a:lumMod val="65000"/>
                          </a:schemeClr>
                        </a:solidFill>
                      </a:endParaRPr>
                    </a:p>
                    <a:p>
                      <a:pPr algn="ctr"/>
                      <a:endParaRPr lang="en-US" sz="1600" noProof="0" dirty="0" smtClean="0">
                        <a:solidFill>
                          <a:schemeClr val="bg1">
                            <a:lumMod val="65000"/>
                          </a:schemeClr>
                        </a:solidFill>
                      </a:endParaRPr>
                    </a:p>
                    <a:p>
                      <a:pPr algn="ctr"/>
                      <a:endParaRPr lang="en-US" sz="1600" noProof="0" dirty="0" smtClean="0">
                        <a:solidFill>
                          <a:schemeClr val="bg1">
                            <a:lumMod val="65000"/>
                          </a:schemeClr>
                        </a:solidFill>
                      </a:endParaRPr>
                    </a:p>
                    <a:p>
                      <a:pPr algn="ctr"/>
                      <a:r>
                        <a:rPr lang="en-US" sz="1600" noProof="0" dirty="0" smtClean="0">
                          <a:solidFill>
                            <a:schemeClr val="bg1">
                              <a:lumMod val="65000"/>
                            </a:schemeClr>
                          </a:solidFill>
                        </a:rPr>
                        <a:t>Cohort</a:t>
                      </a: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noProof="0" dirty="0" smtClean="0">
                          <a:solidFill>
                            <a:schemeClr val="bg1">
                              <a:lumMod val="65000"/>
                            </a:schemeClr>
                          </a:solidFill>
                        </a:rPr>
                        <a:t>Education,</a:t>
                      </a:r>
                      <a:r>
                        <a:rPr lang="en-US" sz="1600" baseline="0" noProof="0" dirty="0" smtClean="0">
                          <a:solidFill>
                            <a:schemeClr val="bg1">
                              <a:lumMod val="65000"/>
                            </a:schemeClr>
                          </a:solidFill>
                        </a:rPr>
                        <a:t> media</a:t>
                      </a:r>
                      <a:endParaRPr lang="en-US" sz="1600" noProof="0" dirty="0">
                        <a:solidFill>
                          <a:schemeClr val="bg1">
                            <a:lumMod val="65000"/>
                          </a:schemeClr>
                        </a:solidFill>
                      </a:endParaRP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strike="sngStrike" noProof="0" dirty="0" smtClean="0">
                          <a:solidFill>
                            <a:schemeClr val="bg1">
                              <a:lumMod val="65000"/>
                            </a:schemeClr>
                          </a:solidFill>
                        </a:rPr>
                        <a:t>Sophisticated critical citizens</a:t>
                      </a:r>
                      <a:endParaRPr lang="en-US" sz="1600" strike="sngStrike" noProof="0" dirty="0">
                        <a:solidFill>
                          <a:schemeClr val="bg1">
                            <a:lumMod val="65000"/>
                          </a:schemeClr>
                        </a:solidFill>
                      </a:endParaRP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rowSpan="5">
                  <a:txBody>
                    <a:bodyPr/>
                    <a:lstStyle/>
                    <a:p>
                      <a:pPr algn="ctr"/>
                      <a:r>
                        <a:rPr lang="en-US" sz="1600" noProof="0" dirty="0" smtClean="0">
                          <a:solidFill>
                            <a:schemeClr val="bg1">
                              <a:lumMod val="65000"/>
                            </a:schemeClr>
                          </a:solidFill>
                        </a:rPr>
                        <a:t>More continuity than change</a:t>
                      </a:r>
                    </a:p>
                    <a:p>
                      <a:pPr algn="ctr"/>
                      <a:endParaRPr lang="en-US" sz="1600" noProof="0" dirty="0" smtClean="0">
                        <a:solidFill>
                          <a:schemeClr val="bg1">
                            <a:lumMod val="65000"/>
                          </a:schemeClr>
                        </a:solidFill>
                      </a:endParaRPr>
                    </a:p>
                    <a:p>
                      <a:pPr algn="ctr"/>
                      <a:r>
                        <a:rPr lang="en-US" sz="1600" noProof="0" dirty="0" smtClean="0">
                          <a:solidFill>
                            <a:schemeClr val="bg1">
                              <a:lumMod val="65000"/>
                            </a:schemeClr>
                          </a:solidFill>
                        </a:rPr>
                        <a:t>Cohort characteristics</a:t>
                      </a:r>
                    </a:p>
                    <a:p>
                      <a:pPr algn="ctr"/>
                      <a:endParaRPr lang="en-US" sz="1600" noProof="0" dirty="0" smtClean="0">
                        <a:solidFill>
                          <a:schemeClr val="bg1">
                            <a:lumMod val="65000"/>
                          </a:schemeClr>
                        </a:solidFill>
                      </a:endParaRPr>
                    </a:p>
                    <a:p>
                      <a:pPr algn="ctr"/>
                      <a:r>
                        <a:rPr lang="en-US" sz="1600" noProof="0" dirty="0" smtClean="0">
                          <a:solidFill>
                            <a:schemeClr val="bg1">
                              <a:lumMod val="65000"/>
                            </a:schemeClr>
                          </a:solidFill>
                        </a:rPr>
                        <a:t>Remaining</a:t>
                      </a:r>
                      <a:r>
                        <a:rPr lang="en-US" sz="1600" baseline="0" noProof="0" dirty="0" smtClean="0">
                          <a:solidFill>
                            <a:schemeClr val="bg1">
                              <a:lumMod val="65000"/>
                            </a:schemeClr>
                          </a:solidFill>
                        </a:rPr>
                        <a:t> gap to explain</a:t>
                      </a:r>
                      <a:endParaRPr lang="en-US" sz="1600" noProof="0" dirty="0" smtClean="0">
                        <a:solidFill>
                          <a:schemeClr val="bg1">
                            <a:lumMod val="65000"/>
                          </a:schemeClr>
                        </a:solidFill>
                      </a:endParaRPr>
                    </a:p>
                    <a:p>
                      <a:pPr algn="ctr"/>
                      <a:endParaRPr lang="en-US" sz="1600" noProof="0" dirty="0" smtClean="0">
                        <a:solidFill>
                          <a:schemeClr val="bg1">
                            <a:lumMod val="50000"/>
                          </a:schemeClr>
                        </a:solidFill>
                      </a:endParaRP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r>
              <a:tr h="370840">
                <a:tc vMerge="1">
                  <a:txBody>
                    <a:bodyPr/>
                    <a:lstStyle/>
                    <a:p>
                      <a:pPr algn="ctr"/>
                      <a:endParaRPr lang="en-US" sz="1800" noProof="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noProof="0" dirty="0" smtClean="0">
                          <a:solidFill>
                            <a:schemeClr val="bg1">
                              <a:lumMod val="65000"/>
                            </a:schemeClr>
                          </a:solidFill>
                        </a:rPr>
                        <a:t>Money-driven</a:t>
                      </a:r>
                      <a:r>
                        <a:rPr lang="en-US" sz="1600" baseline="0" noProof="0" dirty="0" smtClean="0">
                          <a:solidFill>
                            <a:schemeClr val="bg1">
                              <a:lumMod val="65000"/>
                            </a:schemeClr>
                          </a:solidFill>
                        </a:rPr>
                        <a:t> politics, lack of attention from parties</a:t>
                      </a:r>
                      <a:endParaRPr lang="en-US" sz="1600" noProof="0" dirty="0">
                        <a:solidFill>
                          <a:schemeClr val="bg1">
                            <a:lumMod val="65000"/>
                          </a:schemeClr>
                        </a:solidFill>
                      </a:endParaRP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strike="sngStrike" noProof="0" dirty="0" smtClean="0">
                          <a:solidFill>
                            <a:schemeClr val="bg1">
                              <a:lumMod val="65000"/>
                            </a:schemeClr>
                          </a:solidFill>
                        </a:rPr>
                        <a:t>Politically alienated</a:t>
                      </a:r>
                      <a:endParaRPr lang="en-US" sz="1600" strike="sngStrike" noProof="0" dirty="0">
                        <a:solidFill>
                          <a:schemeClr val="bg1">
                            <a:lumMod val="65000"/>
                          </a:schemeClr>
                        </a:solidFill>
                      </a:endParaRP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vMerge="1">
                  <a:txBody>
                    <a:bodyPr/>
                    <a:lstStyle/>
                    <a:p>
                      <a:pPr algn="ctr"/>
                      <a:endParaRPr lang="en-US" sz="1800" noProof="0" dirty="0"/>
                    </a:p>
                  </a:txBody>
                  <a:tcPr>
                    <a:lnR w="12700" cap="flat" cmpd="sng" algn="ctr">
                      <a:solidFill>
                        <a:schemeClr val="bg1"/>
                      </a:solidFill>
                      <a:prstDash val="solid"/>
                      <a:round/>
                      <a:headEnd type="none" w="med" len="med"/>
                      <a:tailEnd type="none" w="med" len="med"/>
                    </a:lnR>
                  </a:tcPr>
                </a:tc>
              </a:tr>
              <a:tr h="370840">
                <a:tc vMerge="1">
                  <a:txBody>
                    <a:bodyPr/>
                    <a:lstStyle/>
                    <a:p>
                      <a:pPr algn="ctr"/>
                      <a:endParaRPr lang="en-US" sz="1800" noProof="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noProof="0" dirty="0" smtClean="0">
                          <a:solidFill>
                            <a:schemeClr val="bg1">
                              <a:lumMod val="65000"/>
                            </a:schemeClr>
                          </a:solidFill>
                        </a:rPr>
                        <a:t>Professionalization of political parties</a:t>
                      </a:r>
                      <a:endParaRPr lang="en-US" sz="1600" noProof="0" dirty="0">
                        <a:solidFill>
                          <a:schemeClr val="bg1">
                            <a:lumMod val="65000"/>
                          </a:schemeClr>
                        </a:solidFill>
                      </a:endParaRP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strike="sngStrike" noProof="0" dirty="0" smtClean="0">
                          <a:solidFill>
                            <a:schemeClr val="bg1">
                              <a:lumMod val="65000"/>
                            </a:schemeClr>
                          </a:solidFill>
                        </a:rPr>
                        <a:t>Lack mobilization networks</a:t>
                      </a:r>
                      <a:endParaRPr lang="en-US" sz="1600" strike="sngStrike" noProof="0" dirty="0">
                        <a:solidFill>
                          <a:schemeClr val="bg1">
                            <a:lumMod val="65000"/>
                          </a:schemeClr>
                        </a:solidFill>
                      </a:endParaRP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vMerge="1">
                  <a:txBody>
                    <a:bodyPr/>
                    <a:lstStyle/>
                    <a:p>
                      <a:pPr algn="ctr"/>
                      <a:endParaRPr lang="en-US" sz="1800" noProof="0" dirty="0"/>
                    </a:p>
                  </a:txBody>
                  <a:tcPr>
                    <a:lnR w="12700" cap="flat" cmpd="sng" algn="ctr">
                      <a:solidFill>
                        <a:schemeClr val="bg1"/>
                      </a:solidFill>
                      <a:prstDash val="solid"/>
                      <a:round/>
                      <a:headEnd type="none" w="med" len="med"/>
                      <a:tailEnd type="none" w="med" len="med"/>
                    </a:lnR>
                  </a:tcPr>
                </a:tc>
              </a:tr>
              <a:tr h="370840">
                <a:tc vMerge="1">
                  <a:txBody>
                    <a:bodyPr/>
                    <a:lstStyle/>
                    <a:p>
                      <a:pPr algn="ctr"/>
                      <a:endParaRPr lang="en-US" sz="1800" noProof="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noProof="0" smtClean="0">
                          <a:solidFill>
                            <a:schemeClr val="bg1">
                              <a:lumMod val="65000"/>
                            </a:schemeClr>
                          </a:solidFill>
                        </a:rPr>
                        <a:t>Life-style</a:t>
                      </a:r>
                      <a:r>
                        <a:rPr lang="en-US" sz="1600" baseline="0" noProof="0" smtClean="0">
                          <a:solidFill>
                            <a:schemeClr val="bg1">
                              <a:lumMod val="65000"/>
                            </a:schemeClr>
                          </a:solidFill>
                        </a:rPr>
                        <a:t> politics, welfare state recession, labor market</a:t>
                      </a:r>
                      <a:endParaRPr lang="en-US" sz="1600" noProof="0">
                        <a:solidFill>
                          <a:schemeClr val="bg1">
                            <a:lumMod val="65000"/>
                          </a:schemeClr>
                        </a:solidFill>
                      </a:endParaRP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endParaRPr lang="en-US" sz="1600" strike="sngStrike" noProof="0" dirty="0" smtClean="0">
                        <a:solidFill>
                          <a:schemeClr val="bg1">
                            <a:lumMod val="65000"/>
                          </a:schemeClr>
                        </a:solidFill>
                      </a:endParaRPr>
                    </a:p>
                    <a:p>
                      <a:pPr algn="ctr"/>
                      <a:r>
                        <a:rPr lang="en-US" sz="1600" strike="sngStrike" noProof="0" dirty="0" smtClean="0">
                          <a:solidFill>
                            <a:schemeClr val="bg1">
                              <a:lumMod val="65000"/>
                            </a:schemeClr>
                          </a:solidFill>
                        </a:rPr>
                        <a:t>Individualistic</a:t>
                      </a:r>
                      <a:endParaRPr lang="en-US" sz="1600" strike="sngStrike" noProof="0" dirty="0">
                        <a:solidFill>
                          <a:schemeClr val="bg1">
                            <a:lumMod val="65000"/>
                          </a:schemeClr>
                        </a:solidFill>
                      </a:endParaRP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vMerge="1">
                  <a:txBody>
                    <a:bodyPr/>
                    <a:lstStyle/>
                    <a:p>
                      <a:pPr algn="ctr"/>
                      <a:endParaRPr lang="en-US" sz="1800" noProof="0" dirty="0"/>
                    </a:p>
                  </a:txBody>
                  <a:tcPr>
                    <a:lnR w="12700" cap="flat" cmpd="sng" algn="ctr">
                      <a:solidFill>
                        <a:schemeClr val="bg1"/>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r>
              <a:tr h="370840">
                <a:tc>
                  <a:txBody>
                    <a:bodyPr/>
                    <a:lstStyle/>
                    <a:p>
                      <a:pPr algn="ctr"/>
                      <a:r>
                        <a:rPr lang="en-US" sz="1600" noProof="0" dirty="0" smtClean="0">
                          <a:solidFill>
                            <a:schemeClr val="bg1">
                              <a:lumMod val="65000"/>
                            </a:schemeClr>
                          </a:solidFill>
                        </a:rPr>
                        <a:t>Generation</a:t>
                      </a: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noProof="0" smtClean="0">
                          <a:solidFill>
                            <a:schemeClr val="bg1">
                              <a:lumMod val="65000"/>
                            </a:schemeClr>
                          </a:solidFill>
                        </a:rPr>
                        <a:t>Country-specific</a:t>
                      </a:r>
                      <a:r>
                        <a:rPr lang="en-US" sz="1600" baseline="0" noProof="0" smtClean="0">
                          <a:solidFill>
                            <a:schemeClr val="bg1">
                              <a:lumMod val="65000"/>
                            </a:schemeClr>
                          </a:solidFill>
                        </a:rPr>
                        <a:t> events</a:t>
                      </a:r>
                      <a:endParaRPr lang="en-US" sz="1600" noProof="0">
                        <a:solidFill>
                          <a:schemeClr val="bg1">
                            <a:lumMod val="65000"/>
                          </a:schemeClr>
                        </a:solidFill>
                      </a:endParaRP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US" sz="1600" strike="sngStrike" noProof="0" dirty="0" smtClean="0">
                          <a:solidFill>
                            <a:schemeClr val="bg1">
                              <a:lumMod val="65000"/>
                            </a:schemeClr>
                          </a:solidFill>
                        </a:rPr>
                        <a:t>Diverse developments across countries</a:t>
                      </a:r>
                      <a:endParaRPr lang="en-US" sz="1600" strike="sngStrike" noProof="0" dirty="0">
                        <a:solidFill>
                          <a:schemeClr val="bg1">
                            <a:lumMod val="65000"/>
                          </a:schemeClr>
                        </a:solidFill>
                      </a:endParaRPr>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vMerge="1">
                  <a:txBody>
                    <a:bodyPr/>
                    <a:lstStyle/>
                    <a:p>
                      <a:pPr algn="ctr"/>
                      <a:endParaRPr lang="en-US" sz="1800" noProof="0" dirty="0"/>
                    </a:p>
                  </a:txBody>
                  <a:tcP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r>
              <a:tr h="370840">
                <a:tc>
                  <a:txBody>
                    <a:bodyPr/>
                    <a:lstStyle/>
                    <a:p>
                      <a:pPr algn="ctr"/>
                      <a:r>
                        <a:rPr lang="en-US" sz="1600" noProof="0" dirty="0" smtClean="0"/>
                        <a:t>Life-cycle</a:t>
                      </a:r>
                    </a:p>
                  </a:txBody>
                  <a:tcPr>
                    <a:lnT w="12700" cap="flat" cmpd="sng" algn="ctr">
                      <a:solidFill>
                        <a:schemeClr val="bg1">
                          <a:lumMod val="65000"/>
                        </a:schemeClr>
                      </a:solidFill>
                      <a:prstDash val="solid"/>
                      <a:round/>
                      <a:headEnd type="none" w="med" len="med"/>
                      <a:tailEnd type="none" w="med" len="med"/>
                    </a:lnT>
                  </a:tcPr>
                </a:tc>
                <a:tc>
                  <a:txBody>
                    <a:bodyPr/>
                    <a:lstStyle/>
                    <a:p>
                      <a:pPr algn="ctr"/>
                      <a:r>
                        <a:rPr lang="en-US" sz="1600" noProof="0" smtClean="0"/>
                        <a:t>Longer transition to adulthood</a:t>
                      </a:r>
                      <a:endParaRPr lang="en-US" sz="1600" noProof="0"/>
                    </a:p>
                  </a:txBody>
                  <a:tcPr>
                    <a:lnT w="12700" cap="flat" cmpd="sng" algn="ctr">
                      <a:solidFill>
                        <a:schemeClr val="bg1">
                          <a:lumMod val="65000"/>
                        </a:schemeClr>
                      </a:solidFill>
                      <a:prstDash val="solid"/>
                      <a:round/>
                      <a:headEnd type="none" w="med" len="med"/>
                      <a:tailEnd type="none" w="med" len="med"/>
                    </a:lnT>
                  </a:tcPr>
                </a:tc>
                <a:tc>
                  <a:txBody>
                    <a:bodyPr/>
                    <a:lstStyle/>
                    <a:p>
                      <a:pPr algn="ctr"/>
                      <a:r>
                        <a:rPr lang="en-US" sz="1600" noProof="0" dirty="0" smtClean="0"/>
                        <a:t>Delay</a:t>
                      </a:r>
                      <a:r>
                        <a:rPr lang="en-US" sz="1600" baseline="0" noProof="0" dirty="0" smtClean="0"/>
                        <a:t> in political «start up»</a:t>
                      </a:r>
                      <a:endParaRPr lang="en-US" sz="1600" noProof="0" dirty="0"/>
                    </a:p>
                  </a:txBody>
                  <a:tcPr>
                    <a:lnT w="12700" cap="flat" cmpd="sng" algn="ctr">
                      <a:solidFill>
                        <a:schemeClr val="bg1">
                          <a:lumMod val="65000"/>
                        </a:schemeClr>
                      </a:solidFill>
                      <a:prstDash val="solid"/>
                      <a:round/>
                      <a:headEnd type="none" w="med" len="med"/>
                      <a:tailEnd type="none" w="med" len="med"/>
                    </a:lnT>
                  </a:tcPr>
                </a:tc>
                <a:tc>
                  <a:txBody>
                    <a:bodyPr/>
                    <a:lstStyle/>
                    <a:p>
                      <a:pPr algn="ctr"/>
                      <a:r>
                        <a:rPr lang="en-US" sz="1800" noProof="0" dirty="0" smtClean="0">
                          <a:sym typeface="Wingdings"/>
                        </a:rPr>
                        <a:t></a:t>
                      </a:r>
                      <a:endParaRPr lang="en-US" sz="1800" noProof="0" dirty="0"/>
                    </a:p>
                  </a:txBody>
                  <a:tcPr>
                    <a:lnT w="12700" cap="flat" cmpd="sng" algn="ctr">
                      <a:solidFill>
                        <a:schemeClr val="bg1">
                          <a:lumMod val="65000"/>
                        </a:schemeClr>
                      </a:solidFill>
                      <a:prstDash val="solid"/>
                      <a:round/>
                      <a:headEnd type="none" w="med" len="med"/>
                      <a:tailEnd type="none" w="med" len="med"/>
                    </a:lnT>
                  </a:tcPr>
                </a:tc>
              </a:tr>
            </a:tbl>
          </a:graphicData>
        </a:graphic>
      </p:graphicFrame>
      <p:sp>
        <p:nvSpPr>
          <p:cNvPr id="8" name="Rectangle 7"/>
          <p:cNvSpPr/>
          <p:nvPr/>
        </p:nvSpPr>
        <p:spPr>
          <a:xfrm>
            <a:off x="0" y="3175"/>
            <a:ext cx="4572000" cy="762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r>
              <a:rPr lang="es-ES" sz="1200">
                <a:solidFill>
                  <a:schemeClr val="bg1"/>
                </a:solidFill>
              </a:rPr>
              <a:t>Introduction</a:t>
            </a:r>
          </a:p>
          <a:p>
            <a:pPr algn="r">
              <a:defRPr/>
            </a:pPr>
            <a:r>
              <a:rPr lang="es-ES" sz="1200">
                <a:solidFill>
                  <a:schemeClr val="bg1"/>
                </a:solidFill>
              </a:rPr>
              <a:t>Young people’s political participation</a:t>
            </a:r>
          </a:p>
          <a:p>
            <a:pPr algn="r">
              <a:defRPr/>
            </a:pPr>
            <a:r>
              <a:rPr lang="es-ES" sz="1400">
                <a:solidFill>
                  <a:schemeClr val="tx1"/>
                </a:solidFill>
              </a:rPr>
              <a:t>Explanations</a:t>
            </a:r>
          </a:p>
          <a:p>
            <a:pPr algn="r">
              <a:defRPr/>
            </a:pPr>
            <a:r>
              <a:rPr lang="es-ES" sz="1200">
                <a:solidFill>
                  <a:schemeClr val="bg1"/>
                </a:solidFill>
              </a:rPr>
              <a:t>Conclusions</a:t>
            </a:r>
            <a:endParaRPr lang="en-US" sz="1200">
              <a:solidFill>
                <a:schemeClr val="bg1"/>
              </a:solidFill>
            </a:endParaRPr>
          </a:p>
        </p:txBody>
      </p:sp>
      <p:sp>
        <p:nvSpPr>
          <p:cNvPr id="29700" name="Rectangle 7"/>
          <p:cNvSpPr>
            <a:spLocks noChangeArrowheads="1"/>
          </p:cNvSpPr>
          <p:nvPr/>
        </p:nvSpPr>
        <p:spPr bwMode="auto">
          <a:xfrm>
            <a:off x="4572000" y="0"/>
            <a:ext cx="4572000" cy="762000"/>
          </a:xfrm>
          <a:prstGeom prst="rect">
            <a:avLst/>
          </a:prstGeom>
          <a:solidFill>
            <a:srgbClr val="7F7F7F"/>
          </a:solidFill>
          <a:ln w="25400" algn="ctr">
            <a:noFill/>
            <a:miter lim="800000"/>
            <a:headEnd/>
            <a:tailEnd/>
          </a:ln>
        </p:spPr>
        <p:txBody>
          <a:bodyPr anchor="ctr"/>
          <a:lstStyle/>
          <a:p>
            <a:endParaRPr lang="es-ES" sz="1400">
              <a:latin typeface="Calibri" pitchFamily="34" charset="0"/>
            </a:endParaRPr>
          </a:p>
          <a:p>
            <a:r>
              <a:rPr lang="es-ES" sz="1400">
                <a:latin typeface="Calibri" pitchFamily="34" charset="0"/>
              </a:rPr>
              <a:t>Changes in the transition to adulthood. Some results</a:t>
            </a:r>
            <a:endParaRPr lang="en-US" sz="1400">
              <a:latin typeface="Calibri"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ChangeArrowheads="1"/>
          </p:cNvSpPr>
          <p:nvPr/>
        </p:nvSpPr>
        <p:spPr bwMode="auto">
          <a:xfrm>
            <a:off x="4572000" y="0"/>
            <a:ext cx="4572000" cy="762000"/>
          </a:xfrm>
          <a:prstGeom prst="rect">
            <a:avLst/>
          </a:prstGeom>
          <a:solidFill>
            <a:srgbClr val="808080"/>
          </a:solidFill>
          <a:ln w="25400" algn="ctr">
            <a:noFill/>
            <a:miter lim="800000"/>
            <a:headEnd/>
            <a:tailEnd/>
          </a:ln>
        </p:spPr>
        <p:txBody>
          <a:bodyPr anchor="ctr"/>
          <a:lstStyle/>
          <a:p>
            <a:r>
              <a:rPr lang="en-US" sz="1400">
                <a:latin typeface="Calibri" pitchFamily="34" charset="0"/>
              </a:rPr>
              <a:t>Continuity or change?</a:t>
            </a:r>
          </a:p>
          <a:p>
            <a:endParaRPr lang="en-US" sz="1400">
              <a:latin typeface="Calibri" pitchFamily="34" charset="0"/>
            </a:endParaRPr>
          </a:p>
        </p:txBody>
      </p:sp>
      <p:sp>
        <p:nvSpPr>
          <p:cNvPr id="30722" name="Title 4"/>
          <p:cNvSpPr>
            <a:spLocks noGrp="1"/>
          </p:cNvSpPr>
          <p:nvPr>
            <p:ph type="title"/>
          </p:nvPr>
        </p:nvSpPr>
        <p:spPr>
          <a:xfrm>
            <a:off x="457200" y="836613"/>
            <a:ext cx="8229600" cy="581025"/>
          </a:xfrm>
        </p:spPr>
        <p:txBody>
          <a:bodyPr/>
          <a:lstStyle/>
          <a:p>
            <a:pPr algn="l" eaLnBrk="1" hangingPunct="1"/>
            <a:r>
              <a:rPr lang="en-US" sz="2400" smtClean="0"/>
              <a:t>Continuity or generational change?</a:t>
            </a:r>
          </a:p>
        </p:txBody>
      </p:sp>
      <p:sp>
        <p:nvSpPr>
          <p:cNvPr id="13" name="Content Placeholder 12"/>
          <p:cNvSpPr>
            <a:spLocks noGrp="1"/>
          </p:cNvSpPr>
          <p:nvPr>
            <p:ph sz="half" idx="2"/>
          </p:nvPr>
        </p:nvSpPr>
        <p:spPr>
          <a:xfrm>
            <a:off x="4648200" y="1639888"/>
            <a:ext cx="4038600" cy="4525962"/>
          </a:xfrm>
        </p:spPr>
        <p:txBody>
          <a:bodyPr rtlCol="0">
            <a:normAutofit/>
          </a:bodyPr>
          <a:lstStyle/>
          <a:p>
            <a:pPr marL="0" indent="0" eaLnBrk="1" fontAlgn="auto" hangingPunct="1">
              <a:spcAft>
                <a:spcPts val="0"/>
              </a:spcAft>
              <a:buFont typeface="Arial" pitchFamily="34" charset="0"/>
              <a:buNone/>
              <a:defRPr/>
            </a:pPr>
            <a:r>
              <a:rPr lang="en-US" sz="2000" dirty="0" smtClean="0"/>
              <a:t>Change:</a:t>
            </a:r>
          </a:p>
          <a:p>
            <a:pPr marL="0" indent="0" eaLnBrk="1" fontAlgn="auto" hangingPunct="1">
              <a:spcAft>
                <a:spcPts val="0"/>
              </a:spcAft>
              <a:buFont typeface="Arial" pitchFamily="34" charset="0"/>
              <a:buNone/>
              <a:defRPr/>
            </a:pPr>
            <a:endParaRPr lang="en-US" sz="2000" dirty="0" smtClean="0"/>
          </a:p>
          <a:p>
            <a:pPr eaLnBrk="1" fontAlgn="auto" hangingPunct="1">
              <a:spcAft>
                <a:spcPts val="0"/>
              </a:spcAft>
              <a:buFontTx/>
              <a:buChar char="-"/>
              <a:defRPr/>
            </a:pPr>
            <a:r>
              <a:rPr lang="en-US" sz="2000" dirty="0" smtClean="0"/>
              <a:t>Lower levels of interest in politics and weaker relationship to political parties in some countries</a:t>
            </a:r>
          </a:p>
          <a:p>
            <a:pPr eaLnBrk="1" fontAlgn="auto" hangingPunct="1">
              <a:spcAft>
                <a:spcPts val="0"/>
              </a:spcAft>
              <a:buFontTx/>
              <a:buChar char="-"/>
              <a:defRPr/>
            </a:pPr>
            <a:endParaRPr lang="en-US" sz="2000" dirty="0"/>
          </a:p>
          <a:p>
            <a:pPr eaLnBrk="1" fontAlgn="auto" hangingPunct="1">
              <a:spcAft>
                <a:spcPts val="0"/>
              </a:spcAft>
              <a:buFontTx/>
              <a:buChar char="-"/>
              <a:defRPr/>
            </a:pPr>
            <a:r>
              <a:rPr lang="en-US" sz="2000" dirty="0"/>
              <a:t>Structural conditions in which young people come to age</a:t>
            </a:r>
          </a:p>
          <a:p>
            <a:pPr eaLnBrk="1" fontAlgn="auto" hangingPunct="1">
              <a:spcAft>
                <a:spcPts val="0"/>
              </a:spcAft>
              <a:buFontTx/>
              <a:buChar char="-"/>
              <a:defRPr/>
            </a:pPr>
            <a:endParaRPr lang="en-US" sz="2000" dirty="0"/>
          </a:p>
        </p:txBody>
      </p:sp>
      <p:sp>
        <p:nvSpPr>
          <p:cNvPr id="14" name="Content Placeholder 12"/>
          <p:cNvSpPr>
            <a:spLocks noGrp="1"/>
          </p:cNvSpPr>
          <p:nvPr>
            <p:ph sz="half" idx="2"/>
          </p:nvPr>
        </p:nvSpPr>
        <p:spPr>
          <a:xfrm>
            <a:off x="461963" y="1628775"/>
            <a:ext cx="4038600" cy="4525963"/>
          </a:xfrm>
        </p:spPr>
        <p:txBody>
          <a:bodyPr rtlCol="0">
            <a:normAutofit/>
          </a:bodyPr>
          <a:lstStyle/>
          <a:p>
            <a:pPr marL="0" indent="0" eaLnBrk="1" fontAlgn="auto" hangingPunct="1">
              <a:spcAft>
                <a:spcPts val="0"/>
              </a:spcAft>
              <a:buFont typeface="Arial" pitchFamily="34" charset="0"/>
              <a:buNone/>
              <a:defRPr/>
            </a:pPr>
            <a:r>
              <a:rPr lang="en-US" sz="2000" dirty="0" smtClean="0"/>
              <a:t>Continuity:</a:t>
            </a:r>
          </a:p>
          <a:p>
            <a:pPr marL="0" indent="0" eaLnBrk="1" fontAlgn="auto" hangingPunct="1">
              <a:spcAft>
                <a:spcPts val="0"/>
              </a:spcAft>
              <a:buFont typeface="Arial" pitchFamily="34" charset="0"/>
              <a:buNone/>
              <a:defRPr/>
            </a:pPr>
            <a:endParaRPr lang="en-US" sz="2000" dirty="0" smtClean="0"/>
          </a:p>
          <a:p>
            <a:pPr eaLnBrk="1" fontAlgn="auto" hangingPunct="1">
              <a:spcAft>
                <a:spcPts val="0"/>
              </a:spcAft>
              <a:buFontTx/>
              <a:buChar char="-"/>
              <a:defRPr/>
            </a:pPr>
            <a:r>
              <a:rPr lang="en-US" sz="2000" dirty="0" smtClean="0"/>
              <a:t>Young people are not reinventing political activism</a:t>
            </a:r>
          </a:p>
          <a:p>
            <a:pPr marL="0" indent="0" eaLnBrk="1" fontAlgn="auto" hangingPunct="1">
              <a:spcAft>
                <a:spcPts val="0"/>
              </a:spcAft>
              <a:buNone/>
              <a:defRPr/>
            </a:pPr>
            <a:endParaRPr lang="en-US" sz="2000" dirty="0" smtClean="0"/>
          </a:p>
          <a:p>
            <a:pPr eaLnBrk="1" fontAlgn="auto" hangingPunct="1">
              <a:spcAft>
                <a:spcPts val="0"/>
              </a:spcAft>
              <a:buFontTx/>
              <a:buChar char="-"/>
              <a:defRPr/>
            </a:pPr>
            <a:r>
              <a:rPr lang="en-US" sz="2000" dirty="0" smtClean="0"/>
              <a:t>Young people are not particularly critical or alienated from the political system</a:t>
            </a:r>
          </a:p>
          <a:p>
            <a:pPr eaLnBrk="1" fontAlgn="auto" hangingPunct="1">
              <a:spcAft>
                <a:spcPts val="0"/>
              </a:spcAft>
              <a:buFontTx/>
              <a:buChar char="-"/>
              <a:defRPr/>
            </a:pPr>
            <a:endParaRPr lang="en-US" sz="2000" dirty="0" smtClean="0"/>
          </a:p>
          <a:p>
            <a:pPr eaLnBrk="1" fontAlgn="auto" hangingPunct="1">
              <a:spcAft>
                <a:spcPts val="0"/>
              </a:spcAft>
              <a:buFontTx/>
              <a:buChar char="-"/>
              <a:defRPr/>
            </a:pPr>
            <a:r>
              <a:rPr lang="en-US" sz="2000" dirty="0" smtClean="0"/>
              <a:t>Their levels and modes of participation are to a larger extent due to their stage in life</a:t>
            </a:r>
            <a:endParaRPr lang="en-US" sz="2000" dirty="0"/>
          </a:p>
        </p:txBody>
      </p:sp>
      <p:sp>
        <p:nvSpPr>
          <p:cNvPr id="2" name="Rectangle 7"/>
          <p:cNvSpPr/>
          <p:nvPr/>
        </p:nvSpPr>
        <p:spPr>
          <a:xfrm>
            <a:off x="0" y="3175"/>
            <a:ext cx="4572000" cy="762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r>
              <a:rPr lang="es-ES" sz="1200">
                <a:solidFill>
                  <a:schemeClr val="bg1"/>
                </a:solidFill>
              </a:rPr>
              <a:t>Introduction</a:t>
            </a:r>
          </a:p>
          <a:p>
            <a:pPr algn="r">
              <a:defRPr/>
            </a:pPr>
            <a:r>
              <a:rPr lang="es-ES" sz="1200">
                <a:solidFill>
                  <a:schemeClr val="bg1"/>
                </a:solidFill>
              </a:rPr>
              <a:t>Young people’s political participation</a:t>
            </a:r>
          </a:p>
          <a:p>
            <a:pPr algn="r">
              <a:defRPr/>
            </a:pPr>
            <a:r>
              <a:rPr lang="es-ES" sz="1200">
                <a:solidFill>
                  <a:schemeClr val="bg1"/>
                </a:solidFill>
              </a:rPr>
              <a:t>Explanations</a:t>
            </a:r>
          </a:p>
          <a:p>
            <a:pPr algn="r">
              <a:defRPr/>
            </a:pPr>
            <a:r>
              <a:rPr lang="es-ES" sz="1400">
                <a:solidFill>
                  <a:schemeClr val="tx1"/>
                </a:solidFill>
              </a:rPr>
              <a:t>Conclusions</a:t>
            </a:r>
            <a:endParaRPr lang="en-US" sz="140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4"/>
          <p:cNvSpPr>
            <a:spLocks noChangeArrowheads="1"/>
          </p:cNvSpPr>
          <p:nvPr/>
        </p:nvSpPr>
        <p:spPr bwMode="auto">
          <a:xfrm>
            <a:off x="0" y="0"/>
            <a:ext cx="9144000" cy="3500438"/>
          </a:xfrm>
          <a:prstGeom prst="rect">
            <a:avLst/>
          </a:prstGeom>
          <a:solidFill>
            <a:srgbClr val="C0C0C0"/>
          </a:solidFill>
          <a:ln w="25400" algn="ctr">
            <a:noFill/>
            <a:miter lim="800000"/>
            <a:headEnd/>
            <a:tailEnd/>
          </a:ln>
        </p:spPr>
        <p:txBody>
          <a:bodyPr anchor="ctr"/>
          <a:lstStyle/>
          <a:p>
            <a:pPr algn="r"/>
            <a:endParaRPr lang="de-DE" sz="1800">
              <a:solidFill>
                <a:srgbClr val="FFFFFF"/>
              </a:solidFill>
              <a:latin typeface="Calibri" pitchFamily="34" charset="0"/>
            </a:endParaRPr>
          </a:p>
        </p:txBody>
      </p:sp>
      <p:sp>
        <p:nvSpPr>
          <p:cNvPr id="6" name="Rectangle 5"/>
          <p:cNvSpPr/>
          <p:nvPr/>
        </p:nvSpPr>
        <p:spPr>
          <a:xfrm>
            <a:off x="0" y="6705600"/>
            <a:ext cx="9144000" cy="1524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sz="1600" dirty="0"/>
          </a:p>
        </p:txBody>
      </p:sp>
      <p:sp>
        <p:nvSpPr>
          <p:cNvPr id="14339" name="Title 1"/>
          <p:cNvSpPr>
            <a:spLocks noGrp="1"/>
          </p:cNvSpPr>
          <p:nvPr>
            <p:ph type="ctrTitle"/>
          </p:nvPr>
        </p:nvSpPr>
        <p:spPr>
          <a:xfrm>
            <a:off x="612775" y="836712"/>
            <a:ext cx="8279705" cy="1800200"/>
          </a:xfrm>
        </p:spPr>
        <p:txBody>
          <a:bodyPr/>
          <a:lstStyle/>
          <a:p>
            <a:pPr algn="l" eaLnBrk="1" hangingPunct="1"/>
            <a:r>
              <a:rPr lang="es-ES" sz="3600" b="1" dirty="0" err="1" smtClean="0"/>
              <a:t>The</a:t>
            </a:r>
            <a:r>
              <a:rPr lang="es-ES" sz="3600" b="1" dirty="0" smtClean="0"/>
              <a:t> </a:t>
            </a:r>
            <a:r>
              <a:rPr lang="es-ES" sz="3600" b="1" dirty="0" err="1" smtClean="0"/>
              <a:t>effect</a:t>
            </a:r>
            <a:r>
              <a:rPr lang="es-ES" sz="3600" b="1" dirty="0" smtClean="0"/>
              <a:t> of </a:t>
            </a:r>
            <a:r>
              <a:rPr lang="es-ES" sz="3600" b="1" dirty="0" err="1" smtClean="0"/>
              <a:t>the</a:t>
            </a:r>
            <a:r>
              <a:rPr lang="es-ES" sz="3600" b="1" dirty="0" smtClean="0"/>
              <a:t> </a:t>
            </a:r>
            <a:r>
              <a:rPr lang="es-ES" sz="3600" b="1" dirty="0" err="1" smtClean="0"/>
              <a:t>economic</a:t>
            </a:r>
            <a:r>
              <a:rPr lang="es-ES" sz="3600" b="1" dirty="0" smtClean="0"/>
              <a:t> crisis </a:t>
            </a:r>
            <a:r>
              <a:rPr lang="es-ES" sz="3600" b="1" dirty="0" err="1" smtClean="0"/>
              <a:t>on</a:t>
            </a:r>
            <a:r>
              <a:rPr lang="es-ES" sz="3600" b="1" dirty="0" smtClean="0"/>
              <a:t> </a:t>
            </a:r>
            <a:r>
              <a:rPr lang="es-ES" sz="3600" b="1" dirty="0" err="1" smtClean="0"/>
              <a:t>young</a:t>
            </a:r>
            <a:r>
              <a:rPr lang="es-ES" sz="3600" b="1" dirty="0" smtClean="0"/>
              <a:t> </a:t>
            </a:r>
            <a:r>
              <a:rPr lang="es-ES" sz="3600" b="1" dirty="0" err="1" smtClean="0"/>
              <a:t>people’s</a:t>
            </a:r>
            <a:r>
              <a:rPr lang="es-ES" sz="3600" b="1" dirty="0" smtClean="0"/>
              <a:t> </a:t>
            </a:r>
            <a:r>
              <a:rPr lang="es-ES" sz="3600" b="1" dirty="0" err="1" smtClean="0"/>
              <a:t>political</a:t>
            </a:r>
            <a:r>
              <a:rPr lang="es-ES" sz="3600" b="1" dirty="0" smtClean="0"/>
              <a:t> </a:t>
            </a:r>
            <a:r>
              <a:rPr lang="es-ES" sz="3600" b="1" dirty="0" err="1" smtClean="0"/>
              <a:t>participation</a:t>
            </a:r>
            <a:r>
              <a:rPr lang="es-ES" sz="3600" b="1" dirty="0" smtClean="0"/>
              <a:t> in </a:t>
            </a:r>
            <a:r>
              <a:rPr lang="es-ES" sz="3600" b="1" dirty="0" err="1" smtClean="0"/>
              <a:t>Spain</a:t>
            </a:r>
            <a:endParaRPr lang="en-US" sz="3600" b="1" dirty="0" smtClean="0"/>
          </a:p>
        </p:txBody>
      </p:sp>
      <p:sp>
        <p:nvSpPr>
          <p:cNvPr id="2" name="Rectangle 4"/>
          <p:cNvSpPr>
            <a:spLocks noChangeArrowheads="1"/>
          </p:cNvSpPr>
          <p:nvPr/>
        </p:nvSpPr>
        <p:spPr bwMode="auto">
          <a:xfrm>
            <a:off x="-36512" y="3482181"/>
            <a:ext cx="9180512" cy="647700"/>
          </a:xfrm>
          <a:prstGeom prst="rect">
            <a:avLst/>
          </a:prstGeom>
          <a:solidFill>
            <a:srgbClr val="808080"/>
          </a:solidFill>
          <a:ln w="25400" algn="ctr">
            <a:noFill/>
            <a:miter lim="800000"/>
            <a:headEnd/>
            <a:tailEnd/>
          </a:ln>
        </p:spPr>
        <p:txBody>
          <a:bodyPr anchor="ctr"/>
          <a:lstStyle/>
          <a:p>
            <a:pPr fontAlgn="auto">
              <a:spcBef>
                <a:spcPts val="0"/>
              </a:spcBef>
              <a:spcAft>
                <a:spcPts val="0"/>
              </a:spcAft>
              <a:defRPr/>
            </a:pPr>
            <a:endParaRPr lang="en-US" sz="1800" dirty="0">
              <a:solidFill>
                <a:schemeClr val="lt1"/>
              </a:solidFill>
              <a:latin typeface="+mn-lt"/>
            </a:endParaRPr>
          </a:p>
        </p:txBody>
      </p:sp>
      <p:sp>
        <p:nvSpPr>
          <p:cNvPr id="14342" name="Subtitle 2"/>
          <p:cNvSpPr>
            <a:spLocks/>
          </p:cNvSpPr>
          <p:nvPr/>
        </p:nvSpPr>
        <p:spPr bwMode="auto">
          <a:xfrm>
            <a:off x="107504" y="3644900"/>
            <a:ext cx="8784976" cy="360363"/>
          </a:xfrm>
          <a:prstGeom prst="rect">
            <a:avLst/>
          </a:prstGeom>
          <a:noFill/>
          <a:ln w="9525">
            <a:noFill/>
            <a:miter lim="800000"/>
            <a:headEnd/>
            <a:tailEnd/>
          </a:ln>
        </p:spPr>
        <p:txBody>
          <a:bodyPr/>
          <a:lstStyle/>
          <a:p>
            <a:pPr>
              <a:spcBef>
                <a:spcPct val="20000"/>
              </a:spcBef>
              <a:buFont typeface="Arial" charset="0"/>
              <a:buNone/>
            </a:pPr>
            <a:r>
              <a:rPr lang="es-ES" sz="2200" dirty="0" smtClean="0">
                <a:solidFill>
                  <a:schemeClr val="bg1"/>
                </a:solidFill>
                <a:latin typeface="Calibri" pitchFamily="34" charset="0"/>
              </a:rPr>
              <a:t>LLAKES </a:t>
            </a:r>
            <a:r>
              <a:rPr lang="es-ES" sz="2200" dirty="0" err="1" smtClean="0">
                <a:solidFill>
                  <a:schemeClr val="bg1"/>
                </a:solidFill>
                <a:latin typeface="Calibri" pitchFamily="34" charset="0"/>
              </a:rPr>
              <a:t>Research</a:t>
            </a:r>
            <a:r>
              <a:rPr lang="es-ES" sz="2200" dirty="0" smtClean="0">
                <a:solidFill>
                  <a:schemeClr val="bg1"/>
                </a:solidFill>
                <a:latin typeface="Calibri" pitchFamily="34" charset="0"/>
              </a:rPr>
              <a:t> </a:t>
            </a:r>
            <a:r>
              <a:rPr lang="es-ES" sz="2200" dirty="0" err="1" smtClean="0">
                <a:solidFill>
                  <a:schemeClr val="bg1"/>
                </a:solidFill>
                <a:latin typeface="Calibri" pitchFamily="34" charset="0"/>
              </a:rPr>
              <a:t>Conference</a:t>
            </a:r>
            <a:r>
              <a:rPr lang="es-ES" sz="2200" dirty="0" smtClean="0">
                <a:solidFill>
                  <a:schemeClr val="bg1"/>
                </a:solidFill>
                <a:latin typeface="Calibri" pitchFamily="34" charset="0"/>
              </a:rPr>
              <a:t> 2015 ‘</a:t>
            </a:r>
            <a:r>
              <a:rPr lang="es-ES" sz="2200" dirty="0" err="1" smtClean="0">
                <a:solidFill>
                  <a:schemeClr val="bg1"/>
                </a:solidFill>
                <a:latin typeface="Calibri" pitchFamily="34" charset="0"/>
              </a:rPr>
              <a:t>The</a:t>
            </a:r>
            <a:r>
              <a:rPr lang="es-ES" sz="2200" dirty="0" smtClean="0">
                <a:solidFill>
                  <a:schemeClr val="bg1"/>
                </a:solidFill>
                <a:latin typeface="Calibri" pitchFamily="34" charset="0"/>
              </a:rPr>
              <a:t> crisis </a:t>
            </a:r>
            <a:r>
              <a:rPr lang="es-ES" sz="2200" dirty="0" err="1" smtClean="0">
                <a:solidFill>
                  <a:schemeClr val="bg1"/>
                </a:solidFill>
                <a:latin typeface="Calibri" pitchFamily="34" charset="0"/>
              </a:rPr>
              <a:t>for</a:t>
            </a:r>
            <a:r>
              <a:rPr lang="es-ES" sz="2200" dirty="0" smtClean="0">
                <a:solidFill>
                  <a:schemeClr val="bg1"/>
                </a:solidFill>
                <a:latin typeface="Calibri" pitchFamily="34" charset="0"/>
              </a:rPr>
              <a:t> </a:t>
            </a:r>
            <a:r>
              <a:rPr lang="es-ES" sz="2200" dirty="0" err="1" smtClean="0">
                <a:solidFill>
                  <a:schemeClr val="bg1"/>
                </a:solidFill>
                <a:latin typeface="Calibri" pitchFamily="34" charset="0"/>
              </a:rPr>
              <a:t>contemporary</a:t>
            </a:r>
            <a:r>
              <a:rPr lang="es-ES" sz="2200" dirty="0" smtClean="0">
                <a:solidFill>
                  <a:schemeClr val="bg1"/>
                </a:solidFill>
                <a:latin typeface="Calibri" pitchFamily="34" charset="0"/>
              </a:rPr>
              <a:t> </a:t>
            </a:r>
            <a:r>
              <a:rPr lang="es-ES" sz="2200" dirty="0" err="1" smtClean="0">
                <a:solidFill>
                  <a:schemeClr val="bg1"/>
                </a:solidFill>
                <a:latin typeface="Calibri" pitchFamily="34" charset="0"/>
              </a:rPr>
              <a:t>youth</a:t>
            </a:r>
            <a:r>
              <a:rPr lang="es-ES" sz="2200" dirty="0" smtClean="0">
                <a:solidFill>
                  <a:schemeClr val="bg1"/>
                </a:solidFill>
                <a:latin typeface="Calibri" pitchFamily="34" charset="0"/>
              </a:rPr>
              <a:t>’</a:t>
            </a:r>
            <a:endParaRPr lang="en-US" sz="2200" dirty="0">
              <a:solidFill>
                <a:schemeClr val="bg1"/>
              </a:solidFill>
              <a:latin typeface="Calibri" pitchFamily="34" charset="0"/>
            </a:endParaRPr>
          </a:p>
        </p:txBody>
      </p:sp>
      <p:sp>
        <p:nvSpPr>
          <p:cNvPr id="14343" name="Subtitle 2"/>
          <p:cNvSpPr>
            <a:spLocks/>
          </p:cNvSpPr>
          <p:nvPr/>
        </p:nvSpPr>
        <p:spPr bwMode="auto">
          <a:xfrm>
            <a:off x="945306" y="4581128"/>
            <a:ext cx="4634806" cy="864096"/>
          </a:xfrm>
          <a:prstGeom prst="rect">
            <a:avLst/>
          </a:prstGeom>
          <a:noFill/>
          <a:ln w="9525">
            <a:noFill/>
            <a:miter lim="800000"/>
            <a:headEnd/>
            <a:tailEnd/>
          </a:ln>
        </p:spPr>
        <p:txBody>
          <a:bodyPr/>
          <a:lstStyle/>
          <a:p>
            <a:pPr lvl="0" fontAlgn="auto">
              <a:spcAft>
                <a:spcPts val="0"/>
              </a:spcAft>
              <a:defRPr/>
            </a:pPr>
            <a:r>
              <a:rPr lang="es-ES" sz="2400" dirty="0"/>
              <a:t>Gema García- Albacete</a:t>
            </a:r>
          </a:p>
          <a:p>
            <a:pPr lvl="0" fontAlgn="auto">
              <a:spcAft>
                <a:spcPts val="0"/>
              </a:spcAft>
              <a:defRPr/>
            </a:pPr>
            <a:r>
              <a:rPr lang="es-ES" sz="2400" dirty="0"/>
              <a:t>Javier Lorente</a:t>
            </a:r>
          </a:p>
          <a:p>
            <a:pPr lvl="0" fontAlgn="auto">
              <a:spcAft>
                <a:spcPts val="0"/>
              </a:spcAft>
              <a:defRPr/>
            </a:pPr>
            <a:r>
              <a:rPr lang="es-ES" sz="2400" dirty="0"/>
              <a:t>Irene Martín</a:t>
            </a:r>
          </a:p>
          <a:p>
            <a:pPr>
              <a:spcBef>
                <a:spcPct val="20000"/>
              </a:spcBef>
              <a:buFont typeface="Arial" charset="0"/>
              <a:buNone/>
            </a:pPr>
            <a:endParaRPr lang="en-US" sz="2400" b="1" dirty="0">
              <a:latin typeface="Calibri" pitchFamily="34" charset="0"/>
            </a:endParaRPr>
          </a:p>
        </p:txBody>
      </p:sp>
      <p:sp>
        <p:nvSpPr>
          <p:cNvPr id="4" name="AutoShape 2" descr="Resultado de imagen de logo uc3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5" name="AutoShape 4" descr="Resultado de imagen de logo uc3m"/>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054" name="Picture 6" descr="http://ocw.uc3m.es/ingenieria-informatica/ingenieria-de-la-informacion/imagenes/logo_uc3m.jpg/image_previe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8264" y="4562276"/>
            <a:ext cx="1969888" cy="19698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80745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32399" y="275123"/>
            <a:ext cx="8054266" cy="1142045"/>
          </a:xfrm>
        </p:spPr>
        <p:txBody>
          <a:bodyPr/>
          <a:lstStyle/>
          <a:p>
            <a:pPr algn="l"/>
            <a:r>
              <a:rPr lang="en-US" sz="2800" dirty="0" smtClean="0"/>
              <a:t>Conclusions</a:t>
            </a:r>
            <a:endParaRPr lang="en-US" sz="2800" dirty="0"/>
          </a:p>
        </p:txBody>
      </p:sp>
      <p:sp>
        <p:nvSpPr>
          <p:cNvPr id="4" name="TextBox 3"/>
          <p:cNvSpPr txBox="1">
            <a:spLocks noChangeArrowheads="1"/>
          </p:cNvSpPr>
          <p:nvPr/>
        </p:nvSpPr>
        <p:spPr bwMode="auto">
          <a:xfrm>
            <a:off x="878030" y="1283905"/>
            <a:ext cx="8065122" cy="3297020"/>
          </a:xfrm>
          <a:prstGeom prst="rect">
            <a:avLst/>
          </a:prstGeom>
          <a:noFill/>
          <a:ln w="9525">
            <a:noFill/>
            <a:miter lim="800000"/>
            <a:headEnd/>
            <a:tailEnd/>
          </a:ln>
        </p:spPr>
        <p:txBody>
          <a:bodyPr lIns="79973" tIns="39987" rIns="79973" bIns="39987">
            <a:spAutoFit/>
          </a:bodyPr>
          <a:lstStyle/>
          <a:p>
            <a:pPr>
              <a:buFontTx/>
              <a:buChar char="-"/>
            </a:pPr>
            <a:r>
              <a:rPr lang="en-US" sz="2100" dirty="0" smtClean="0"/>
              <a:t> Against our expectations, we find larger changes among those in the age group 25 to 36</a:t>
            </a:r>
          </a:p>
          <a:p>
            <a:pPr lvl="1">
              <a:buFontTx/>
              <a:buChar char="-"/>
            </a:pPr>
            <a:endParaRPr lang="en-US" sz="2100" dirty="0" smtClean="0"/>
          </a:p>
          <a:p>
            <a:pPr lvl="1">
              <a:buFontTx/>
              <a:buChar char="-"/>
            </a:pPr>
            <a:r>
              <a:rPr lang="en-US" sz="2100" dirty="0" smtClean="0"/>
              <a:t> Potential explanations: </a:t>
            </a:r>
          </a:p>
          <a:p>
            <a:pPr lvl="2">
              <a:buFontTx/>
              <a:buChar char="-"/>
            </a:pPr>
            <a:r>
              <a:rPr lang="en-US" sz="2100" dirty="0" smtClean="0"/>
              <a:t>  Life cycle</a:t>
            </a:r>
          </a:p>
          <a:p>
            <a:pPr lvl="2">
              <a:buFontTx/>
              <a:buChar char="-"/>
            </a:pPr>
            <a:r>
              <a:rPr lang="en-US" sz="2100" dirty="0" smtClean="0"/>
              <a:t>  More aware of the impact of the crisis</a:t>
            </a:r>
          </a:p>
          <a:p>
            <a:pPr lvl="2">
              <a:buFontTx/>
              <a:buChar char="-"/>
            </a:pPr>
            <a:r>
              <a:rPr lang="en-US" sz="2100" dirty="0" smtClean="0"/>
              <a:t>  Expectations</a:t>
            </a:r>
          </a:p>
          <a:p>
            <a:pPr lvl="1">
              <a:buFontTx/>
              <a:buChar char="-"/>
            </a:pPr>
            <a:endParaRPr lang="en-US" sz="2100" dirty="0" smtClean="0"/>
          </a:p>
          <a:p>
            <a:endParaRPr lang="en-US" dirty="0" smtClean="0"/>
          </a:p>
          <a:p>
            <a:pPr>
              <a:buFontTx/>
              <a:buChar char="-"/>
            </a:pPr>
            <a:endParaRPr lang="en-US" dirty="0"/>
          </a:p>
        </p:txBody>
      </p:sp>
    </p:spTree>
    <p:extLst>
      <p:ext uri="{BB962C8B-B14F-4D97-AF65-F5344CB8AC3E}">
        <p14:creationId xmlns:p14="http://schemas.microsoft.com/office/powerpoint/2010/main" val="1633009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ES" sz="2400" dirty="0" err="1" smtClean="0"/>
              <a:t>Satisfaction</a:t>
            </a:r>
            <a:r>
              <a:rPr lang="es-ES" sz="2400" dirty="0" smtClean="0"/>
              <a:t> </a:t>
            </a:r>
            <a:r>
              <a:rPr lang="es-ES" sz="2400" dirty="0" err="1" smtClean="0"/>
              <a:t>with</a:t>
            </a:r>
            <a:r>
              <a:rPr lang="es-ES" sz="2400" dirty="0" smtClean="0"/>
              <a:t> </a:t>
            </a:r>
            <a:r>
              <a:rPr lang="es-ES" sz="2400" dirty="0" err="1" smtClean="0"/>
              <a:t>democracy</a:t>
            </a:r>
            <a:r>
              <a:rPr lang="es-ES" sz="2400" dirty="0" smtClean="0"/>
              <a:t>, </a:t>
            </a:r>
            <a:r>
              <a:rPr lang="es-ES" sz="2400" dirty="0" err="1" smtClean="0"/>
              <a:t>average</a:t>
            </a:r>
            <a:r>
              <a:rPr lang="es-ES" sz="2400" dirty="0" smtClean="0"/>
              <a:t> marginal </a:t>
            </a:r>
            <a:r>
              <a:rPr lang="es-ES" sz="2400" dirty="0" err="1" smtClean="0"/>
              <a:t>effects</a:t>
            </a:r>
            <a:r>
              <a:rPr lang="es-ES" sz="2400" dirty="0" smtClean="0"/>
              <a:t>, </a:t>
            </a:r>
            <a:r>
              <a:rPr lang="es-ES" sz="2400" dirty="0" err="1" smtClean="0"/>
              <a:t>age</a:t>
            </a:r>
            <a:r>
              <a:rPr lang="es-ES" sz="2400" dirty="0" smtClean="0"/>
              <a:t> and </a:t>
            </a:r>
            <a:r>
              <a:rPr lang="es-ES" sz="2400" dirty="0" err="1" smtClean="0"/>
              <a:t>year</a:t>
            </a:r>
            <a:r>
              <a:rPr lang="es-ES" sz="2400" dirty="0" smtClean="0"/>
              <a:t>, 2006 and 2012</a:t>
            </a:r>
            <a:endParaRPr lang="es-ES" sz="2400" dirty="0"/>
          </a:p>
        </p:txBody>
      </p:sp>
      <p:pic>
        <p:nvPicPr>
          <p:cNvPr id="3" name="2 Imagen"/>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1412776"/>
            <a:ext cx="8280920" cy="4896544"/>
          </a:xfrm>
          <a:prstGeom prst="rect">
            <a:avLst/>
          </a:prstGeom>
          <a:noFill/>
          <a:ln>
            <a:noFill/>
          </a:ln>
        </p:spPr>
      </p:pic>
    </p:spTree>
    <p:extLst>
      <p:ext uri="{BB962C8B-B14F-4D97-AF65-F5344CB8AC3E}">
        <p14:creationId xmlns:p14="http://schemas.microsoft.com/office/powerpoint/2010/main" val="42592925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l"/>
            <a:r>
              <a:rPr lang="es-ES" sz="2400" dirty="0" err="1" smtClean="0"/>
              <a:t>Institutional</a:t>
            </a:r>
            <a:r>
              <a:rPr lang="es-ES" sz="2400" dirty="0" smtClean="0"/>
              <a:t> </a:t>
            </a:r>
            <a:r>
              <a:rPr lang="es-ES" sz="2400" dirty="0" err="1" smtClean="0"/>
              <a:t>participation</a:t>
            </a:r>
            <a:r>
              <a:rPr lang="es-ES" sz="2400" dirty="0" smtClean="0"/>
              <a:t> (electoral </a:t>
            </a:r>
            <a:r>
              <a:rPr lang="es-ES" sz="2400" dirty="0" err="1" smtClean="0"/>
              <a:t>turnout</a:t>
            </a:r>
            <a:r>
              <a:rPr lang="es-ES" sz="2400" dirty="0" smtClean="0"/>
              <a:t>), </a:t>
            </a:r>
            <a:r>
              <a:rPr lang="es-ES" sz="2400" dirty="0" err="1" smtClean="0"/>
              <a:t>average</a:t>
            </a:r>
            <a:r>
              <a:rPr lang="es-ES" sz="2400" dirty="0" smtClean="0"/>
              <a:t> marginal </a:t>
            </a:r>
            <a:r>
              <a:rPr lang="es-ES" sz="2400" dirty="0" err="1" smtClean="0"/>
              <a:t>effects</a:t>
            </a:r>
            <a:r>
              <a:rPr lang="es-ES" sz="2400" dirty="0" smtClean="0"/>
              <a:t>, </a:t>
            </a:r>
            <a:r>
              <a:rPr lang="es-ES" sz="2400" dirty="0" err="1" smtClean="0"/>
              <a:t>age</a:t>
            </a:r>
            <a:r>
              <a:rPr lang="es-ES" sz="2400" dirty="0" smtClean="0"/>
              <a:t> and </a:t>
            </a:r>
            <a:r>
              <a:rPr lang="es-ES" sz="2400" dirty="0" err="1" smtClean="0"/>
              <a:t>year</a:t>
            </a:r>
            <a:endParaRPr lang="es-ES" sz="2400" dirty="0"/>
          </a:p>
        </p:txBody>
      </p:sp>
      <p:pic>
        <p:nvPicPr>
          <p:cNvPr id="3" name="2 Imagen"/>
          <p:cNvPicPr preferRelativeResize="0"/>
          <p:nvPr/>
        </p:nvPicPr>
        <p:blipFill>
          <a:blip r:embed="rId3" cstate="print">
            <a:extLst>
              <a:ext uri="{28A0092B-C50C-407E-A947-70E740481C1C}">
                <a14:useLocalDpi xmlns:a14="http://schemas.microsoft.com/office/drawing/2010/main" val="0"/>
              </a:ext>
            </a:extLst>
          </a:blip>
          <a:srcRect/>
          <a:stretch>
            <a:fillRect/>
          </a:stretch>
        </p:blipFill>
        <p:spPr bwMode="auto">
          <a:xfrm>
            <a:off x="323528" y="1484784"/>
            <a:ext cx="8424936" cy="4824536"/>
          </a:xfrm>
          <a:prstGeom prst="rect">
            <a:avLst/>
          </a:prstGeom>
          <a:noFill/>
          <a:ln>
            <a:noFill/>
          </a:ln>
        </p:spPr>
      </p:pic>
    </p:spTree>
    <p:extLst>
      <p:ext uri="{BB962C8B-B14F-4D97-AF65-F5344CB8AC3E}">
        <p14:creationId xmlns:p14="http://schemas.microsoft.com/office/powerpoint/2010/main" val="42721385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528" y="1412776"/>
            <a:ext cx="8424936" cy="4968552"/>
          </a:xfrm>
          <a:prstGeom prst="rect">
            <a:avLst/>
          </a:prstGeom>
          <a:noFill/>
          <a:ln>
            <a:noFill/>
          </a:ln>
        </p:spPr>
      </p:pic>
      <p:sp>
        <p:nvSpPr>
          <p:cNvPr id="4" name="1 Título"/>
          <p:cNvSpPr txBox="1">
            <a:spLocks/>
          </p:cNvSpPr>
          <p:nvPr/>
        </p:nvSpPr>
        <p:spPr>
          <a:xfrm>
            <a:off x="609600" y="427038"/>
            <a:ext cx="8229600" cy="1143000"/>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 sz="2400" b="0" i="0" u="none" strike="noStrike" kern="1200" cap="none" spc="0" normalizeH="0" baseline="0" noProof="0" dirty="0" smtClean="0">
                <a:ln>
                  <a:noFill/>
                </a:ln>
                <a:solidFill>
                  <a:schemeClr val="tx1"/>
                </a:solidFill>
                <a:effectLst/>
                <a:uLnTx/>
                <a:uFillTx/>
                <a:latin typeface="+mj-lt"/>
                <a:ea typeface="+mj-ea"/>
                <a:cs typeface="+mj-cs"/>
              </a:rPr>
              <a:t>Non-</a:t>
            </a:r>
            <a:r>
              <a:rPr kumimoji="0" lang="es-ES" sz="2400" b="0" i="0" u="none" strike="noStrike" kern="1200" cap="none" spc="0" normalizeH="0" baseline="0" noProof="0" dirty="0" err="1" smtClean="0">
                <a:ln>
                  <a:noFill/>
                </a:ln>
                <a:solidFill>
                  <a:schemeClr val="tx1"/>
                </a:solidFill>
                <a:effectLst/>
                <a:uLnTx/>
                <a:uFillTx/>
                <a:latin typeface="+mj-lt"/>
                <a:ea typeface="+mj-ea"/>
                <a:cs typeface="+mj-cs"/>
              </a:rPr>
              <a:t>institutional</a:t>
            </a:r>
            <a:r>
              <a:rPr kumimoji="0" lang="es-ES" sz="2400" b="0" i="0" u="none" strike="noStrike" kern="1200" cap="none" spc="0" normalizeH="0" baseline="0" noProof="0" dirty="0" smtClean="0">
                <a:ln>
                  <a:noFill/>
                </a:ln>
                <a:solidFill>
                  <a:schemeClr val="tx1"/>
                </a:solidFill>
                <a:effectLst/>
                <a:uLnTx/>
                <a:uFillTx/>
                <a:latin typeface="+mj-lt"/>
                <a:ea typeface="+mj-ea"/>
                <a:cs typeface="+mj-cs"/>
              </a:rPr>
              <a:t> </a:t>
            </a:r>
            <a:r>
              <a:rPr kumimoji="0" lang="es-ES" sz="2400" b="0" i="0" u="none" strike="noStrike" kern="1200" cap="none" spc="0" normalizeH="0" baseline="0" noProof="0" dirty="0" err="1" smtClean="0">
                <a:ln>
                  <a:noFill/>
                </a:ln>
                <a:solidFill>
                  <a:schemeClr val="tx1"/>
                </a:solidFill>
                <a:effectLst/>
                <a:uLnTx/>
                <a:uFillTx/>
                <a:latin typeface="+mj-lt"/>
                <a:ea typeface="+mj-ea"/>
                <a:cs typeface="+mj-cs"/>
              </a:rPr>
              <a:t>participation</a:t>
            </a:r>
            <a:r>
              <a:rPr kumimoji="0" lang="es-ES" sz="2400" b="0" i="0" u="none" strike="noStrike" kern="1200" cap="none" spc="0" normalizeH="0" baseline="0" noProof="0" dirty="0" smtClean="0">
                <a:ln>
                  <a:noFill/>
                </a:ln>
                <a:solidFill>
                  <a:schemeClr val="tx1"/>
                </a:solidFill>
                <a:effectLst/>
                <a:uLnTx/>
                <a:uFillTx/>
                <a:latin typeface="+mj-lt"/>
                <a:ea typeface="+mj-ea"/>
                <a:cs typeface="+mj-cs"/>
              </a:rPr>
              <a:t>, </a:t>
            </a:r>
            <a:r>
              <a:rPr kumimoji="0" lang="es-ES" sz="2400" b="0" i="0" u="none" strike="noStrike" kern="1200" cap="none" spc="0" normalizeH="0" baseline="0" noProof="0" dirty="0" err="1" smtClean="0">
                <a:ln>
                  <a:noFill/>
                </a:ln>
                <a:solidFill>
                  <a:schemeClr val="tx1"/>
                </a:solidFill>
                <a:effectLst/>
                <a:uLnTx/>
                <a:uFillTx/>
                <a:latin typeface="+mj-lt"/>
                <a:ea typeface="+mj-ea"/>
                <a:cs typeface="+mj-cs"/>
              </a:rPr>
              <a:t>average</a:t>
            </a:r>
            <a:r>
              <a:rPr kumimoji="0" lang="es-ES" sz="2400" b="0" i="0" u="none" strike="noStrike" kern="1200" cap="none" spc="0" normalizeH="0" baseline="0" noProof="0" dirty="0" smtClean="0">
                <a:ln>
                  <a:noFill/>
                </a:ln>
                <a:solidFill>
                  <a:schemeClr val="tx1"/>
                </a:solidFill>
                <a:effectLst/>
                <a:uLnTx/>
                <a:uFillTx/>
                <a:latin typeface="+mj-lt"/>
                <a:ea typeface="+mj-ea"/>
                <a:cs typeface="+mj-cs"/>
              </a:rPr>
              <a:t> marginal </a:t>
            </a:r>
            <a:r>
              <a:rPr kumimoji="0" lang="es-ES" sz="2400" b="0" i="0" u="none" strike="noStrike" kern="1200" cap="none" spc="0" normalizeH="0" baseline="0" noProof="0" dirty="0" err="1" smtClean="0">
                <a:ln>
                  <a:noFill/>
                </a:ln>
                <a:solidFill>
                  <a:schemeClr val="tx1"/>
                </a:solidFill>
                <a:effectLst/>
                <a:uLnTx/>
                <a:uFillTx/>
                <a:latin typeface="+mj-lt"/>
                <a:ea typeface="+mj-ea"/>
                <a:cs typeface="+mj-cs"/>
              </a:rPr>
              <a:t>effects</a:t>
            </a:r>
            <a:r>
              <a:rPr kumimoji="0" lang="es-ES" sz="2400" b="0" i="0" u="none" strike="noStrike" kern="1200" cap="none" spc="0" normalizeH="0" baseline="0" noProof="0" dirty="0" smtClean="0">
                <a:ln>
                  <a:noFill/>
                </a:ln>
                <a:solidFill>
                  <a:schemeClr val="tx1"/>
                </a:solidFill>
                <a:effectLst/>
                <a:uLnTx/>
                <a:uFillTx/>
                <a:latin typeface="+mj-lt"/>
                <a:ea typeface="+mj-ea"/>
                <a:cs typeface="+mj-cs"/>
              </a:rPr>
              <a:t>, </a:t>
            </a:r>
            <a:r>
              <a:rPr kumimoji="0" lang="es-ES" sz="2400" b="0" i="0" u="none" strike="noStrike" kern="1200" cap="none" spc="0" normalizeH="0" baseline="0" noProof="0" dirty="0" err="1" smtClean="0">
                <a:ln>
                  <a:noFill/>
                </a:ln>
                <a:solidFill>
                  <a:schemeClr val="tx1"/>
                </a:solidFill>
                <a:effectLst/>
                <a:uLnTx/>
                <a:uFillTx/>
                <a:latin typeface="+mj-lt"/>
                <a:ea typeface="+mj-ea"/>
                <a:cs typeface="+mj-cs"/>
              </a:rPr>
              <a:t>age</a:t>
            </a:r>
            <a:r>
              <a:rPr kumimoji="0" lang="es-ES" sz="2400" b="0" i="0" u="none" strike="noStrike" kern="1200" cap="none" spc="0" normalizeH="0" baseline="0" noProof="0" dirty="0" smtClean="0">
                <a:ln>
                  <a:noFill/>
                </a:ln>
                <a:solidFill>
                  <a:schemeClr val="tx1"/>
                </a:solidFill>
                <a:effectLst/>
                <a:uLnTx/>
                <a:uFillTx/>
                <a:latin typeface="+mj-lt"/>
                <a:ea typeface="+mj-ea"/>
                <a:cs typeface="+mj-cs"/>
              </a:rPr>
              <a:t> and </a:t>
            </a:r>
            <a:r>
              <a:rPr kumimoji="0" lang="es-ES" sz="2400" b="0" i="0" u="none" strike="noStrike" kern="1200" cap="none" spc="0" normalizeH="0" baseline="0" noProof="0" dirty="0" err="1" smtClean="0">
                <a:ln>
                  <a:noFill/>
                </a:ln>
                <a:solidFill>
                  <a:schemeClr val="tx1"/>
                </a:solidFill>
                <a:effectLst/>
                <a:uLnTx/>
                <a:uFillTx/>
                <a:latin typeface="+mj-lt"/>
                <a:ea typeface="+mj-ea"/>
                <a:cs typeface="+mj-cs"/>
              </a:rPr>
              <a:t>year</a:t>
            </a:r>
            <a:endParaRPr kumimoji="0" lang="es-ES" sz="24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27001924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Título"/>
          <p:cNvSpPr>
            <a:spLocks noGrp="1"/>
          </p:cNvSpPr>
          <p:nvPr>
            <p:ph type="title"/>
          </p:nvPr>
        </p:nvSpPr>
        <p:spPr>
          <a:xfrm>
            <a:off x="632399" y="275123"/>
            <a:ext cx="8054266" cy="1142045"/>
          </a:xfrm>
        </p:spPr>
        <p:txBody>
          <a:bodyPr>
            <a:normAutofit/>
          </a:bodyPr>
          <a:lstStyle/>
          <a:p>
            <a:r>
              <a:rPr lang="en-US" altLang="es-ES" sz="2400" smtClean="0">
                <a:solidFill>
                  <a:schemeClr val="tx1"/>
                </a:solidFill>
              </a:rPr>
              <a:t>Trust in political parties across age and over time (2002-2011)</a:t>
            </a:r>
          </a:p>
        </p:txBody>
      </p:sp>
      <p:pic>
        <p:nvPicPr>
          <p:cNvPr id="10243" name="Imagen 1"/>
          <p:cNvPicPr>
            <a:picLocks noChangeAspect="1"/>
          </p:cNvPicPr>
          <p:nvPr/>
        </p:nvPicPr>
        <p:blipFill>
          <a:blip r:embed="rId3" cstate="print"/>
          <a:srcRect/>
          <a:stretch>
            <a:fillRect/>
          </a:stretch>
        </p:blipFill>
        <p:spPr bwMode="auto">
          <a:xfrm>
            <a:off x="738252" y="1348387"/>
            <a:ext cx="8081407" cy="5015253"/>
          </a:xfrm>
          <a:prstGeom prst="rect">
            <a:avLst/>
          </a:prstGeom>
          <a:noFill/>
          <a:ln w="9525">
            <a:noFill/>
            <a:miter lim="800000"/>
            <a:headEnd/>
            <a:tailEnd/>
          </a:ln>
        </p:spPr>
      </p:pic>
      <p:sp>
        <p:nvSpPr>
          <p:cNvPr id="4" name="Rectangle 3"/>
          <p:cNvSpPr/>
          <p:nvPr/>
        </p:nvSpPr>
        <p:spPr>
          <a:xfrm>
            <a:off x="755576" y="1340768"/>
            <a:ext cx="8064896"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073328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32399" y="275123"/>
            <a:ext cx="8054266" cy="921629"/>
          </a:xfrm>
        </p:spPr>
        <p:txBody>
          <a:bodyPr/>
          <a:lstStyle/>
          <a:p>
            <a:pPr algn="l"/>
            <a:r>
              <a:rPr lang="en-US" sz="2800" dirty="0" smtClean="0"/>
              <a:t>Conclusions</a:t>
            </a:r>
            <a:endParaRPr lang="en-US" sz="2800" dirty="0"/>
          </a:p>
        </p:txBody>
      </p:sp>
      <p:sp>
        <p:nvSpPr>
          <p:cNvPr id="4" name="TextBox 3"/>
          <p:cNvSpPr txBox="1">
            <a:spLocks noChangeArrowheads="1"/>
          </p:cNvSpPr>
          <p:nvPr/>
        </p:nvSpPr>
        <p:spPr bwMode="auto">
          <a:xfrm>
            <a:off x="878030" y="908720"/>
            <a:ext cx="8065122" cy="5251401"/>
          </a:xfrm>
          <a:prstGeom prst="rect">
            <a:avLst/>
          </a:prstGeom>
          <a:noFill/>
          <a:ln w="9525">
            <a:noFill/>
            <a:miter lim="800000"/>
            <a:headEnd/>
            <a:tailEnd/>
          </a:ln>
        </p:spPr>
        <p:txBody>
          <a:bodyPr lIns="79973" tIns="39987" rIns="79973" bIns="39987">
            <a:spAutoFit/>
          </a:bodyPr>
          <a:lstStyle/>
          <a:p>
            <a:pPr>
              <a:buFontTx/>
              <a:buChar char="-"/>
            </a:pPr>
            <a:r>
              <a:rPr lang="en-US" sz="2100" dirty="0" smtClean="0"/>
              <a:t> Against our expectations, we find larger changes among those in the age group 25 to 36</a:t>
            </a:r>
          </a:p>
          <a:p>
            <a:pPr lvl="1">
              <a:buFontTx/>
              <a:buChar char="-"/>
            </a:pPr>
            <a:endParaRPr lang="en-US" sz="2100" dirty="0" smtClean="0"/>
          </a:p>
          <a:p>
            <a:pPr lvl="1">
              <a:buFontTx/>
              <a:buChar char="-"/>
            </a:pPr>
            <a:r>
              <a:rPr lang="en-US" sz="2100" dirty="0" smtClean="0"/>
              <a:t> Potential explanations: </a:t>
            </a:r>
          </a:p>
          <a:p>
            <a:pPr lvl="2">
              <a:buFontTx/>
              <a:buChar char="-"/>
            </a:pPr>
            <a:r>
              <a:rPr lang="en-US" sz="2100" dirty="0" smtClean="0"/>
              <a:t>  Life cycle</a:t>
            </a:r>
          </a:p>
          <a:p>
            <a:pPr lvl="2">
              <a:buFontTx/>
              <a:buChar char="-"/>
            </a:pPr>
            <a:r>
              <a:rPr lang="en-US" sz="2100" dirty="0" smtClean="0"/>
              <a:t>  More aware of the impact of the crisis</a:t>
            </a:r>
          </a:p>
          <a:p>
            <a:pPr lvl="2">
              <a:buFontTx/>
              <a:buChar char="-"/>
            </a:pPr>
            <a:r>
              <a:rPr lang="en-US" sz="2100" dirty="0" smtClean="0"/>
              <a:t>  Expectations</a:t>
            </a:r>
          </a:p>
          <a:p>
            <a:pPr lvl="1">
              <a:buFontTx/>
              <a:buChar char="-"/>
            </a:pPr>
            <a:endParaRPr lang="en-US" sz="2100" dirty="0" smtClean="0"/>
          </a:p>
          <a:p>
            <a:pPr>
              <a:buFontTx/>
              <a:buChar char="-"/>
            </a:pPr>
            <a:r>
              <a:rPr lang="en-US" sz="2100" dirty="0" smtClean="0"/>
              <a:t> In general, change seems positive, disaffection results in protest</a:t>
            </a:r>
          </a:p>
          <a:p>
            <a:endParaRPr lang="en-US" sz="2100" dirty="0" smtClean="0"/>
          </a:p>
          <a:p>
            <a:pPr>
              <a:buFontTx/>
              <a:buChar char="-"/>
            </a:pPr>
            <a:r>
              <a:rPr lang="en-US" sz="2100" dirty="0"/>
              <a:t> </a:t>
            </a:r>
            <a:r>
              <a:rPr lang="en-US" sz="2100" dirty="0" smtClean="0"/>
              <a:t>However, social inequalities (unemployment) are resulting in political inequalities</a:t>
            </a:r>
          </a:p>
          <a:p>
            <a:pPr lvl="1">
              <a:buFontTx/>
              <a:buChar char="-"/>
            </a:pPr>
            <a:endParaRPr lang="en-US" sz="2100" dirty="0" smtClean="0"/>
          </a:p>
          <a:p>
            <a:pPr>
              <a:buFontTx/>
              <a:buChar char="-"/>
            </a:pPr>
            <a:r>
              <a:rPr lang="en-US" sz="2100" dirty="0" smtClean="0"/>
              <a:t> New gap among young people according to their occupational status: apathy vs. critical citizens</a:t>
            </a:r>
          </a:p>
          <a:p>
            <a:endParaRPr lang="en-US" sz="2100" dirty="0"/>
          </a:p>
        </p:txBody>
      </p:sp>
    </p:spTree>
    <p:extLst>
      <p:ext uri="{BB962C8B-B14F-4D97-AF65-F5344CB8AC3E}">
        <p14:creationId xmlns:p14="http://schemas.microsoft.com/office/powerpoint/2010/main" val="2671289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l"/>
            <a:r>
              <a:rPr lang="es-ES" sz="2800" dirty="0" smtClean="0"/>
              <a:t>Non-</a:t>
            </a:r>
            <a:r>
              <a:rPr lang="es-ES" sz="2800" dirty="0" err="1" smtClean="0"/>
              <a:t>institutional</a:t>
            </a:r>
            <a:r>
              <a:rPr lang="es-ES" sz="2800" dirty="0" smtClean="0"/>
              <a:t> </a:t>
            </a:r>
            <a:r>
              <a:rPr lang="es-ES" sz="2800" dirty="0" err="1" smtClean="0"/>
              <a:t>participation</a:t>
            </a:r>
            <a:r>
              <a:rPr lang="es-ES" sz="2800" dirty="0" smtClean="0"/>
              <a:t>, </a:t>
            </a:r>
            <a:r>
              <a:rPr lang="es-ES" sz="2800" dirty="0" err="1" smtClean="0"/>
              <a:t>contrast</a:t>
            </a:r>
            <a:r>
              <a:rPr lang="es-ES" sz="2800" dirty="0" smtClean="0"/>
              <a:t> </a:t>
            </a:r>
            <a:r>
              <a:rPr lang="es-ES" sz="2800" dirty="0" err="1" smtClean="0"/>
              <a:t>unemployed</a:t>
            </a:r>
            <a:r>
              <a:rPr lang="es-ES" sz="2800" dirty="0" smtClean="0"/>
              <a:t> </a:t>
            </a:r>
            <a:r>
              <a:rPr lang="es-ES" sz="2800" dirty="0" err="1" smtClean="0"/>
              <a:t>across</a:t>
            </a:r>
            <a:r>
              <a:rPr lang="es-ES" sz="2800" dirty="0" smtClean="0"/>
              <a:t> </a:t>
            </a:r>
            <a:r>
              <a:rPr lang="es-ES" sz="2800" dirty="0" err="1" smtClean="0"/>
              <a:t>age</a:t>
            </a:r>
            <a:r>
              <a:rPr lang="es-ES" sz="2800" dirty="0" smtClean="0"/>
              <a:t> and </a:t>
            </a:r>
            <a:r>
              <a:rPr lang="es-ES" sz="2800" dirty="0" err="1" smtClean="0"/>
              <a:t>over</a:t>
            </a:r>
            <a:r>
              <a:rPr lang="es-ES" sz="2800" dirty="0" smtClean="0"/>
              <a:t> time, </a:t>
            </a:r>
            <a:r>
              <a:rPr lang="es-ES" sz="2800" dirty="0" err="1" smtClean="0"/>
              <a:t>Spain</a:t>
            </a:r>
            <a:endParaRPr lang="es-ES" sz="2800" dirty="0"/>
          </a:p>
        </p:txBody>
      </p:sp>
      <p:pic>
        <p:nvPicPr>
          <p:cNvPr id="3" name="Picture 1"/>
          <p:cNvPicPr/>
          <p:nvPr/>
        </p:nvPicPr>
        <p:blipFill>
          <a:blip r:embed="rId2" cstate="print"/>
          <a:srcRect/>
          <a:stretch>
            <a:fillRect/>
          </a:stretch>
        </p:blipFill>
        <p:spPr bwMode="auto">
          <a:xfrm>
            <a:off x="467544" y="1556792"/>
            <a:ext cx="8208912" cy="4752528"/>
          </a:xfrm>
          <a:prstGeom prst="rect">
            <a:avLst/>
          </a:prstGeom>
          <a:noFill/>
          <a:ln w="9525">
            <a:noFill/>
            <a:miter lim="800000"/>
            <a:headEnd/>
            <a:tailEnd/>
          </a:ln>
        </p:spPr>
      </p:pic>
    </p:spTree>
    <p:extLst>
      <p:ext uri="{BB962C8B-B14F-4D97-AF65-F5344CB8AC3E}">
        <p14:creationId xmlns:p14="http://schemas.microsoft.com/office/powerpoint/2010/main" val="5299591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51520" y="260648"/>
            <a:ext cx="4227629" cy="6381327"/>
          </a:xfrm>
        </p:spPr>
      </p:pic>
      <p:sp>
        <p:nvSpPr>
          <p:cNvPr id="5" name="4 CuadroTexto"/>
          <p:cNvSpPr txBox="1"/>
          <p:nvPr/>
        </p:nvSpPr>
        <p:spPr>
          <a:xfrm>
            <a:off x="5076056" y="476672"/>
            <a:ext cx="3744416" cy="4708981"/>
          </a:xfrm>
          <a:prstGeom prst="rect">
            <a:avLst/>
          </a:prstGeom>
          <a:noFill/>
        </p:spPr>
        <p:txBody>
          <a:bodyPr wrap="square" rtlCol="0">
            <a:spAutoFit/>
          </a:bodyPr>
          <a:lstStyle/>
          <a:p>
            <a:pPr marL="342900" indent="-342900">
              <a:spcBef>
                <a:spcPct val="50000"/>
              </a:spcBef>
            </a:pPr>
            <a:r>
              <a:rPr lang="de-DE" b="1" dirty="0" smtClean="0">
                <a:latin typeface="Calibri" pitchFamily="34" charset="0"/>
              </a:rPr>
              <a:t>Main conclusions:</a:t>
            </a:r>
            <a:endParaRPr lang="de-DE" b="1" dirty="0">
              <a:latin typeface="Calibri" pitchFamily="34" charset="0"/>
            </a:endParaRPr>
          </a:p>
          <a:p>
            <a:pPr marL="342900" indent="-342900">
              <a:spcBef>
                <a:spcPct val="50000"/>
              </a:spcBef>
            </a:pPr>
            <a:r>
              <a:rPr lang="en-US" dirty="0" smtClean="0">
                <a:latin typeface="Calibri" pitchFamily="34" charset="0"/>
              </a:rPr>
              <a:t>YP participate less – and no longer participate more than adults in protest activities</a:t>
            </a:r>
          </a:p>
          <a:p>
            <a:pPr marL="342900" indent="-342900">
              <a:spcBef>
                <a:spcPct val="50000"/>
              </a:spcBef>
            </a:pPr>
            <a:r>
              <a:rPr lang="en-US" dirty="0" smtClean="0">
                <a:latin typeface="Calibri" pitchFamily="34" charset="0"/>
              </a:rPr>
              <a:t>Lower participation can be explained by a combination of cohort and life cycle effects in most countries</a:t>
            </a:r>
          </a:p>
          <a:p>
            <a:pPr marL="342900" indent="-342900">
              <a:spcBef>
                <a:spcPct val="50000"/>
              </a:spcBef>
            </a:pPr>
            <a:r>
              <a:rPr lang="en-US" dirty="0" smtClean="0">
                <a:latin typeface="Calibri" pitchFamily="34" charset="0"/>
              </a:rPr>
              <a:t>The transition to adulthood is a critical period …</a:t>
            </a:r>
          </a:p>
          <a:p>
            <a:pPr marL="342900" indent="-342900">
              <a:spcBef>
                <a:spcPct val="50000"/>
              </a:spcBef>
            </a:pPr>
            <a:r>
              <a:rPr lang="en-US" dirty="0" smtClean="0">
                <a:latin typeface="Calibri" pitchFamily="34" charset="0"/>
              </a:rPr>
              <a:t>… and thus the structural </a:t>
            </a:r>
            <a:r>
              <a:rPr lang="en-US" dirty="0">
                <a:latin typeface="Calibri" pitchFamily="34" charset="0"/>
              </a:rPr>
              <a:t>conditions in which young people come to </a:t>
            </a:r>
            <a:r>
              <a:rPr lang="en-US" dirty="0" smtClean="0">
                <a:latin typeface="Calibri" pitchFamily="34" charset="0"/>
              </a:rPr>
              <a:t>age</a:t>
            </a:r>
            <a:endParaRPr lang="en-US" dirty="0">
              <a:latin typeface="Calibri" pitchFamily="34" charset="0"/>
            </a:endParaRPr>
          </a:p>
        </p:txBody>
      </p:sp>
    </p:spTree>
    <p:extLst>
      <p:ext uri="{BB962C8B-B14F-4D97-AF65-F5344CB8AC3E}">
        <p14:creationId xmlns:p14="http://schemas.microsoft.com/office/powerpoint/2010/main" val="1652019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srcRect/>
          <a:stretch>
            <a:fillRect/>
          </a:stretch>
        </p:blipFill>
        <p:spPr bwMode="auto">
          <a:xfrm>
            <a:off x="539552" y="1412776"/>
            <a:ext cx="7992888" cy="4896544"/>
          </a:xfrm>
          <a:prstGeom prst="rect">
            <a:avLst/>
          </a:prstGeom>
          <a:noFill/>
          <a:ln w="9525">
            <a:noFill/>
            <a:miter lim="800000"/>
            <a:headEnd/>
            <a:tailEnd/>
          </a:ln>
        </p:spPr>
      </p:pic>
      <p:sp>
        <p:nvSpPr>
          <p:cNvPr id="5" name="1 Título"/>
          <p:cNvSpPr>
            <a:spLocks noGrp="1"/>
          </p:cNvSpPr>
          <p:nvPr>
            <p:ph type="title"/>
          </p:nvPr>
        </p:nvSpPr>
        <p:spPr/>
        <p:txBody>
          <a:bodyPr>
            <a:noAutofit/>
          </a:bodyPr>
          <a:lstStyle/>
          <a:p>
            <a:pPr algn="l"/>
            <a:r>
              <a:rPr lang="es-ES" sz="2800" dirty="0" smtClean="0"/>
              <a:t>Non-</a:t>
            </a:r>
            <a:r>
              <a:rPr lang="es-ES" sz="2800" dirty="0" err="1" smtClean="0"/>
              <a:t>institutional</a:t>
            </a:r>
            <a:r>
              <a:rPr lang="es-ES" sz="2800" dirty="0" smtClean="0"/>
              <a:t> </a:t>
            </a:r>
            <a:r>
              <a:rPr lang="es-ES" sz="2800" dirty="0" err="1" smtClean="0"/>
              <a:t>participation</a:t>
            </a:r>
            <a:r>
              <a:rPr lang="es-ES" sz="2800" dirty="0" smtClean="0"/>
              <a:t>, </a:t>
            </a:r>
            <a:r>
              <a:rPr lang="es-ES" sz="2800" dirty="0" err="1" smtClean="0"/>
              <a:t>contrast</a:t>
            </a:r>
            <a:r>
              <a:rPr lang="es-ES" sz="2800" dirty="0" smtClean="0"/>
              <a:t> </a:t>
            </a:r>
            <a:r>
              <a:rPr lang="es-ES" sz="2800" dirty="0" err="1" smtClean="0"/>
              <a:t>unemployed</a:t>
            </a:r>
            <a:r>
              <a:rPr lang="es-ES" sz="2800" dirty="0" smtClean="0"/>
              <a:t> </a:t>
            </a:r>
            <a:r>
              <a:rPr lang="es-ES" sz="2800" dirty="0" err="1" smtClean="0"/>
              <a:t>across</a:t>
            </a:r>
            <a:r>
              <a:rPr lang="es-ES" sz="2800" dirty="0" smtClean="0"/>
              <a:t> </a:t>
            </a:r>
            <a:r>
              <a:rPr lang="es-ES" sz="2800" dirty="0" err="1" smtClean="0"/>
              <a:t>age</a:t>
            </a:r>
            <a:r>
              <a:rPr lang="es-ES" sz="2800" dirty="0" smtClean="0"/>
              <a:t> and </a:t>
            </a:r>
            <a:r>
              <a:rPr lang="es-ES" sz="2800" dirty="0" err="1" smtClean="0"/>
              <a:t>over</a:t>
            </a:r>
            <a:r>
              <a:rPr lang="es-ES" sz="2800" dirty="0" smtClean="0"/>
              <a:t> time, </a:t>
            </a:r>
            <a:r>
              <a:rPr lang="es-ES" sz="2800" dirty="0" err="1" smtClean="0"/>
              <a:t>Italy</a:t>
            </a:r>
            <a:endParaRPr lang="es-ES" sz="2800" dirty="0"/>
          </a:p>
        </p:txBody>
      </p:sp>
    </p:spTree>
    <p:extLst>
      <p:ext uri="{BB962C8B-B14F-4D97-AF65-F5344CB8AC3E}">
        <p14:creationId xmlns:p14="http://schemas.microsoft.com/office/powerpoint/2010/main" val="1496924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1615440"/>
            <a:ext cx="8064896" cy="4621872"/>
          </a:xfrm>
          <a:prstGeom prst="rect">
            <a:avLst/>
          </a:prstGeom>
          <a:noFill/>
          <a:ln>
            <a:noFill/>
          </a:ln>
        </p:spPr>
      </p:pic>
      <p:sp>
        <p:nvSpPr>
          <p:cNvPr id="4" name="1 Título"/>
          <p:cNvSpPr>
            <a:spLocks noGrp="1"/>
          </p:cNvSpPr>
          <p:nvPr>
            <p:ph type="title"/>
          </p:nvPr>
        </p:nvSpPr>
        <p:spPr>
          <a:xfrm>
            <a:off x="457200" y="274638"/>
            <a:ext cx="8229600" cy="1143000"/>
          </a:xfrm>
        </p:spPr>
        <p:txBody>
          <a:bodyPr>
            <a:noAutofit/>
          </a:bodyPr>
          <a:lstStyle/>
          <a:p>
            <a:pPr algn="l"/>
            <a:r>
              <a:rPr lang="es-ES" sz="2800" dirty="0" smtClean="0"/>
              <a:t>Non-</a:t>
            </a:r>
            <a:r>
              <a:rPr lang="es-ES" sz="2800" dirty="0" err="1" smtClean="0"/>
              <a:t>institutional</a:t>
            </a:r>
            <a:r>
              <a:rPr lang="es-ES" sz="2800" dirty="0" smtClean="0"/>
              <a:t> </a:t>
            </a:r>
            <a:r>
              <a:rPr lang="es-ES" sz="2800" dirty="0" err="1" smtClean="0"/>
              <a:t>participation</a:t>
            </a:r>
            <a:r>
              <a:rPr lang="es-ES" sz="2800" dirty="0" smtClean="0"/>
              <a:t>, </a:t>
            </a:r>
            <a:r>
              <a:rPr lang="es-ES" sz="2800" dirty="0" err="1" smtClean="0"/>
              <a:t>contrast</a:t>
            </a:r>
            <a:r>
              <a:rPr lang="es-ES" sz="2800" dirty="0" smtClean="0"/>
              <a:t> </a:t>
            </a:r>
            <a:r>
              <a:rPr lang="es-ES" sz="2800" dirty="0" err="1" smtClean="0"/>
              <a:t>unemployed</a:t>
            </a:r>
            <a:r>
              <a:rPr lang="es-ES" sz="2800" dirty="0" smtClean="0"/>
              <a:t> </a:t>
            </a:r>
            <a:r>
              <a:rPr lang="es-ES" sz="2800" dirty="0" err="1" smtClean="0"/>
              <a:t>across</a:t>
            </a:r>
            <a:r>
              <a:rPr lang="es-ES" sz="2800" dirty="0" smtClean="0"/>
              <a:t> </a:t>
            </a:r>
            <a:r>
              <a:rPr lang="es-ES" sz="2800" dirty="0" err="1" smtClean="0"/>
              <a:t>age</a:t>
            </a:r>
            <a:r>
              <a:rPr lang="es-ES" sz="2800" dirty="0" smtClean="0"/>
              <a:t> </a:t>
            </a:r>
            <a:r>
              <a:rPr lang="es-ES" sz="2800" dirty="0" err="1" smtClean="0"/>
              <a:t>by</a:t>
            </a:r>
            <a:r>
              <a:rPr lang="es-ES" sz="2800" dirty="0" smtClean="0"/>
              <a:t> </a:t>
            </a:r>
            <a:r>
              <a:rPr lang="es-ES" sz="2800" dirty="0" err="1" smtClean="0"/>
              <a:t>satisfaction</a:t>
            </a:r>
            <a:r>
              <a:rPr lang="es-ES" sz="2800" dirty="0" smtClean="0"/>
              <a:t>, </a:t>
            </a:r>
            <a:r>
              <a:rPr lang="es-ES" sz="2800" dirty="0" err="1" smtClean="0"/>
              <a:t>Spain</a:t>
            </a:r>
            <a:endParaRPr lang="es-ES" sz="2800" dirty="0"/>
          </a:p>
        </p:txBody>
      </p:sp>
    </p:spTree>
    <p:extLst>
      <p:ext uri="{BB962C8B-B14F-4D97-AF65-F5344CB8AC3E}">
        <p14:creationId xmlns:p14="http://schemas.microsoft.com/office/powerpoint/2010/main" val="4599703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32399" y="275123"/>
            <a:ext cx="8054266" cy="921629"/>
          </a:xfrm>
        </p:spPr>
        <p:txBody>
          <a:bodyPr/>
          <a:lstStyle/>
          <a:p>
            <a:pPr algn="l"/>
            <a:r>
              <a:rPr lang="en-US" sz="2800" dirty="0" smtClean="0"/>
              <a:t>Conclusions</a:t>
            </a:r>
            <a:endParaRPr lang="en-US" sz="2800" dirty="0"/>
          </a:p>
        </p:txBody>
      </p:sp>
      <p:sp>
        <p:nvSpPr>
          <p:cNvPr id="4" name="TextBox 3"/>
          <p:cNvSpPr txBox="1">
            <a:spLocks noChangeArrowheads="1"/>
          </p:cNvSpPr>
          <p:nvPr/>
        </p:nvSpPr>
        <p:spPr bwMode="auto">
          <a:xfrm>
            <a:off x="878030" y="908720"/>
            <a:ext cx="8065122" cy="5897732"/>
          </a:xfrm>
          <a:prstGeom prst="rect">
            <a:avLst/>
          </a:prstGeom>
          <a:noFill/>
          <a:ln w="9525">
            <a:noFill/>
            <a:miter lim="800000"/>
            <a:headEnd/>
            <a:tailEnd/>
          </a:ln>
        </p:spPr>
        <p:txBody>
          <a:bodyPr lIns="79973" tIns="39987" rIns="79973" bIns="39987">
            <a:spAutoFit/>
          </a:bodyPr>
          <a:lstStyle/>
          <a:p>
            <a:pPr>
              <a:buFontTx/>
              <a:buChar char="-"/>
            </a:pPr>
            <a:r>
              <a:rPr lang="en-US" sz="2100" dirty="0" smtClean="0"/>
              <a:t> Against our expectations, we find larger changes among those in the age group 25 to 36</a:t>
            </a:r>
          </a:p>
          <a:p>
            <a:pPr lvl="1">
              <a:buFontTx/>
              <a:buChar char="-"/>
            </a:pPr>
            <a:endParaRPr lang="en-US" sz="2100" dirty="0" smtClean="0"/>
          </a:p>
          <a:p>
            <a:pPr lvl="1">
              <a:buFontTx/>
              <a:buChar char="-"/>
            </a:pPr>
            <a:r>
              <a:rPr lang="en-US" sz="2100" dirty="0" smtClean="0"/>
              <a:t> Potential explanations: </a:t>
            </a:r>
          </a:p>
          <a:p>
            <a:pPr lvl="2">
              <a:buFontTx/>
              <a:buChar char="-"/>
            </a:pPr>
            <a:r>
              <a:rPr lang="en-US" sz="2100" dirty="0" smtClean="0"/>
              <a:t>  Life cycle</a:t>
            </a:r>
          </a:p>
          <a:p>
            <a:pPr lvl="2">
              <a:buFontTx/>
              <a:buChar char="-"/>
            </a:pPr>
            <a:r>
              <a:rPr lang="en-US" sz="2100" dirty="0" smtClean="0"/>
              <a:t>  More aware of the impact of the crisis</a:t>
            </a:r>
          </a:p>
          <a:p>
            <a:pPr lvl="2">
              <a:buFontTx/>
              <a:buChar char="-"/>
            </a:pPr>
            <a:r>
              <a:rPr lang="en-US" sz="2100" dirty="0" smtClean="0"/>
              <a:t>  Expectations</a:t>
            </a:r>
          </a:p>
          <a:p>
            <a:pPr lvl="1">
              <a:buFontTx/>
              <a:buChar char="-"/>
            </a:pPr>
            <a:endParaRPr lang="en-US" sz="2100" dirty="0" smtClean="0"/>
          </a:p>
          <a:p>
            <a:pPr>
              <a:buFontTx/>
              <a:buChar char="-"/>
            </a:pPr>
            <a:r>
              <a:rPr lang="en-US" sz="2100" dirty="0" smtClean="0"/>
              <a:t> In general, change seems positive, disaffection results in protest</a:t>
            </a:r>
          </a:p>
          <a:p>
            <a:endParaRPr lang="en-US" sz="2100" dirty="0" smtClean="0"/>
          </a:p>
          <a:p>
            <a:pPr>
              <a:buFontTx/>
              <a:buChar char="-"/>
            </a:pPr>
            <a:r>
              <a:rPr lang="en-US" sz="2100" dirty="0"/>
              <a:t> </a:t>
            </a:r>
            <a:r>
              <a:rPr lang="en-US" sz="2100" dirty="0" smtClean="0"/>
              <a:t>However, social inequalities (unemployment) are resulting in political inequalities</a:t>
            </a:r>
          </a:p>
          <a:p>
            <a:pPr lvl="1">
              <a:buFontTx/>
              <a:buChar char="-"/>
            </a:pPr>
            <a:endParaRPr lang="en-US" sz="2100" dirty="0" smtClean="0"/>
          </a:p>
          <a:p>
            <a:pPr>
              <a:buFontTx/>
              <a:buChar char="-"/>
            </a:pPr>
            <a:r>
              <a:rPr lang="en-US" sz="2100" dirty="0" smtClean="0"/>
              <a:t> New gap among young people according to their occupational status: apathy vs. critical citizens</a:t>
            </a:r>
          </a:p>
          <a:p>
            <a:endParaRPr lang="en-US" sz="2100" dirty="0" smtClean="0"/>
          </a:p>
          <a:p>
            <a:pPr>
              <a:buFontTx/>
              <a:buChar char="-"/>
            </a:pPr>
            <a:r>
              <a:rPr lang="en-US" sz="2100" dirty="0"/>
              <a:t> Relevance of the political supply: comparison between Italy and Spain, or changes in Spain </a:t>
            </a:r>
            <a:r>
              <a:rPr lang="en-US" sz="2100" dirty="0" smtClean="0"/>
              <a:t>2012-2015</a:t>
            </a:r>
            <a:endParaRPr lang="en-US" sz="2100" dirty="0"/>
          </a:p>
        </p:txBody>
      </p:sp>
    </p:spTree>
    <p:extLst>
      <p:ext uri="{BB962C8B-B14F-4D97-AF65-F5344CB8AC3E}">
        <p14:creationId xmlns:p14="http://schemas.microsoft.com/office/powerpoint/2010/main" val="1459358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32399" y="275123"/>
            <a:ext cx="8054266" cy="1142045"/>
          </a:xfrm>
        </p:spPr>
        <p:txBody>
          <a:bodyPr/>
          <a:lstStyle/>
          <a:p>
            <a:pPr algn="l"/>
            <a:r>
              <a:rPr lang="en-US" sz="2800" dirty="0" smtClean="0"/>
              <a:t>Final note:</a:t>
            </a:r>
            <a:endParaRPr lang="en-US" sz="2800" dirty="0"/>
          </a:p>
        </p:txBody>
      </p:sp>
      <p:sp>
        <p:nvSpPr>
          <p:cNvPr id="4" name="TextBox 3"/>
          <p:cNvSpPr txBox="1">
            <a:spLocks noChangeArrowheads="1"/>
          </p:cNvSpPr>
          <p:nvPr/>
        </p:nvSpPr>
        <p:spPr bwMode="auto">
          <a:xfrm>
            <a:off x="878030" y="1283905"/>
            <a:ext cx="8065122" cy="1311861"/>
          </a:xfrm>
          <a:prstGeom prst="rect">
            <a:avLst/>
          </a:prstGeom>
          <a:noFill/>
          <a:ln w="9525">
            <a:noFill/>
            <a:miter lim="800000"/>
            <a:headEnd/>
            <a:tailEnd/>
          </a:ln>
        </p:spPr>
        <p:txBody>
          <a:bodyPr lIns="79973" tIns="39987" rIns="79973" bIns="39987">
            <a:spAutoFit/>
          </a:bodyPr>
          <a:lstStyle/>
          <a:p>
            <a:pPr lvl="1"/>
            <a:r>
              <a:rPr lang="en-US" dirty="0" smtClean="0"/>
              <a:t>Young people changing the political parties system?</a:t>
            </a:r>
          </a:p>
          <a:p>
            <a:pPr lvl="1"/>
            <a:endParaRPr lang="en-US" dirty="0"/>
          </a:p>
          <a:p>
            <a:pPr lvl="1"/>
            <a:endParaRPr lang="en-US" dirty="0" smtClean="0"/>
          </a:p>
          <a:p>
            <a:pPr>
              <a:buFontTx/>
              <a:buChar char="-"/>
            </a:pPr>
            <a:endParaRPr lang="en-US"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6700" y="3808090"/>
            <a:ext cx="5067300" cy="3038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29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700808"/>
            <a:ext cx="5163127" cy="3086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1 CuadroTexto"/>
          <p:cNvSpPr txBox="1"/>
          <p:nvPr/>
        </p:nvSpPr>
        <p:spPr>
          <a:xfrm>
            <a:off x="2267744" y="1700808"/>
            <a:ext cx="1440160" cy="400110"/>
          </a:xfrm>
          <a:prstGeom prst="rect">
            <a:avLst/>
          </a:prstGeom>
          <a:noFill/>
        </p:spPr>
        <p:txBody>
          <a:bodyPr wrap="square" rtlCol="0">
            <a:spAutoFit/>
          </a:bodyPr>
          <a:lstStyle/>
          <a:p>
            <a:r>
              <a:rPr lang="es-ES" dirty="0" smtClean="0"/>
              <a:t>2011</a:t>
            </a:r>
            <a:endParaRPr lang="es-ES" dirty="0"/>
          </a:p>
        </p:txBody>
      </p:sp>
      <p:sp>
        <p:nvSpPr>
          <p:cNvPr id="3" name="2 CuadroTexto"/>
          <p:cNvSpPr txBox="1"/>
          <p:nvPr/>
        </p:nvSpPr>
        <p:spPr>
          <a:xfrm>
            <a:off x="6372200" y="3815705"/>
            <a:ext cx="1368152" cy="400110"/>
          </a:xfrm>
          <a:prstGeom prst="rect">
            <a:avLst/>
          </a:prstGeom>
          <a:noFill/>
        </p:spPr>
        <p:txBody>
          <a:bodyPr wrap="square" rtlCol="0">
            <a:spAutoFit/>
          </a:bodyPr>
          <a:lstStyle/>
          <a:p>
            <a:r>
              <a:rPr lang="es-ES" dirty="0" smtClean="0"/>
              <a:t>2015</a:t>
            </a:r>
            <a:endParaRPr lang="es-ES" dirty="0"/>
          </a:p>
        </p:txBody>
      </p:sp>
    </p:spTree>
    <p:extLst>
      <p:ext uri="{BB962C8B-B14F-4D97-AF65-F5344CB8AC3E}">
        <p14:creationId xmlns:p14="http://schemas.microsoft.com/office/powerpoint/2010/main" val="2420381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29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2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32399" y="275123"/>
            <a:ext cx="8054266" cy="1142045"/>
          </a:xfrm>
        </p:spPr>
        <p:txBody>
          <a:bodyPr/>
          <a:lstStyle/>
          <a:p>
            <a:pPr algn="l"/>
            <a:r>
              <a:rPr lang="en-US" sz="2800" dirty="0" smtClean="0"/>
              <a:t>Final note:</a:t>
            </a:r>
            <a:endParaRPr lang="en-US" sz="2800" dirty="0"/>
          </a:p>
        </p:txBody>
      </p:sp>
      <p:sp>
        <p:nvSpPr>
          <p:cNvPr id="4" name="TextBox 3"/>
          <p:cNvSpPr txBox="1">
            <a:spLocks noChangeArrowheads="1"/>
          </p:cNvSpPr>
          <p:nvPr/>
        </p:nvSpPr>
        <p:spPr bwMode="auto">
          <a:xfrm>
            <a:off x="878030" y="1283905"/>
            <a:ext cx="8065122" cy="1311861"/>
          </a:xfrm>
          <a:prstGeom prst="rect">
            <a:avLst/>
          </a:prstGeom>
          <a:noFill/>
          <a:ln w="9525">
            <a:noFill/>
            <a:miter lim="800000"/>
            <a:headEnd/>
            <a:tailEnd/>
          </a:ln>
        </p:spPr>
        <p:txBody>
          <a:bodyPr lIns="79973" tIns="39987" rIns="79973" bIns="39987">
            <a:spAutoFit/>
          </a:bodyPr>
          <a:lstStyle/>
          <a:p>
            <a:pPr lvl="1"/>
            <a:r>
              <a:rPr lang="en-US" dirty="0" smtClean="0"/>
              <a:t>Young people changing the political parties system?</a:t>
            </a:r>
          </a:p>
          <a:p>
            <a:pPr lvl="1"/>
            <a:endParaRPr lang="en-US" dirty="0"/>
          </a:p>
          <a:p>
            <a:pPr lvl="1"/>
            <a:endParaRPr lang="en-US" dirty="0" smtClean="0"/>
          </a:p>
          <a:p>
            <a:pPr>
              <a:buFontTx/>
              <a:buChar char="-"/>
            </a:pPr>
            <a:endParaRPr lang="en-US" dirty="0"/>
          </a:p>
        </p:txBody>
      </p:sp>
      <p:graphicFrame>
        <p:nvGraphicFramePr>
          <p:cNvPr id="5" name="4 Gráfico"/>
          <p:cNvGraphicFramePr>
            <a:graphicFrameLocks/>
          </p:cNvGraphicFramePr>
          <p:nvPr>
            <p:extLst>
              <p:ext uri="{D42A27DB-BD31-4B8C-83A1-F6EECF244321}">
                <p14:modId xmlns:p14="http://schemas.microsoft.com/office/powerpoint/2010/main" val="2951162679"/>
              </p:ext>
            </p:extLst>
          </p:nvPr>
        </p:nvGraphicFramePr>
        <p:xfrm>
          <a:off x="1043608" y="1950856"/>
          <a:ext cx="7272808" cy="428645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1322681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ES"/>
          </a:p>
        </p:txBody>
      </p:sp>
      <p:sp>
        <p:nvSpPr>
          <p:cNvPr id="3" name="Subtítulo 2"/>
          <p:cNvSpPr>
            <a:spLocks noGrp="1"/>
          </p:cNvSpPr>
          <p:nvPr>
            <p:ph type="subTitle" idx="1"/>
          </p:nvPr>
        </p:nvSpPr>
        <p:spPr>
          <a:xfrm>
            <a:off x="2267744" y="3933056"/>
            <a:ext cx="6400800" cy="1752600"/>
          </a:xfrm>
        </p:spPr>
        <p:txBody>
          <a:bodyPr/>
          <a:lstStyle/>
          <a:p>
            <a:r>
              <a:rPr lang="es-ES" dirty="0" err="1" smtClean="0"/>
              <a:t>Thank</a:t>
            </a:r>
            <a:r>
              <a:rPr lang="es-ES" dirty="0" smtClean="0"/>
              <a:t> </a:t>
            </a:r>
            <a:r>
              <a:rPr lang="es-ES" dirty="0" err="1" smtClean="0"/>
              <a:t>you</a:t>
            </a:r>
            <a:r>
              <a:rPr lang="es-ES" dirty="0" smtClean="0"/>
              <a:t> </a:t>
            </a:r>
            <a:r>
              <a:rPr lang="es-ES" dirty="0" err="1" smtClean="0"/>
              <a:t>for</a:t>
            </a:r>
            <a:r>
              <a:rPr lang="es-ES" dirty="0" smtClean="0"/>
              <a:t> </a:t>
            </a:r>
            <a:r>
              <a:rPr lang="es-ES" dirty="0" err="1" smtClean="0"/>
              <a:t>your</a:t>
            </a:r>
            <a:r>
              <a:rPr lang="es-ES" dirty="0" smtClean="0"/>
              <a:t> </a:t>
            </a:r>
            <a:r>
              <a:rPr lang="es-ES" dirty="0" err="1" smtClean="0"/>
              <a:t>attention</a:t>
            </a:r>
            <a:r>
              <a:rPr lang="es-ES" dirty="0" smtClean="0"/>
              <a:t>!</a:t>
            </a:r>
            <a:endParaRPr lang="es-ES" dirty="0"/>
          </a:p>
        </p:txBody>
      </p:sp>
    </p:spTree>
    <p:extLst>
      <p:ext uri="{BB962C8B-B14F-4D97-AF65-F5344CB8AC3E}">
        <p14:creationId xmlns:p14="http://schemas.microsoft.com/office/powerpoint/2010/main" val="24760640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7" name="Imagen 1"/>
          <p:cNvPicPr>
            <a:picLocks/>
          </p:cNvPicPr>
          <p:nvPr/>
        </p:nvPicPr>
        <p:blipFill>
          <a:blip r:embed="rId2" cstate="print"/>
          <a:srcRect/>
          <a:stretch>
            <a:fillRect/>
          </a:stretch>
        </p:blipFill>
        <p:spPr bwMode="auto">
          <a:xfrm>
            <a:off x="787106" y="1359851"/>
            <a:ext cx="7909058" cy="5059673"/>
          </a:xfrm>
          <a:prstGeom prst="rect">
            <a:avLst/>
          </a:prstGeom>
          <a:noFill/>
          <a:ln w="9525">
            <a:noFill/>
            <a:miter lim="800000"/>
            <a:headEnd/>
            <a:tailEnd/>
          </a:ln>
        </p:spPr>
      </p:pic>
      <p:sp>
        <p:nvSpPr>
          <p:cNvPr id="4" name="1 Título"/>
          <p:cNvSpPr txBox="1">
            <a:spLocks/>
          </p:cNvSpPr>
          <p:nvPr/>
        </p:nvSpPr>
        <p:spPr>
          <a:xfrm>
            <a:off x="683568" y="260648"/>
            <a:ext cx="8054266" cy="1142045"/>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s-ES" sz="2400" b="0" i="0" u="none" strike="noStrike" kern="1200" cap="none" spc="0" normalizeH="0" baseline="0" dirty="0" smtClean="0">
                <a:ln>
                  <a:noFill/>
                </a:ln>
                <a:solidFill>
                  <a:schemeClr val="tx1"/>
                </a:solidFill>
                <a:effectLst/>
                <a:uLnTx/>
                <a:uFillTx/>
                <a:latin typeface="+mj-lt"/>
                <a:ea typeface="+mj-ea"/>
                <a:cs typeface="+mj-cs"/>
              </a:rPr>
              <a:t>Participation in demonstrations across age and over time (2002-2011)</a:t>
            </a:r>
          </a:p>
        </p:txBody>
      </p:sp>
      <p:sp>
        <p:nvSpPr>
          <p:cNvPr id="5" name="Rectangle 4"/>
          <p:cNvSpPr/>
          <p:nvPr/>
        </p:nvSpPr>
        <p:spPr>
          <a:xfrm>
            <a:off x="755576" y="1340768"/>
            <a:ext cx="8064896"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4580905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14" name="Rectangle 7"/>
          <p:cNvSpPr>
            <a:spLocks noChangeArrowheads="1"/>
          </p:cNvSpPr>
          <p:nvPr/>
        </p:nvSpPr>
        <p:spPr bwMode="auto">
          <a:xfrm>
            <a:off x="4572000" y="0"/>
            <a:ext cx="4572000" cy="762000"/>
          </a:xfrm>
          <a:prstGeom prst="rect">
            <a:avLst/>
          </a:prstGeom>
          <a:solidFill>
            <a:srgbClr val="7F7F7F"/>
          </a:solidFill>
          <a:ln w="25400" algn="ctr">
            <a:noFill/>
            <a:miter lim="800000"/>
            <a:headEnd/>
            <a:tailEnd/>
          </a:ln>
        </p:spPr>
        <p:txBody>
          <a:bodyPr anchor="ctr"/>
          <a:lstStyle/>
          <a:p>
            <a:endParaRPr lang="es-ES" sz="1400">
              <a:latin typeface="Calibri" pitchFamily="34" charset="0"/>
            </a:endParaRPr>
          </a:p>
          <a:p>
            <a:r>
              <a:rPr lang="es-ES" sz="1400">
                <a:latin typeface="Calibri" pitchFamily="34" charset="0"/>
              </a:rPr>
              <a:t>Changes in the transition to adulthood. Some results</a:t>
            </a:r>
            <a:endParaRPr lang="en-US" sz="1400">
              <a:latin typeface="Calibri" pitchFamily="34" charset="0"/>
            </a:endParaRPr>
          </a:p>
        </p:txBody>
      </p:sp>
      <p:sp>
        <p:nvSpPr>
          <p:cNvPr id="2" name="Rectangle 7"/>
          <p:cNvSpPr/>
          <p:nvPr/>
        </p:nvSpPr>
        <p:spPr>
          <a:xfrm>
            <a:off x="0" y="3175"/>
            <a:ext cx="4572000" cy="762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r>
              <a:rPr lang="es-ES" sz="1200">
                <a:solidFill>
                  <a:schemeClr val="bg1"/>
                </a:solidFill>
              </a:rPr>
              <a:t>Introduction</a:t>
            </a:r>
          </a:p>
          <a:p>
            <a:pPr algn="r">
              <a:defRPr/>
            </a:pPr>
            <a:r>
              <a:rPr lang="es-ES" sz="1200">
                <a:solidFill>
                  <a:schemeClr val="bg1"/>
                </a:solidFill>
              </a:rPr>
              <a:t>Young people’s political participation</a:t>
            </a:r>
          </a:p>
          <a:p>
            <a:pPr algn="r">
              <a:defRPr/>
            </a:pPr>
            <a:r>
              <a:rPr lang="es-ES" sz="1400">
                <a:solidFill>
                  <a:schemeClr val="tx1"/>
                </a:solidFill>
              </a:rPr>
              <a:t>Explanations</a:t>
            </a:r>
          </a:p>
          <a:p>
            <a:pPr algn="r">
              <a:defRPr/>
            </a:pPr>
            <a:r>
              <a:rPr lang="es-ES" sz="1200">
                <a:solidFill>
                  <a:schemeClr val="bg1"/>
                </a:solidFill>
              </a:rPr>
              <a:t>Conclusions</a:t>
            </a:r>
            <a:endParaRPr lang="en-US" sz="1200">
              <a:solidFill>
                <a:schemeClr val="bg1"/>
              </a:solidFill>
            </a:endParaRPr>
          </a:p>
        </p:txBody>
      </p:sp>
      <p:pic>
        <p:nvPicPr>
          <p:cNvPr id="1030"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2588" y="1251347"/>
            <a:ext cx="8377237" cy="563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382588" y="765175"/>
            <a:ext cx="8377237" cy="584775"/>
          </a:xfrm>
          <a:prstGeom prst="rect">
            <a:avLst/>
          </a:prstGeom>
          <a:noFill/>
        </p:spPr>
        <p:txBody>
          <a:bodyPr wrap="square" rtlCol="0">
            <a:spAutoFit/>
          </a:bodyPr>
          <a:lstStyle/>
          <a:p>
            <a:pPr algn="ctr"/>
            <a:r>
              <a:rPr lang="en-US" sz="1600" dirty="0">
                <a:latin typeface="+mn-lt"/>
              </a:rPr>
              <a:t>Marginal effects of being young on institutional political participation as respondents move forward in the transition to adulthood, 2002</a:t>
            </a:r>
          </a:p>
        </p:txBody>
      </p:sp>
    </p:spTree>
    <p:extLst>
      <p:ext uri="{BB962C8B-B14F-4D97-AF65-F5344CB8AC3E}">
        <p14:creationId xmlns:p14="http://schemas.microsoft.com/office/powerpoint/2010/main" val="102186510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half" idx="2"/>
          </p:nvPr>
        </p:nvSpPr>
        <p:spPr>
          <a:xfrm>
            <a:off x="457200" y="2133600"/>
            <a:ext cx="3008313" cy="2065338"/>
          </a:xfrm>
        </p:spPr>
        <p:txBody>
          <a:bodyPr rtlCol="0">
            <a:normAutofit/>
          </a:bodyPr>
          <a:lstStyle/>
          <a:p>
            <a:pPr marL="342900" indent="-342900" eaLnBrk="1" fontAlgn="auto" hangingPunct="1">
              <a:spcAft>
                <a:spcPts val="0"/>
              </a:spcAft>
              <a:buFont typeface="Arial" pitchFamily="34" charset="0"/>
              <a:buAutoNum type="arabicPeriod"/>
              <a:defRPr/>
            </a:pPr>
            <a:r>
              <a:rPr lang="en-US" sz="1800" dirty="0" smtClean="0"/>
              <a:t>Direct positive effect</a:t>
            </a:r>
          </a:p>
          <a:p>
            <a:pPr marL="342900" indent="-342900" eaLnBrk="1" fontAlgn="auto" hangingPunct="1">
              <a:spcAft>
                <a:spcPts val="0"/>
              </a:spcAft>
              <a:buFont typeface="Arial" pitchFamily="34" charset="0"/>
              <a:buAutoNum type="arabicPeriod"/>
              <a:defRPr/>
            </a:pPr>
            <a:r>
              <a:rPr lang="en-US" sz="1800" dirty="0" smtClean="0">
                <a:solidFill>
                  <a:schemeClr val="bg1">
                    <a:lumMod val="65000"/>
                  </a:schemeClr>
                </a:solidFill>
              </a:rPr>
              <a:t>No effect</a:t>
            </a:r>
          </a:p>
          <a:p>
            <a:pPr marL="342900" indent="-342900" eaLnBrk="1" fontAlgn="auto" hangingPunct="1">
              <a:spcAft>
                <a:spcPts val="0"/>
              </a:spcAft>
              <a:buFont typeface="Arial" pitchFamily="34" charset="0"/>
              <a:buAutoNum type="arabicPeriod"/>
              <a:defRPr/>
            </a:pPr>
            <a:r>
              <a:rPr lang="en-US" sz="1800" dirty="0" smtClean="0">
                <a:solidFill>
                  <a:schemeClr val="bg1">
                    <a:lumMod val="65000"/>
                  </a:schemeClr>
                </a:solidFill>
              </a:rPr>
              <a:t>Short term disruptive effect and long term positive effect</a:t>
            </a:r>
          </a:p>
          <a:p>
            <a:pPr marL="342900" indent="-342900" eaLnBrk="1" fontAlgn="auto" hangingPunct="1">
              <a:spcAft>
                <a:spcPts val="0"/>
              </a:spcAft>
              <a:buFont typeface="Arial" pitchFamily="34" charset="0"/>
              <a:buAutoNum type="arabicPeriod"/>
              <a:defRPr/>
            </a:pPr>
            <a:r>
              <a:rPr lang="en-US" sz="1800" dirty="0" smtClean="0">
                <a:solidFill>
                  <a:schemeClr val="bg1">
                    <a:lumMod val="65000"/>
                  </a:schemeClr>
                </a:solidFill>
              </a:rPr>
              <a:t>Differences across gender</a:t>
            </a:r>
            <a:endParaRPr lang="en-US" sz="1800" dirty="0">
              <a:solidFill>
                <a:schemeClr val="bg1">
                  <a:lumMod val="65000"/>
                </a:schemeClr>
              </a:solidFill>
            </a:endParaRPr>
          </a:p>
        </p:txBody>
      </p:sp>
      <p:sp>
        <p:nvSpPr>
          <p:cNvPr id="26626" name="Title 8"/>
          <p:cNvSpPr>
            <a:spLocks noGrp="1"/>
          </p:cNvSpPr>
          <p:nvPr>
            <p:ph type="title"/>
          </p:nvPr>
        </p:nvSpPr>
        <p:spPr>
          <a:xfrm>
            <a:off x="457200" y="827088"/>
            <a:ext cx="3008313" cy="1162050"/>
          </a:xfrm>
        </p:spPr>
        <p:txBody>
          <a:bodyPr/>
          <a:lstStyle/>
          <a:p>
            <a:pPr eaLnBrk="1" hangingPunct="1"/>
            <a:r>
              <a:rPr lang="en-US" sz="1800" smtClean="0"/>
              <a:t>Transition to adulthood and institutional participation:</a:t>
            </a:r>
          </a:p>
        </p:txBody>
      </p:sp>
      <p:pic>
        <p:nvPicPr>
          <p:cNvPr id="26627" name="Picture 2"/>
          <p:cNvPicPr>
            <a:picLocks noGrp="1" noChangeAspect="1" noChangeArrowheads="1"/>
          </p:cNvPicPr>
          <p:nvPr>
            <p:ph idx="1"/>
          </p:nvPr>
        </p:nvPicPr>
        <p:blipFill>
          <a:blip r:embed="rId3"/>
          <a:srcRect/>
          <a:stretch>
            <a:fillRect/>
          </a:stretch>
        </p:blipFill>
        <p:spPr>
          <a:xfrm>
            <a:off x="3575050" y="1484313"/>
            <a:ext cx="5111750" cy="3435350"/>
          </a:xfrm>
        </p:spPr>
      </p:pic>
      <p:sp>
        <p:nvSpPr>
          <p:cNvPr id="8" name="Rectangle 7"/>
          <p:cNvSpPr/>
          <p:nvPr/>
        </p:nvSpPr>
        <p:spPr>
          <a:xfrm>
            <a:off x="0" y="3175"/>
            <a:ext cx="4572000" cy="762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r>
              <a:rPr lang="es-ES" sz="1200">
                <a:solidFill>
                  <a:schemeClr val="bg1"/>
                </a:solidFill>
              </a:rPr>
              <a:t>Introduction</a:t>
            </a:r>
          </a:p>
          <a:p>
            <a:pPr algn="r">
              <a:defRPr/>
            </a:pPr>
            <a:r>
              <a:rPr lang="es-ES" sz="1200">
                <a:solidFill>
                  <a:schemeClr val="bg1"/>
                </a:solidFill>
              </a:rPr>
              <a:t>Young people’s political participation</a:t>
            </a:r>
          </a:p>
          <a:p>
            <a:pPr algn="r">
              <a:defRPr/>
            </a:pPr>
            <a:r>
              <a:rPr lang="es-ES" sz="1400">
                <a:solidFill>
                  <a:schemeClr val="tx1"/>
                </a:solidFill>
              </a:rPr>
              <a:t>Explanations</a:t>
            </a:r>
          </a:p>
          <a:p>
            <a:pPr algn="r">
              <a:defRPr/>
            </a:pPr>
            <a:r>
              <a:rPr lang="es-ES" sz="1200">
                <a:solidFill>
                  <a:schemeClr val="bg1"/>
                </a:solidFill>
              </a:rPr>
              <a:t>Conclusions</a:t>
            </a:r>
            <a:endParaRPr lang="en-US" sz="1200">
              <a:solidFill>
                <a:schemeClr val="bg1"/>
              </a:solidFill>
            </a:endParaRPr>
          </a:p>
        </p:txBody>
      </p:sp>
      <p:sp>
        <p:nvSpPr>
          <p:cNvPr id="26629" name="Rectangle 7"/>
          <p:cNvSpPr>
            <a:spLocks noChangeArrowheads="1"/>
          </p:cNvSpPr>
          <p:nvPr/>
        </p:nvSpPr>
        <p:spPr bwMode="auto">
          <a:xfrm>
            <a:off x="4572000" y="0"/>
            <a:ext cx="4572000" cy="762000"/>
          </a:xfrm>
          <a:prstGeom prst="rect">
            <a:avLst/>
          </a:prstGeom>
          <a:solidFill>
            <a:srgbClr val="7F7F7F"/>
          </a:solidFill>
          <a:ln w="25400" algn="ctr">
            <a:noFill/>
            <a:miter lim="800000"/>
            <a:headEnd/>
            <a:tailEnd/>
          </a:ln>
        </p:spPr>
        <p:txBody>
          <a:bodyPr anchor="ctr"/>
          <a:lstStyle/>
          <a:p>
            <a:endParaRPr lang="es-ES" sz="1400">
              <a:latin typeface="Calibri" pitchFamily="34" charset="0"/>
            </a:endParaRPr>
          </a:p>
          <a:p>
            <a:r>
              <a:rPr lang="es-ES" sz="1400">
                <a:latin typeface="Calibri" pitchFamily="34" charset="0"/>
              </a:rPr>
              <a:t>Changes in the transition to adulthood. Some results</a:t>
            </a:r>
            <a:endParaRPr lang="en-US" sz="1400">
              <a:latin typeface="Calibri" pitchFamily="34" charset="0"/>
            </a:endParaRPr>
          </a:p>
        </p:txBody>
      </p:sp>
    </p:spTree>
    <p:extLst>
      <p:ext uri="{BB962C8B-B14F-4D97-AF65-F5344CB8AC3E}">
        <p14:creationId xmlns:p14="http://schemas.microsoft.com/office/powerpoint/2010/main" val="428171453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half" idx="2"/>
          </p:nvPr>
        </p:nvSpPr>
        <p:spPr>
          <a:xfrm>
            <a:off x="457200" y="2133600"/>
            <a:ext cx="3008313" cy="2065338"/>
          </a:xfrm>
        </p:spPr>
        <p:txBody>
          <a:bodyPr rtlCol="0">
            <a:normAutofit/>
          </a:bodyPr>
          <a:lstStyle/>
          <a:p>
            <a:pPr marL="342900" indent="-342900" eaLnBrk="1" fontAlgn="auto" hangingPunct="1">
              <a:spcAft>
                <a:spcPts val="0"/>
              </a:spcAft>
              <a:buFont typeface="Arial" pitchFamily="34" charset="0"/>
              <a:buAutoNum type="arabicPeriod"/>
              <a:defRPr/>
            </a:pPr>
            <a:r>
              <a:rPr lang="en-US" sz="1800" dirty="0" smtClean="0">
                <a:solidFill>
                  <a:schemeClr val="bg1">
                    <a:lumMod val="65000"/>
                  </a:schemeClr>
                </a:solidFill>
              </a:rPr>
              <a:t>Direct positive effect</a:t>
            </a:r>
          </a:p>
          <a:p>
            <a:pPr marL="342900" indent="-342900" eaLnBrk="1" fontAlgn="auto" hangingPunct="1">
              <a:spcAft>
                <a:spcPts val="0"/>
              </a:spcAft>
              <a:buFont typeface="Arial" pitchFamily="34" charset="0"/>
              <a:buAutoNum type="arabicPeriod"/>
              <a:defRPr/>
            </a:pPr>
            <a:r>
              <a:rPr lang="en-US" sz="1800" dirty="0" smtClean="0"/>
              <a:t>No effect</a:t>
            </a:r>
          </a:p>
          <a:p>
            <a:pPr marL="342900" indent="-342900" eaLnBrk="1" fontAlgn="auto" hangingPunct="1">
              <a:spcAft>
                <a:spcPts val="0"/>
              </a:spcAft>
              <a:buFont typeface="Arial" pitchFamily="34" charset="0"/>
              <a:buAutoNum type="arabicPeriod"/>
              <a:defRPr/>
            </a:pPr>
            <a:r>
              <a:rPr lang="en-US" sz="1800" dirty="0" smtClean="0">
                <a:solidFill>
                  <a:schemeClr val="bg1">
                    <a:lumMod val="65000"/>
                  </a:schemeClr>
                </a:solidFill>
              </a:rPr>
              <a:t>Short term disruptive effect and long term positive effect</a:t>
            </a:r>
          </a:p>
          <a:p>
            <a:pPr marL="342900" indent="-342900" eaLnBrk="1" fontAlgn="auto" hangingPunct="1">
              <a:spcAft>
                <a:spcPts val="0"/>
              </a:spcAft>
              <a:buFont typeface="Arial" pitchFamily="34" charset="0"/>
              <a:buAutoNum type="arabicPeriod"/>
              <a:defRPr/>
            </a:pPr>
            <a:r>
              <a:rPr lang="en-US" sz="1800" dirty="0" smtClean="0">
                <a:solidFill>
                  <a:schemeClr val="bg1">
                    <a:lumMod val="65000"/>
                  </a:schemeClr>
                </a:solidFill>
              </a:rPr>
              <a:t>Differences across gender</a:t>
            </a:r>
            <a:endParaRPr lang="en-US" sz="1800" dirty="0">
              <a:solidFill>
                <a:schemeClr val="bg1">
                  <a:lumMod val="65000"/>
                </a:schemeClr>
              </a:solidFill>
            </a:endParaRPr>
          </a:p>
        </p:txBody>
      </p:sp>
      <p:sp>
        <p:nvSpPr>
          <p:cNvPr id="27650" name="Title 8"/>
          <p:cNvSpPr>
            <a:spLocks noGrp="1"/>
          </p:cNvSpPr>
          <p:nvPr>
            <p:ph type="title"/>
          </p:nvPr>
        </p:nvSpPr>
        <p:spPr>
          <a:xfrm>
            <a:off x="457200" y="827088"/>
            <a:ext cx="3008313" cy="1162050"/>
          </a:xfrm>
        </p:spPr>
        <p:txBody>
          <a:bodyPr/>
          <a:lstStyle/>
          <a:p>
            <a:pPr eaLnBrk="1" hangingPunct="1"/>
            <a:r>
              <a:rPr lang="en-US" sz="1800" smtClean="0"/>
              <a:t>Transition to adulthood and institutional participation:</a:t>
            </a:r>
          </a:p>
        </p:txBody>
      </p:sp>
      <p:pic>
        <p:nvPicPr>
          <p:cNvPr id="27651" name="Picture 4"/>
          <p:cNvPicPr>
            <a:picLocks noGrp="1" noChangeAspect="1" noChangeArrowheads="1"/>
          </p:cNvPicPr>
          <p:nvPr>
            <p:ph idx="1"/>
          </p:nvPr>
        </p:nvPicPr>
        <p:blipFill>
          <a:blip r:embed="rId3"/>
          <a:srcRect/>
          <a:stretch>
            <a:fillRect/>
          </a:stretch>
        </p:blipFill>
        <p:spPr>
          <a:xfrm>
            <a:off x="3575050" y="1482725"/>
            <a:ext cx="5111750" cy="3433763"/>
          </a:xfrm>
        </p:spPr>
      </p:pic>
      <p:sp>
        <p:nvSpPr>
          <p:cNvPr id="8" name="Rectangle 7"/>
          <p:cNvSpPr/>
          <p:nvPr/>
        </p:nvSpPr>
        <p:spPr>
          <a:xfrm>
            <a:off x="0" y="3175"/>
            <a:ext cx="4572000" cy="762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r>
              <a:rPr lang="es-ES" sz="1200">
                <a:solidFill>
                  <a:schemeClr val="bg1"/>
                </a:solidFill>
              </a:rPr>
              <a:t>Introduction</a:t>
            </a:r>
          </a:p>
          <a:p>
            <a:pPr algn="r">
              <a:defRPr/>
            </a:pPr>
            <a:r>
              <a:rPr lang="es-ES" sz="1200">
                <a:solidFill>
                  <a:schemeClr val="bg1"/>
                </a:solidFill>
              </a:rPr>
              <a:t>Young people’s political participation</a:t>
            </a:r>
          </a:p>
          <a:p>
            <a:pPr algn="r">
              <a:defRPr/>
            </a:pPr>
            <a:r>
              <a:rPr lang="es-ES" sz="1400">
                <a:solidFill>
                  <a:schemeClr val="tx1"/>
                </a:solidFill>
              </a:rPr>
              <a:t>Explanations</a:t>
            </a:r>
          </a:p>
          <a:p>
            <a:pPr algn="r">
              <a:defRPr/>
            </a:pPr>
            <a:r>
              <a:rPr lang="es-ES" sz="1200">
                <a:solidFill>
                  <a:schemeClr val="bg1"/>
                </a:solidFill>
              </a:rPr>
              <a:t>Conclusions</a:t>
            </a:r>
            <a:endParaRPr lang="en-US" sz="1200">
              <a:solidFill>
                <a:schemeClr val="bg1"/>
              </a:solidFill>
            </a:endParaRPr>
          </a:p>
        </p:txBody>
      </p:sp>
      <p:sp>
        <p:nvSpPr>
          <p:cNvPr id="27653" name="Rectangle 7"/>
          <p:cNvSpPr>
            <a:spLocks noChangeArrowheads="1"/>
          </p:cNvSpPr>
          <p:nvPr/>
        </p:nvSpPr>
        <p:spPr bwMode="auto">
          <a:xfrm>
            <a:off x="4572000" y="0"/>
            <a:ext cx="4572000" cy="762000"/>
          </a:xfrm>
          <a:prstGeom prst="rect">
            <a:avLst/>
          </a:prstGeom>
          <a:solidFill>
            <a:srgbClr val="7F7F7F"/>
          </a:solidFill>
          <a:ln w="25400" algn="ctr">
            <a:noFill/>
            <a:miter lim="800000"/>
            <a:headEnd/>
            <a:tailEnd/>
          </a:ln>
        </p:spPr>
        <p:txBody>
          <a:bodyPr anchor="ctr"/>
          <a:lstStyle/>
          <a:p>
            <a:endParaRPr lang="es-ES" sz="1400">
              <a:latin typeface="Calibri" pitchFamily="34" charset="0"/>
            </a:endParaRPr>
          </a:p>
          <a:p>
            <a:r>
              <a:rPr lang="es-ES" sz="1400">
                <a:latin typeface="Calibri" pitchFamily="34" charset="0"/>
              </a:rPr>
              <a:t>Changes in the transition to adulthood. Some results</a:t>
            </a:r>
            <a:endParaRPr lang="en-US" sz="1400">
              <a:latin typeface="Calibri" pitchFamily="34" charset="0"/>
            </a:endParaRPr>
          </a:p>
        </p:txBody>
      </p:sp>
    </p:spTree>
    <p:extLst>
      <p:ext uri="{BB962C8B-B14F-4D97-AF65-F5344CB8AC3E}">
        <p14:creationId xmlns:p14="http://schemas.microsoft.com/office/powerpoint/2010/main" val="25201992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51520" y="260648"/>
            <a:ext cx="4227629" cy="6381327"/>
          </a:xfrm>
        </p:spPr>
      </p:pic>
      <p:sp>
        <p:nvSpPr>
          <p:cNvPr id="5" name="4 CuadroTexto"/>
          <p:cNvSpPr txBox="1"/>
          <p:nvPr/>
        </p:nvSpPr>
        <p:spPr>
          <a:xfrm>
            <a:off x="5076056" y="476672"/>
            <a:ext cx="3744416" cy="4093428"/>
          </a:xfrm>
          <a:prstGeom prst="rect">
            <a:avLst/>
          </a:prstGeom>
          <a:noFill/>
        </p:spPr>
        <p:txBody>
          <a:bodyPr wrap="square" rtlCol="0">
            <a:spAutoFit/>
          </a:bodyPr>
          <a:lstStyle/>
          <a:p>
            <a:pPr marL="342900" indent="-342900">
              <a:spcBef>
                <a:spcPct val="50000"/>
              </a:spcBef>
            </a:pPr>
            <a:r>
              <a:rPr lang="en-US" dirty="0" smtClean="0">
                <a:latin typeface="Calibri" pitchFamily="34" charset="0"/>
              </a:rPr>
              <a:t>Two tools to compare: participation and age across countries, life stages and time</a:t>
            </a:r>
          </a:p>
          <a:p>
            <a:pPr marL="342900" indent="-342900">
              <a:spcBef>
                <a:spcPct val="50000"/>
              </a:spcBef>
            </a:pPr>
            <a:r>
              <a:rPr lang="en-US" dirty="0" smtClean="0">
                <a:latin typeface="Calibri" pitchFamily="34" charset="0"/>
              </a:rPr>
              <a:t>Young people’s political participation in Europe</a:t>
            </a:r>
          </a:p>
          <a:p>
            <a:pPr marL="342900" indent="-342900">
              <a:spcBef>
                <a:spcPct val="50000"/>
              </a:spcBef>
            </a:pPr>
            <a:r>
              <a:rPr lang="en-US" dirty="0" smtClean="0">
                <a:latin typeface="Calibri" pitchFamily="34" charset="0"/>
              </a:rPr>
              <a:t>A new political generation?</a:t>
            </a:r>
          </a:p>
          <a:p>
            <a:pPr marL="342900" indent="-342900">
              <a:spcBef>
                <a:spcPct val="50000"/>
              </a:spcBef>
            </a:pPr>
            <a:r>
              <a:rPr lang="en-US" dirty="0">
                <a:latin typeface="Calibri" pitchFamily="34" charset="0"/>
              </a:rPr>
              <a:t>	</a:t>
            </a:r>
            <a:r>
              <a:rPr lang="en-US" dirty="0" smtClean="0">
                <a:latin typeface="Calibri" pitchFamily="34" charset="0"/>
              </a:rPr>
              <a:t>- attitudes</a:t>
            </a:r>
          </a:p>
          <a:p>
            <a:pPr marL="342900" indent="-342900">
              <a:spcBef>
                <a:spcPct val="50000"/>
              </a:spcBef>
            </a:pPr>
            <a:r>
              <a:rPr lang="en-US" dirty="0">
                <a:latin typeface="Calibri" pitchFamily="34" charset="0"/>
              </a:rPr>
              <a:t>	</a:t>
            </a:r>
            <a:r>
              <a:rPr lang="en-US" dirty="0" smtClean="0">
                <a:latin typeface="Calibri" pitchFamily="34" charset="0"/>
              </a:rPr>
              <a:t>- attitudes </a:t>
            </a:r>
            <a:r>
              <a:rPr lang="en-US" dirty="0" smtClean="0">
                <a:latin typeface="Calibri" pitchFamily="34" charset="0"/>
                <a:sym typeface="Wingdings" panose="05000000000000000000" pitchFamily="2" charset="2"/>
              </a:rPr>
              <a:t> behavior</a:t>
            </a:r>
          </a:p>
          <a:p>
            <a:pPr marL="342900" indent="-342900">
              <a:spcBef>
                <a:spcPct val="50000"/>
              </a:spcBef>
            </a:pPr>
            <a:r>
              <a:rPr lang="en-US" dirty="0" smtClean="0">
                <a:latin typeface="Calibri" pitchFamily="34" charset="0"/>
              </a:rPr>
              <a:t>Structural conditions:</a:t>
            </a:r>
          </a:p>
          <a:p>
            <a:pPr marL="342900" indent="-342900">
              <a:spcBef>
                <a:spcPct val="50000"/>
              </a:spcBef>
            </a:pPr>
            <a:r>
              <a:rPr lang="en-US" dirty="0">
                <a:latin typeface="Calibri" pitchFamily="34" charset="0"/>
              </a:rPr>
              <a:t>	</a:t>
            </a:r>
            <a:r>
              <a:rPr lang="en-US" dirty="0" smtClean="0">
                <a:latin typeface="Calibri" pitchFamily="34" charset="0"/>
              </a:rPr>
              <a:t>- the economic crisis</a:t>
            </a:r>
            <a:endParaRPr lang="en-US" dirty="0">
              <a:latin typeface="Calibri" pitchFamily="34" charset="0"/>
            </a:endParaRPr>
          </a:p>
        </p:txBody>
      </p:sp>
    </p:spTree>
    <p:extLst>
      <p:ext uri="{BB962C8B-B14F-4D97-AF65-F5344CB8AC3E}">
        <p14:creationId xmlns:p14="http://schemas.microsoft.com/office/powerpoint/2010/main" val="116518665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half" idx="2"/>
          </p:nvPr>
        </p:nvSpPr>
        <p:spPr>
          <a:xfrm>
            <a:off x="457200" y="2133600"/>
            <a:ext cx="3008313" cy="2065338"/>
          </a:xfrm>
        </p:spPr>
        <p:txBody>
          <a:bodyPr rtlCol="0">
            <a:normAutofit/>
          </a:bodyPr>
          <a:lstStyle/>
          <a:p>
            <a:pPr marL="342900" indent="-342900" eaLnBrk="1" fontAlgn="auto" hangingPunct="1">
              <a:spcAft>
                <a:spcPts val="0"/>
              </a:spcAft>
              <a:buFont typeface="Arial" pitchFamily="34" charset="0"/>
              <a:buAutoNum type="arabicPeriod"/>
              <a:defRPr/>
            </a:pPr>
            <a:r>
              <a:rPr lang="en-US" sz="1800" dirty="0" smtClean="0">
                <a:solidFill>
                  <a:schemeClr val="bg1">
                    <a:lumMod val="65000"/>
                  </a:schemeClr>
                </a:solidFill>
              </a:rPr>
              <a:t>Direct positive effect</a:t>
            </a:r>
          </a:p>
          <a:p>
            <a:pPr marL="342900" indent="-342900" eaLnBrk="1" fontAlgn="auto" hangingPunct="1">
              <a:spcAft>
                <a:spcPts val="0"/>
              </a:spcAft>
              <a:buFont typeface="Arial" pitchFamily="34" charset="0"/>
              <a:buAutoNum type="arabicPeriod"/>
              <a:defRPr/>
            </a:pPr>
            <a:r>
              <a:rPr lang="en-US" sz="1800" dirty="0" smtClean="0">
                <a:solidFill>
                  <a:schemeClr val="bg1">
                    <a:lumMod val="65000"/>
                  </a:schemeClr>
                </a:solidFill>
              </a:rPr>
              <a:t>No effect</a:t>
            </a:r>
          </a:p>
          <a:p>
            <a:pPr marL="342900" indent="-342900" eaLnBrk="1" fontAlgn="auto" hangingPunct="1">
              <a:spcAft>
                <a:spcPts val="0"/>
              </a:spcAft>
              <a:buFont typeface="Arial" pitchFamily="34" charset="0"/>
              <a:buAutoNum type="arabicPeriod"/>
              <a:defRPr/>
            </a:pPr>
            <a:r>
              <a:rPr lang="en-US" sz="1800" dirty="0" smtClean="0"/>
              <a:t>Short term disruptive effect and long term positive effect</a:t>
            </a:r>
          </a:p>
          <a:p>
            <a:pPr marL="342900" indent="-342900" eaLnBrk="1" fontAlgn="auto" hangingPunct="1">
              <a:spcAft>
                <a:spcPts val="0"/>
              </a:spcAft>
              <a:buFont typeface="Arial" pitchFamily="34" charset="0"/>
              <a:buAutoNum type="arabicPeriod"/>
              <a:defRPr/>
            </a:pPr>
            <a:r>
              <a:rPr lang="en-US" sz="1800" dirty="0" smtClean="0">
                <a:solidFill>
                  <a:schemeClr val="bg1">
                    <a:lumMod val="65000"/>
                  </a:schemeClr>
                </a:solidFill>
              </a:rPr>
              <a:t>Differences across gender</a:t>
            </a:r>
            <a:endParaRPr lang="en-US" sz="1800" dirty="0">
              <a:solidFill>
                <a:schemeClr val="bg1">
                  <a:lumMod val="65000"/>
                </a:schemeClr>
              </a:solidFill>
            </a:endParaRPr>
          </a:p>
        </p:txBody>
      </p:sp>
      <p:sp>
        <p:nvSpPr>
          <p:cNvPr id="28674" name="Title 8"/>
          <p:cNvSpPr>
            <a:spLocks noGrp="1"/>
          </p:cNvSpPr>
          <p:nvPr>
            <p:ph type="title"/>
          </p:nvPr>
        </p:nvSpPr>
        <p:spPr>
          <a:xfrm>
            <a:off x="457200" y="827088"/>
            <a:ext cx="3008313" cy="1162050"/>
          </a:xfrm>
        </p:spPr>
        <p:txBody>
          <a:bodyPr/>
          <a:lstStyle/>
          <a:p>
            <a:pPr eaLnBrk="1" hangingPunct="1"/>
            <a:r>
              <a:rPr lang="en-US" sz="1800" smtClean="0"/>
              <a:t>Transition to adulthood and institutional participation:</a:t>
            </a:r>
          </a:p>
        </p:txBody>
      </p:sp>
      <p:pic>
        <p:nvPicPr>
          <p:cNvPr id="28675" name="Picture 2"/>
          <p:cNvPicPr>
            <a:picLocks noGrp="1" noChangeAspect="1" noChangeArrowheads="1"/>
          </p:cNvPicPr>
          <p:nvPr>
            <p:ph idx="1"/>
          </p:nvPr>
        </p:nvPicPr>
        <p:blipFill>
          <a:blip r:embed="rId3"/>
          <a:srcRect/>
          <a:stretch>
            <a:fillRect/>
          </a:stretch>
        </p:blipFill>
        <p:spPr>
          <a:xfrm>
            <a:off x="3575050" y="1482725"/>
            <a:ext cx="5111750" cy="3433763"/>
          </a:xfrm>
        </p:spPr>
      </p:pic>
      <p:sp>
        <p:nvSpPr>
          <p:cNvPr id="8" name="Rectangle 7"/>
          <p:cNvSpPr/>
          <p:nvPr/>
        </p:nvSpPr>
        <p:spPr>
          <a:xfrm>
            <a:off x="0" y="3175"/>
            <a:ext cx="4572000" cy="762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r>
              <a:rPr lang="es-ES" sz="1200">
                <a:solidFill>
                  <a:schemeClr val="bg1"/>
                </a:solidFill>
              </a:rPr>
              <a:t>Introduction</a:t>
            </a:r>
          </a:p>
          <a:p>
            <a:pPr algn="r">
              <a:defRPr/>
            </a:pPr>
            <a:r>
              <a:rPr lang="es-ES" sz="1200">
                <a:solidFill>
                  <a:schemeClr val="bg1"/>
                </a:solidFill>
              </a:rPr>
              <a:t>Young people’s political participation</a:t>
            </a:r>
          </a:p>
          <a:p>
            <a:pPr algn="r">
              <a:defRPr/>
            </a:pPr>
            <a:r>
              <a:rPr lang="es-ES" sz="1400">
                <a:solidFill>
                  <a:schemeClr val="tx1"/>
                </a:solidFill>
              </a:rPr>
              <a:t>Explanations</a:t>
            </a:r>
          </a:p>
          <a:p>
            <a:pPr algn="r">
              <a:defRPr/>
            </a:pPr>
            <a:r>
              <a:rPr lang="es-ES" sz="1200">
                <a:solidFill>
                  <a:schemeClr val="bg1"/>
                </a:solidFill>
              </a:rPr>
              <a:t>Conclusions</a:t>
            </a:r>
            <a:endParaRPr lang="en-US" sz="1200">
              <a:solidFill>
                <a:schemeClr val="bg1"/>
              </a:solidFill>
            </a:endParaRPr>
          </a:p>
        </p:txBody>
      </p:sp>
      <p:sp>
        <p:nvSpPr>
          <p:cNvPr id="28677" name="Rectangle 7"/>
          <p:cNvSpPr>
            <a:spLocks noChangeArrowheads="1"/>
          </p:cNvSpPr>
          <p:nvPr/>
        </p:nvSpPr>
        <p:spPr bwMode="auto">
          <a:xfrm>
            <a:off x="4572000" y="0"/>
            <a:ext cx="4572000" cy="762000"/>
          </a:xfrm>
          <a:prstGeom prst="rect">
            <a:avLst/>
          </a:prstGeom>
          <a:solidFill>
            <a:srgbClr val="7F7F7F"/>
          </a:solidFill>
          <a:ln w="25400" algn="ctr">
            <a:noFill/>
            <a:miter lim="800000"/>
            <a:headEnd/>
            <a:tailEnd/>
          </a:ln>
        </p:spPr>
        <p:txBody>
          <a:bodyPr anchor="ctr"/>
          <a:lstStyle/>
          <a:p>
            <a:endParaRPr lang="es-ES" sz="1400">
              <a:latin typeface="Calibri" pitchFamily="34" charset="0"/>
            </a:endParaRPr>
          </a:p>
          <a:p>
            <a:r>
              <a:rPr lang="es-ES" sz="1400">
                <a:latin typeface="Calibri" pitchFamily="34" charset="0"/>
              </a:rPr>
              <a:t>Changes in the transition to adulthood. Some results</a:t>
            </a:r>
            <a:endParaRPr lang="en-US" sz="1400">
              <a:latin typeface="Calibri" pitchFamily="34" charset="0"/>
            </a:endParaRPr>
          </a:p>
        </p:txBody>
      </p:sp>
    </p:spTree>
    <p:extLst>
      <p:ext uri="{BB962C8B-B14F-4D97-AF65-F5344CB8AC3E}">
        <p14:creationId xmlns:p14="http://schemas.microsoft.com/office/powerpoint/2010/main" val="186643005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ChangeArrowheads="1"/>
          </p:cNvSpPr>
          <p:nvPr/>
        </p:nvSpPr>
        <p:spPr bwMode="auto">
          <a:xfrm>
            <a:off x="4572000" y="0"/>
            <a:ext cx="4572000" cy="762000"/>
          </a:xfrm>
          <a:prstGeom prst="rect">
            <a:avLst/>
          </a:prstGeom>
          <a:solidFill>
            <a:srgbClr val="808080"/>
          </a:solidFill>
          <a:ln w="25400" algn="ctr">
            <a:noFill/>
            <a:miter lim="800000"/>
            <a:headEnd/>
            <a:tailEnd/>
          </a:ln>
        </p:spPr>
        <p:txBody>
          <a:bodyPr anchor="ctr"/>
          <a:lstStyle/>
          <a:p>
            <a:endParaRPr lang="en-US" sz="1400">
              <a:latin typeface="Calibri" pitchFamily="34" charset="0"/>
            </a:endParaRPr>
          </a:p>
          <a:p>
            <a:r>
              <a:rPr lang="en-US" sz="1400">
                <a:latin typeface="Calibri" pitchFamily="34" charset="0"/>
              </a:rPr>
              <a:t>Further research</a:t>
            </a:r>
          </a:p>
          <a:p>
            <a:endParaRPr lang="en-US" sz="1400">
              <a:latin typeface="Calibri" pitchFamily="34" charset="0"/>
            </a:endParaRPr>
          </a:p>
        </p:txBody>
      </p:sp>
      <p:sp>
        <p:nvSpPr>
          <p:cNvPr id="33794" name="Title 4"/>
          <p:cNvSpPr>
            <a:spLocks noGrp="1"/>
          </p:cNvSpPr>
          <p:nvPr>
            <p:ph type="title"/>
          </p:nvPr>
        </p:nvSpPr>
        <p:spPr>
          <a:xfrm>
            <a:off x="457200" y="836613"/>
            <a:ext cx="8229600" cy="581025"/>
          </a:xfrm>
        </p:spPr>
        <p:txBody>
          <a:bodyPr/>
          <a:lstStyle/>
          <a:p>
            <a:pPr algn="l" eaLnBrk="1" hangingPunct="1"/>
            <a:r>
              <a:rPr lang="en-US" sz="2400" smtClean="0"/>
              <a:t>Continuity or generational change?</a:t>
            </a:r>
          </a:p>
        </p:txBody>
      </p:sp>
      <p:sp>
        <p:nvSpPr>
          <p:cNvPr id="9" name="Content Placeholder 8"/>
          <p:cNvSpPr>
            <a:spLocks noGrp="1"/>
          </p:cNvSpPr>
          <p:nvPr>
            <p:ph sz="half" idx="1"/>
          </p:nvPr>
        </p:nvSpPr>
        <p:spPr>
          <a:xfrm>
            <a:off x="457200" y="1600200"/>
            <a:ext cx="4038600" cy="2260600"/>
          </a:xfrm>
        </p:spPr>
        <p:txBody>
          <a:bodyPr rtlCol="0">
            <a:normAutofit/>
          </a:bodyPr>
          <a:lstStyle/>
          <a:p>
            <a:pPr marL="0" indent="0" eaLnBrk="1" fontAlgn="auto" hangingPunct="1">
              <a:spcAft>
                <a:spcPts val="0"/>
              </a:spcAft>
              <a:buFont typeface="Arial" pitchFamily="34" charset="0"/>
              <a:buNone/>
              <a:defRPr/>
            </a:pPr>
            <a:r>
              <a:rPr lang="en-US" sz="2000" dirty="0" smtClean="0"/>
              <a:t>Only life- cycle effects:</a:t>
            </a:r>
          </a:p>
          <a:p>
            <a:pPr eaLnBrk="1" fontAlgn="auto" hangingPunct="1">
              <a:spcAft>
                <a:spcPts val="0"/>
              </a:spcAft>
              <a:buFontTx/>
              <a:buChar char="-"/>
              <a:defRPr/>
            </a:pPr>
            <a:r>
              <a:rPr lang="en-US" sz="2000" dirty="0" smtClean="0"/>
              <a:t>Belgium</a:t>
            </a:r>
          </a:p>
          <a:p>
            <a:pPr eaLnBrk="1" fontAlgn="auto" hangingPunct="1">
              <a:spcAft>
                <a:spcPts val="0"/>
              </a:spcAft>
              <a:buFontTx/>
              <a:buChar char="-"/>
              <a:defRPr/>
            </a:pPr>
            <a:r>
              <a:rPr lang="en-US" sz="2000" dirty="0" smtClean="0"/>
              <a:t>Denmark</a:t>
            </a:r>
          </a:p>
          <a:p>
            <a:pPr eaLnBrk="1" fontAlgn="auto" hangingPunct="1">
              <a:spcAft>
                <a:spcPts val="0"/>
              </a:spcAft>
              <a:buFontTx/>
              <a:buChar char="-"/>
              <a:defRPr/>
            </a:pPr>
            <a:r>
              <a:rPr lang="en-US" sz="2000" dirty="0" smtClean="0"/>
              <a:t>Ireland</a:t>
            </a:r>
          </a:p>
          <a:p>
            <a:pPr eaLnBrk="1" fontAlgn="auto" hangingPunct="1">
              <a:spcAft>
                <a:spcPts val="0"/>
              </a:spcAft>
              <a:buFontTx/>
              <a:buChar char="-"/>
              <a:defRPr/>
            </a:pPr>
            <a:r>
              <a:rPr lang="en-US" sz="2000" dirty="0" smtClean="0"/>
              <a:t>Portugal</a:t>
            </a:r>
          </a:p>
          <a:p>
            <a:pPr eaLnBrk="1" fontAlgn="auto" hangingPunct="1">
              <a:spcAft>
                <a:spcPts val="0"/>
              </a:spcAft>
              <a:buFontTx/>
              <a:buChar char="-"/>
              <a:defRPr/>
            </a:pPr>
            <a:r>
              <a:rPr lang="en-US" sz="2000" dirty="0" smtClean="0"/>
              <a:t>Sweden</a:t>
            </a:r>
            <a:endParaRPr lang="en-US" sz="2000" dirty="0"/>
          </a:p>
        </p:txBody>
      </p:sp>
      <p:sp>
        <p:nvSpPr>
          <p:cNvPr id="10" name="Content Placeholder 9"/>
          <p:cNvSpPr>
            <a:spLocks noGrp="1"/>
          </p:cNvSpPr>
          <p:nvPr>
            <p:ph sz="half" idx="2"/>
          </p:nvPr>
        </p:nvSpPr>
        <p:spPr/>
        <p:txBody>
          <a:bodyPr rtlCol="0">
            <a:normAutofit/>
          </a:bodyPr>
          <a:lstStyle/>
          <a:p>
            <a:pPr marL="0" indent="0" eaLnBrk="1" fontAlgn="auto" hangingPunct="1">
              <a:spcAft>
                <a:spcPts val="0"/>
              </a:spcAft>
              <a:buFont typeface="Arial" pitchFamily="34" charset="0"/>
              <a:buNone/>
              <a:defRPr/>
            </a:pPr>
            <a:r>
              <a:rPr lang="en-US" sz="2000" dirty="0" smtClean="0"/>
              <a:t>Life-cycle and cohort effects:</a:t>
            </a:r>
          </a:p>
          <a:p>
            <a:pPr eaLnBrk="1" fontAlgn="auto" hangingPunct="1">
              <a:spcAft>
                <a:spcPts val="0"/>
              </a:spcAft>
              <a:buFontTx/>
              <a:buChar char="-"/>
              <a:defRPr/>
            </a:pPr>
            <a:r>
              <a:rPr lang="en-US" sz="2000" dirty="0" smtClean="0"/>
              <a:t>Austria</a:t>
            </a:r>
          </a:p>
          <a:p>
            <a:pPr eaLnBrk="1" fontAlgn="auto" hangingPunct="1">
              <a:spcAft>
                <a:spcPts val="0"/>
              </a:spcAft>
              <a:buFontTx/>
              <a:buChar char="-"/>
              <a:defRPr/>
            </a:pPr>
            <a:r>
              <a:rPr lang="en-US" sz="2000" dirty="0" smtClean="0"/>
              <a:t>Finland</a:t>
            </a:r>
          </a:p>
          <a:p>
            <a:pPr eaLnBrk="1" fontAlgn="auto" hangingPunct="1">
              <a:spcAft>
                <a:spcPts val="0"/>
              </a:spcAft>
              <a:buFontTx/>
              <a:buChar char="-"/>
              <a:defRPr/>
            </a:pPr>
            <a:r>
              <a:rPr lang="en-US" sz="2000" dirty="0" smtClean="0"/>
              <a:t>Germany</a:t>
            </a:r>
          </a:p>
          <a:p>
            <a:pPr eaLnBrk="1" fontAlgn="auto" hangingPunct="1">
              <a:spcAft>
                <a:spcPts val="0"/>
              </a:spcAft>
              <a:buFontTx/>
              <a:buChar char="-"/>
              <a:defRPr/>
            </a:pPr>
            <a:r>
              <a:rPr lang="en-US" sz="2000" dirty="0" smtClean="0"/>
              <a:t>Italy</a:t>
            </a:r>
          </a:p>
          <a:p>
            <a:pPr eaLnBrk="1" fontAlgn="auto" hangingPunct="1">
              <a:spcAft>
                <a:spcPts val="0"/>
              </a:spcAft>
              <a:buFontTx/>
              <a:buChar char="-"/>
              <a:defRPr/>
            </a:pPr>
            <a:r>
              <a:rPr lang="en-US" sz="2000" dirty="0" smtClean="0"/>
              <a:t>France</a:t>
            </a:r>
          </a:p>
          <a:p>
            <a:pPr eaLnBrk="1" fontAlgn="auto" hangingPunct="1">
              <a:spcAft>
                <a:spcPts val="0"/>
              </a:spcAft>
              <a:buFontTx/>
              <a:buChar char="-"/>
              <a:defRPr/>
            </a:pPr>
            <a:r>
              <a:rPr lang="en-US" sz="2000" dirty="0" smtClean="0"/>
              <a:t>Greece </a:t>
            </a:r>
          </a:p>
          <a:p>
            <a:pPr eaLnBrk="1" fontAlgn="auto" hangingPunct="1">
              <a:spcAft>
                <a:spcPts val="0"/>
              </a:spcAft>
              <a:buFontTx/>
              <a:buChar char="-"/>
              <a:defRPr/>
            </a:pPr>
            <a:r>
              <a:rPr lang="en-US" sz="2000" dirty="0" smtClean="0"/>
              <a:t>Spain</a:t>
            </a:r>
          </a:p>
          <a:p>
            <a:pPr eaLnBrk="1" fontAlgn="auto" hangingPunct="1">
              <a:spcAft>
                <a:spcPts val="0"/>
              </a:spcAft>
              <a:buFontTx/>
              <a:buChar char="-"/>
              <a:defRPr/>
            </a:pPr>
            <a:r>
              <a:rPr lang="en-US" sz="2000" dirty="0" smtClean="0"/>
              <a:t>Norway</a:t>
            </a:r>
            <a:endParaRPr lang="en-US" sz="2000" dirty="0"/>
          </a:p>
        </p:txBody>
      </p:sp>
      <p:sp>
        <p:nvSpPr>
          <p:cNvPr id="11" name="Content Placeholder 8"/>
          <p:cNvSpPr txBox="1">
            <a:spLocks/>
          </p:cNvSpPr>
          <p:nvPr/>
        </p:nvSpPr>
        <p:spPr>
          <a:xfrm>
            <a:off x="461963" y="3903663"/>
            <a:ext cx="4038600" cy="1131887"/>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fontAlgn="auto">
              <a:spcAft>
                <a:spcPts val="0"/>
              </a:spcAft>
              <a:buFont typeface="Arial" pitchFamily="34" charset="0"/>
              <a:buNone/>
              <a:defRPr/>
            </a:pPr>
            <a:r>
              <a:rPr lang="en-US" sz="2000" dirty="0" smtClean="0"/>
              <a:t>Exceptions:</a:t>
            </a:r>
          </a:p>
          <a:p>
            <a:pPr fontAlgn="auto">
              <a:spcAft>
                <a:spcPts val="0"/>
              </a:spcAft>
              <a:buFontTx/>
              <a:buChar char="-"/>
              <a:defRPr/>
            </a:pPr>
            <a:r>
              <a:rPr lang="en-US" sz="2000" dirty="0" smtClean="0"/>
              <a:t>United Kingdom</a:t>
            </a:r>
          </a:p>
          <a:p>
            <a:pPr fontAlgn="auto">
              <a:spcAft>
                <a:spcPts val="0"/>
              </a:spcAft>
              <a:buFontTx/>
              <a:buChar char="-"/>
              <a:defRPr/>
            </a:pPr>
            <a:r>
              <a:rPr lang="en-US" sz="2000" dirty="0" smtClean="0"/>
              <a:t>The Netherlands</a:t>
            </a:r>
            <a:endParaRPr lang="en-US" sz="2000" dirty="0"/>
          </a:p>
        </p:txBody>
      </p:sp>
      <p:sp>
        <p:nvSpPr>
          <p:cNvPr id="2" name="Rectangle 7"/>
          <p:cNvSpPr/>
          <p:nvPr/>
        </p:nvSpPr>
        <p:spPr>
          <a:xfrm>
            <a:off x="0" y="3175"/>
            <a:ext cx="4572000" cy="762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r>
              <a:rPr lang="es-ES" sz="1200">
                <a:solidFill>
                  <a:schemeClr val="bg1"/>
                </a:solidFill>
              </a:rPr>
              <a:t>Introduction</a:t>
            </a:r>
          </a:p>
          <a:p>
            <a:pPr algn="r">
              <a:defRPr/>
            </a:pPr>
            <a:r>
              <a:rPr lang="es-ES" sz="1200">
                <a:solidFill>
                  <a:schemeClr val="bg1"/>
                </a:solidFill>
              </a:rPr>
              <a:t>Young people’s political participation</a:t>
            </a:r>
          </a:p>
          <a:p>
            <a:pPr algn="r">
              <a:defRPr/>
            </a:pPr>
            <a:r>
              <a:rPr lang="es-ES" sz="1200">
                <a:solidFill>
                  <a:schemeClr val="bg1"/>
                </a:solidFill>
              </a:rPr>
              <a:t>Explanations</a:t>
            </a:r>
          </a:p>
          <a:p>
            <a:pPr algn="r">
              <a:defRPr/>
            </a:pPr>
            <a:r>
              <a:rPr lang="es-ES" sz="1400">
                <a:solidFill>
                  <a:schemeClr val="tx1"/>
                </a:solidFill>
              </a:rPr>
              <a:t>Conclusions</a:t>
            </a:r>
            <a:endParaRPr lang="en-US" sz="1400">
              <a:solidFill>
                <a:schemeClr val="tx1"/>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half" idx="1"/>
          </p:nvPr>
        </p:nvSpPr>
        <p:spPr/>
        <p:txBody>
          <a:bodyPr/>
          <a:lstStyle/>
          <a:p>
            <a:endParaRPr lang="en-US" dirty="0"/>
          </a:p>
        </p:txBody>
      </p:sp>
      <p:sp>
        <p:nvSpPr>
          <p:cNvPr id="4" name="Content Placeholder 3"/>
          <p:cNvSpPr>
            <a:spLocks noGrp="1"/>
          </p:cNvSpPr>
          <p:nvPr>
            <p:ph sz="half" idx="2"/>
          </p:nvPr>
        </p:nvSpPr>
        <p:spPr/>
        <p:txBody>
          <a:bodyPr/>
          <a:lstStyle/>
          <a:p>
            <a:endParaRPr lang="en-US"/>
          </a:p>
        </p:txBody>
      </p:sp>
      <p:pic>
        <p:nvPicPr>
          <p:cNvPr id="5" name="Picture 232"/>
          <p:cNvPicPr>
            <a:picLocks noChangeAspect="1" noChangeArrowheads="1"/>
          </p:cNvPicPr>
          <p:nvPr/>
        </p:nvPicPr>
        <p:blipFill>
          <a:blip r:embed="rId3"/>
          <a:srcRect/>
          <a:stretch>
            <a:fillRect/>
          </a:stretch>
        </p:blipFill>
        <p:spPr bwMode="auto">
          <a:xfrm>
            <a:off x="1755775" y="980728"/>
            <a:ext cx="5605510" cy="5328592"/>
          </a:xfrm>
          <a:prstGeom prst="rect">
            <a:avLst/>
          </a:prstGeom>
          <a:noFill/>
          <a:ln w="9525">
            <a:noFill/>
            <a:miter lim="800000"/>
            <a:headEnd/>
            <a:tailEnd/>
          </a:ln>
        </p:spPr>
      </p:pic>
      <p:sp>
        <p:nvSpPr>
          <p:cNvPr id="6" name="Rectangle 5"/>
          <p:cNvSpPr/>
          <p:nvPr/>
        </p:nvSpPr>
        <p:spPr>
          <a:xfrm>
            <a:off x="0" y="3175"/>
            <a:ext cx="4572000" cy="762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r>
              <a:rPr lang="es-ES" sz="1200">
                <a:solidFill>
                  <a:schemeClr val="bg1"/>
                </a:solidFill>
              </a:rPr>
              <a:t>Introduction</a:t>
            </a:r>
          </a:p>
          <a:p>
            <a:pPr algn="r">
              <a:defRPr/>
            </a:pPr>
            <a:r>
              <a:rPr lang="es-ES" sz="1400">
                <a:solidFill>
                  <a:schemeClr val="tx1"/>
                </a:solidFill>
              </a:rPr>
              <a:t>Young people’s political participation</a:t>
            </a:r>
          </a:p>
          <a:p>
            <a:pPr algn="r">
              <a:defRPr/>
            </a:pPr>
            <a:r>
              <a:rPr lang="es-ES" sz="1200">
                <a:solidFill>
                  <a:schemeClr val="bg1"/>
                </a:solidFill>
              </a:rPr>
              <a:t>Explanations</a:t>
            </a:r>
          </a:p>
          <a:p>
            <a:pPr algn="r">
              <a:defRPr/>
            </a:pPr>
            <a:r>
              <a:rPr lang="es-ES" sz="1200">
                <a:solidFill>
                  <a:schemeClr val="bg1"/>
                </a:solidFill>
              </a:rPr>
              <a:t>Conclusions</a:t>
            </a:r>
            <a:endParaRPr lang="en-US" sz="1200">
              <a:solidFill>
                <a:schemeClr val="bg1"/>
              </a:solidFill>
            </a:endParaRPr>
          </a:p>
        </p:txBody>
      </p:sp>
      <p:sp>
        <p:nvSpPr>
          <p:cNvPr id="7" name="Rectangle 6"/>
          <p:cNvSpPr>
            <a:spLocks noChangeArrowheads="1"/>
          </p:cNvSpPr>
          <p:nvPr/>
        </p:nvSpPr>
        <p:spPr bwMode="auto">
          <a:xfrm>
            <a:off x="4572000" y="0"/>
            <a:ext cx="4572000" cy="762000"/>
          </a:xfrm>
          <a:prstGeom prst="rect">
            <a:avLst/>
          </a:prstGeom>
          <a:solidFill>
            <a:srgbClr val="7F7F7F"/>
          </a:solidFill>
          <a:ln w="25400" algn="ctr">
            <a:noFill/>
            <a:miter lim="800000"/>
            <a:headEnd/>
            <a:tailEnd/>
          </a:ln>
        </p:spPr>
        <p:txBody>
          <a:bodyPr anchor="ctr"/>
          <a:lstStyle/>
          <a:p>
            <a:endParaRPr lang="es-ES" sz="1400">
              <a:latin typeface="Calibri" pitchFamily="34" charset="0"/>
            </a:endParaRPr>
          </a:p>
          <a:p>
            <a:r>
              <a:rPr lang="es-ES" sz="1400">
                <a:latin typeface="Calibri" pitchFamily="34" charset="0"/>
              </a:rPr>
              <a:t>Results</a:t>
            </a:r>
            <a:endParaRPr lang="en-US" sz="1400">
              <a:latin typeface="Calibri" pitchFamily="34" charset="0"/>
            </a:endParaRPr>
          </a:p>
        </p:txBody>
      </p:sp>
    </p:spTree>
    <p:extLst>
      <p:ext uri="{BB962C8B-B14F-4D97-AF65-F5344CB8AC3E}">
        <p14:creationId xmlns:p14="http://schemas.microsoft.com/office/powerpoint/2010/main" val="3935209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FC14DF9-699F-4AF2-BF9F-D3F076E33592}" type="slidenum">
              <a:rPr lang="es-ES" smtClean="0"/>
              <a:pPr/>
              <a:t>43</a:t>
            </a:fld>
            <a:r>
              <a:rPr lang="es-ES" smtClean="0"/>
              <a:t> / </a:t>
            </a:r>
            <a:endParaRPr lang="es-ES" dirty="0"/>
          </a:p>
        </p:txBody>
      </p:sp>
      <p:sp>
        <p:nvSpPr>
          <p:cNvPr id="3" name="TextBox 2"/>
          <p:cNvSpPr txBox="1"/>
          <p:nvPr/>
        </p:nvSpPr>
        <p:spPr>
          <a:xfrm>
            <a:off x="1619672" y="908720"/>
            <a:ext cx="7272808" cy="707886"/>
          </a:xfrm>
          <a:prstGeom prst="rect">
            <a:avLst/>
          </a:prstGeom>
          <a:noFill/>
        </p:spPr>
        <p:txBody>
          <a:bodyPr wrap="square" rtlCol="0">
            <a:spAutoFit/>
          </a:bodyPr>
          <a:lstStyle/>
          <a:p>
            <a:r>
              <a:rPr lang="es-ES" sz="2000" dirty="0" err="1" smtClean="0">
                <a:latin typeface="+mn-lt"/>
              </a:rPr>
              <a:t>Institutional</a:t>
            </a:r>
            <a:r>
              <a:rPr lang="es-ES" sz="2000" dirty="0" smtClean="0">
                <a:latin typeface="+mn-lt"/>
              </a:rPr>
              <a:t> </a:t>
            </a:r>
            <a:r>
              <a:rPr lang="es-ES" sz="2000" dirty="0" err="1" smtClean="0">
                <a:latin typeface="+mn-lt"/>
              </a:rPr>
              <a:t>participation</a:t>
            </a:r>
            <a:r>
              <a:rPr lang="es-ES" sz="2000" dirty="0" smtClean="0">
                <a:latin typeface="+mn-lt"/>
              </a:rPr>
              <a:t> and </a:t>
            </a:r>
            <a:r>
              <a:rPr lang="es-ES" sz="2000" dirty="0" err="1" smtClean="0">
                <a:latin typeface="+mn-lt"/>
              </a:rPr>
              <a:t>age</a:t>
            </a:r>
            <a:r>
              <a:rPr lang="es-ES" sz="2000" dirty="0" smtClean="0">
                <a:latin typeface="+mn-lt"/>
              </a:rPr>
              <a:t> in </a:t>
            </a:r>
            <a:r>
              <a:rPr lang="es-ES" sz="2000" dirty="0" err="1" smtClean="0">
                <a:latin typeface="+mn-lt"/>
              </a:rPr>
              <a:t>seven</a:t>
            </a:r>
            <a:r>
              <a:rPr lang="es-ES" sz="2000" dirty="0" smtClean="0">
                <a:latin typeface="+mn-lt"/>
              </a:rPr>
              <a:t> </a:t>
            </a:r>
            <a:r>
              <a:rPr lang="es-ES" sz="2000" dirty="0" err="1" smtClean="0">
                <a:latin typeface="+mn-lt"/>
              </a:rPr>
              <a:t>European</a:t>
            </a:r>
            <a:r>
              <a:rPr lang="es-ES" sz="2000" dirty="0" smtClean="0">
                <a:latin typeface="+mn-lt"/>
              </a:rPr>
              <a:t> </a:t>
            </a:r>
            <a:r>
              <a:rPr lang="es-ES" sz="2000" dirty="0" err="1" smtClean="0">
                <a:latin typeface="+mn-lt"/>
              </a:rPr>
              <a:t>countries</a:t>
            </a:r>
            <a:r>
              <a:rPr lang="es-ES" sz="2000" dirty="0" smtClean="0">
                <a:latin typeface="+mn-lt"/>
              </a:rPr>
              <a:t>, 1974 and 2002 </a:t>
            </a:r>
            <a:endParaRPr lang="es-ES" sz="2000" dirty="0">
              <a:latin typeface="+mn-lt"/>
            </a:endParaRPr>
          </a:p>
        </p:txBody>
      </p:sp>
      <p:pic>
        <p:nvPicPr>
          <p:cNvPr id="4" name="Picture 2"/>
          <p:cNvPicPr>
            <a:picLocks noChangeAspect="1" noChangeArrowheads="1"/>
          </p:cNvPicPr>
          <p:nvPr/>
        </p:nvPicPr>
        <p:blipFill>
          <a:blip r:embed="rId2" cstate="print"/>
          <a:srcRect/>
          <a:stretch>
            <a:fillRect/>
          </a:stretch>
        </p:blipFill>
        <p:spPr bwMode="auto">
          <a:xfrm>
            <a:off x="1835696" y="2276872"/>
            <a:ext cx="6643688" cy="2952328"/>
          </a:xfrm>
          <a:prstGeom prst="rect">
            <a:avLst/>
          </a:prstGeom>
          <a:noFill/>
          <a:ln w="9525">
            <a:noFill/>
            <a:miter lim="800000"/>
            <a:headEnd/>
            <a:tailEnd/>
          </a:ln>
        </p:spPr>
      </p:pic>
    </p:spTree>
    <p:extLst>
      <p:ext uri="{BB962C8B-B14F-4D97-AF65-F5344CB8AC3E}">
        <p14:creationId xmlns:p14="http://schemas.microsoft.com/office/powerpoint/2010/main" val="2351758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FC14DF9-699F-4AF2-BF9F-D3F076E33592}" type="slidenum">
              <a:rPr lang="es-ES" smtClean="0"/>
              <a:pPr/>
              <a:t>44</a:t>
            </a:fld>
            <a:r>
              <a:rPr lang="es-ES" smtClean="0"/>
              <a:t> / </a:t>
            </a:r>
            <a:endParaRPr lang="es-ES" dirty="0"/>
          </a:p>
        </p:txBody>
      </p:sp>
      <p:sp>
        <p:nvSpPr>
          <p:cNvPr id="3" name="TextBox 14"/>
          <p:cNvSpPr txBox="1"/>
          <p:nvPr/>
        </p:nvSpPr>
        <p:spPr>
          <a:xfrm>
            <a:off x="1772072" y="980728"/>
            <a:ext cx="7272808" cy="707886"/>
          </a:xfrm>
          <a:prstGeom prst="rect">
            <a:avLst/>
          </a:prstGeom>
          <a:noFill/>
        </p:spPr>
        <p:txBody>
          <a:bodyPr wrap="square" rtlCol="0">
            <a:spAutoFit/>
          </a:bodyPr>
          <a:lstStyle/>
          <a:p>
            <a:r>
              <a:rPr lang="es-ES" sz="2000" dirty="0" smtClean="0">
                <a:latin typeface="+mn-lt"/>
              </a:rPr>
              <a:t>Non- </a:t>
            </a:r>
            <a:r>
              <a:rPr lang="es-ES" sz="2000" dirty="0" err="1" smtClean="0">
                <a:latin typeface="+mn-lt"/>
              </a:rPr>
              <a:t>institutional</a:t>
            </a:r>
            <a:r>
              <a:rPr lang="es-ES" sz="2000" dirty="0" smtClean="0">
                <a:latin typeface="+mn-lt"/>
              </a:rPr>
              <a:t> </a:t>
            </a:r>
            <a:r>
              <a:rPr lang="es-ES" sz="2000" dirty="0" err="1" smtClean="0">
                <a:latin typeface="+mn-lt"/>
              </a:rPr>
              <a:t>participation</a:t>
            </a:r>
            <a:r>
              <a:rPr lang="es-ES" sz="2000" dirty="0" smtClean="0">
                <a:latin typeface="+mn-lt"/>
              </a:rPr>
              <a:t> and </a:t>
            </a:r>
            <a:r>
              <a:rPr lang="es-ES" sz="2000" dirty="0" err="1" smtClean="0">
                <a:latin typeface="+mn-lt"/>
              </a:rPr>
              <a:t>age</a:t>
            </a:r>
            <a:r>
              <a:rPr lang="es-ES" dirty="0">
                <a:latin typeface="+mn-lt"/>
              </a:rPr>
              <a:t> </a:t>
            </a:r>
            <a:r>
              <a:rPr lang="es-ES" dirty="0" smtClean="0">
                <a:latin typeface="+mn-lt"/>
              </a:rPr>
              <a:t>in </a:t>
            </a:r>
            <a:r>
              <a:rPr lang="es-ES" dirty="0" err="1" smtClean="0">
                <a:latin typeface="+mn-lt"/>
              </a:rPr>
              <a:t>seven</a:t>
            </a:r>
            <a:r>
              <a:rPr lang="es-ES" dirty="0" smtClean="0">
                <a:latin typeface="+mn-lt"/>
              </a:rPr>
              <a:t> </a:t>
            </a:r>
            <a:r>
              <a:rPr lang="es-ES" dirty="0" err="1" smtClean="0">
                <a:latin typeface="+mn-lt"/>
              </a:rPr>
              <a:t>European</a:t>
            </a:r>
            <a:r>
              <a:rPr lang="es-ES" dirty="0" smtClean="0">
                <a:latin typeface="+mn-lt"/>
              </a:rPr>
              <a:t> </a:t>
            </a:r>
            <a:r>
              <a:rPr lang="es-ES" dirty="0" err="1" smtClean="0">
                <a:latin typeface="+mn-lt"/>
              </a:rPr>
              <a:t>countries</a:t>
            </a:r>
            <a:r>
              <a:rPr lang="es-ES" dirty="0" smtClean="0">
                <a:latin typeface="+mn-lt"/>
              </a:rPr>
              <a:t>, 1974 and 2002</a:t>
            </a:r>
            <a:endParaRPr lang="es-ES" sz="2000" dirty="0">
              <a:latin typeface="+mn-lt"/>
            </a:endParaRPr>
          </a:p>
        </p:txBody>
      </p:sp>
      <p:pic>
        <p:nvPicPr>
          <p:cNvPr id="4" name="Picture 3"/>
          <p:cNvPicPr>
            <a:picLocks noChangeAspect="1" noChangeArrowheads="1"/>
          </p:cNvPicPr>
          <p:nvPr/>
        </p:nvPicPr>
        <p:blipFill>
          <a:blip r:embed="rId2" cstate="print"/>
          <a:srcRect/>
          <a:stretch>
            <a:fillRect/>
          </a:stretch>
        </p:blipFill>
        <p:spPr bwMode="auto">
          <a:xfrm>
            <a:off x="1979712" y="2241136"/>
            <a:ext cx="6336704" cy="2921374"/>
          </a:xfrm>
          <a:prstGeom prst="rect">
            <a:avLst/>
          </a:prstGeom>
          <a:noFill/>
          <a:ln w="9525">
            <a:noFill/>
            <a:miter lim="800000"/>
            <a:headEnd/>
            <a:tailEnd/>
          </a:ln>
        </p:spPr>
      </p:pic>
    </p:spTree>
    <p:extLst>
      <p:ext uri="{BB962C8B-B14F-4D97-AF65-F5344CB8AC3E}">
        <p14:creationId xmlns:p14="http://schemas.microsoft.com/office/powerpoint/2010/main" val="2826226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FC14DF9-699F-4AF2-BF9F-D3F076E33592}" type="slidenum">
              <a:rPr lang="es-ES" smtClean="0"/>
              <a:pPr/>
              <a:t>45</a:t>
            </a:fld>
            <a:r>
              <a:rPr lang="es-ES" smtClean="0"/>
              <a:t> / </a:t>
            </a:r>
            <a:endParaRPr lang="es-ES" dirty="0"/>
          </a:p>
        </p:txBody>
      </p:sp>
      <p:pic>
        <p:nvPicPr>
          <p:cNvPr id="8194" name="Picture 2"/>
          <p:cNvPicPr>
            <a:picLocks noChangeAspect="1" noChangeArrowheads="1"/>
          </p:cNvPicPr>
          <p:nvPr/>
        </p:nvPicPr>
        <p:blipFill>
          <a:blip r:embed="rId2" cstate="print"/>
          <a:srcRect/>
          <a:stretch>
            <a:fillRect/>
          </a:stretch>
        </p:blipFill>
        <p:spPr bwMode="auto">
          <a:xfrm>
            <a:off x="-88900" y="-317500"/>
            <a:ext cx="9321800" cy="7493000"/>
          </a:xfrm>
          <a:prstGeom prst="rect">
            <a:avLst/>
          </a:prstGeom>
          <a:noFill/>
          <a:ln w="9525">
            <a:noFill/>
            <a:miter lim="800000"/>
            <a:headEnd/>
            <a:tailEnd/>
          </a:ln>
          <a:effectLst/>
        </p:spPr>
      </p:pic>
      <p:sp>
        <p:nvSpPr>
          <p:cNvPr id="4" name="2 Elipse"/>
          <p:cNvSpPr/>
          <p:nvPr/>
        </p:nvSpPr>
        <p:spPr>
          <a:xfrm>
            <a:off x="899592" y="260648"/>
            <a:ext cx="1872208" cy="144016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2 Elipse"/>
          <p:cNvSpPr/>
          <p:nvPr/>
        </p:nvSpPr>
        <p:spPr>
          <a:xfrm>
            <a:off x="7271792" y="116632"/>
            <a:ext cx="1872208" cy="144016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2 Elipse"/>
          <p:cNvSpPr/>
          <p:nvPr/>
        </p:nvSpPr>
        <p:spPr>
          <a:xfrm>
            <a:off x="4788024" y="1700808"/>
            <a:ext cx="1872208" cy="144016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2 Elipse"/>
          <p:cNvSpPr/>
          <p:nvPr/>
        </p:nvSpPr>
        <p:spPr>
          <a:xfrm>
            <a:off x="6012160" y="1700808"/>
            <a:ext cx="1872208" cy="144016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2 Elipse"/>
          <p:cNvSpPr/>
          <p:nvPr/>
        </p:nvSpPr>
        <p:spPr>
          <a:xfrm>
            <a:off x="7380312" y="1700808"/>
            <a:ext cx="1872208" cy="144016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2 Elipse"/>
          <p:cNvSpPr/>
          <p:nvPr/>
        </p:nvSpPr>
        <p:spPr>
          <a:xfrm>
            <a:off x="4716016" y="3573016"/>
            <a:ext cx="1872208" cy="1584176"/>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2 Elipse"/>
          <p:cNvSpPr/>
          <p:nvPr/>
        </p:nvSpPr>
        <p:spPr>
          <a:xfrm>
            <a:off x="899592" y="3573016"/>
            <a:ext cx="1872208" cy="1584176"/>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2 Elipse"/>
          <p:cNvSpPr/>
          <p:nvPr/>
        </p:nvSpPr>
        <p:spPr>
          <a:xfrm>
            <a:off x="3491880" y="116632"/>
            <a:ext cx="1872208" cy="144016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432559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FC14DF9-699F-4AF2-BF9F-D3F076E33592}" type="slidenum">
              <a:rPr lang="es-ES" smtClean="0"/>
              <a:pPr/>
              <a:t>46</a:t>
            </a:fld>
            <a:r>
              <a:rPr lang="es-ES" smtClean="0"/>
              <a:t> / </a:t>
            </a:r>
            <a:endParaRPr lang="es-ES" dirty="0"/>
          </a:p>
        </p:txBody>
      </p:sp>
      <p:pic>
        <p:nvPicPr>
          <p:cNvPr id="10242" name="Picture 2"/>
          <p:cNvPicPr>
            <a:picLocks noChangeAspect="1" noChangeArrowheads="1"/>
          </p:cNvPicPr>
          <p:nvPr/>
        </p:nvPicPr>
        <p:blipFill>
          <a:blip r:embed="rId2" cstate="print"/>
          <a:srcRect/>
          <a:stretch>
            <a:fillRect/>
          </a:stretch>
        </p:blipFill>
        <p:spPr bwMode="auto">
          <a:xfrm>
            <a:off x="971600" y="1107020"/>
            <a:ext cx="7056784" cy="4740711"/>
          </a:xfrm>
          <a:prstGeom prst="rect">
            <a:avLst/>
          </a:prstGeom>
          <a:noFill/>
          <a:ln w="9525">
            <a:noFill/>
            <a:miter lim="800000"/>
            <a:headEnd/>
            <a:tailEnd/>
          </a:ln>
          <a:effectLst/>
        </p:spPr>
      </p:pic>
    </p:spTree>
    <p:extLst>
      <p:ext uri="{BB962C8B-B14F-4D97-AF65-F5344CB8AC3E}">
        <p14:creationId xmlns:p14="http://schemas.microsoft.com/office/powerpoint/2010/main" val="278428105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FC14DF9-699F-4AF2-BF9F-D3F076E33592}" type="slidenum">
              <a:rPr lang="es-ES" smtClean="0"/>
              <a:pPr/>
              <a:t>47</a:t>
            </a:fld>
            <a:r>
              <a:rPr lang="es-ES" smtClean="0"/>
              <a:t> / </a:t>
            </a:r>
            <a:endParaRPr lang="es-ES" dirty="0"/>
          </a:p>
        </p:txBody>
      </p:sp>
      <p:pic>
        <p:nvPicPr>
          <p:cNvPr id="11266" name="Picture 2"/>
          <p:cNvPicPr>
            <a:picLocks noChangeAspect="1" noChangeArrowheads="1"/>
          </p:cNvPicPr>
          <p:nvPr/>
        </p:nvPicPr>
        <p:blipFill>
          <a:blip r:embed="rId2" cstate="print"/>
          <a:srcRect/>
          <a:stretch>
            <a:fillRect/>
          </a:stretch>
        </p:blipFill>
        <p:spPr bwMode="auto">
          <a:xfrm>
            <a:off x="755576" y="961896"/>
            <a:ext cx="7488832" cy="5030959"/>
          </a:xfrm>
          <a:prstGeom prst="rect">
            <a:avLst/>
          </a:prstGeom>
          <a:noFill/>
          <a:ln w="9525">
            <a:noFill/>
            <a:miter lim="800000"/>
            <a:headEnd/>
            <a:tailEnd/>
          </a:ln>
          <a:effectLst/>
        </p:spPr>
      </p:pic>
    </p:spTree>
    <p:extLst>
      <p:ext uri="{BB962C8B-B14F-4D97-AF65-F5344CB8AC3E}">
        <p14:creationId xmlns:p14="http://schemas.microsoft.com/office/powerpoint/2010/main" val="335951726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FC14DF9-699F-4AF2-BF9F-D3F076E33592}" type="slidenum">
              <a:rPr lang="es-ES" smtClean="0"/>
              <a:pPr/>
              <a:t>48</a:t>
            </a:fld>
            <a:r>
              <a:rPr lang="es-ES" smtClean="0"/>
              <a:t> / </a:t>
            </a:r>
            <a:endParaRPr lang="es-ES" dirty="0"/>
          </a:p>
        </p:txBody>
      </p:sp>
      <p:pic>
        <p:nvPicPr>
          <p:cNvPr id="12290" name="Picture 2"/>
          <p:cNvPicPr>
            <a:picLocks noChangeAspect="1" noChangeArrowheads="1"/>
          </p:cNvPicPr>
          <p:nvPr/>
        </p:nvPicPr>
        <p:blipFill>
          <a:blip r:embed="rId3" cstate="print"/>
          <a:srcRect/>
          <a:stretch>
            <a:fillRect/>
          </a:stretch>
        </p:blipFill>
        <p:spPr bwMode="auto">
          <a:xfrm>
            <a:off x="179512" y="476672"/>
            <a:ext cx="8679987" cy="5903178"/>
          </a:xfrm>
          <a:prstGeom prst="rect">
            <a:avLst/>
          </a:prstGeom>
          <a:noFill/>
          <a:ln w="9525">
            <a:noFill/>
            <a:miter lim="800000"/>
            <a:headEnd/>
            <a:tailEnd/>
          </a:ln>
          <a:effectLst/>
        </p:spPr>
      </p:pic>
    </p:spTree>
    <p:extLst>
      <p:ext uri="{BB962C8B-B14F-4D97-AF65-F5344CB8AC3E}">
        <p14:creationId xmlns:p14="http://schemas.microsoft.com/office/powerpoint/2010/main" val="341002026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FC14DF9-699F-4AF2-BF9F-D3F076E33592}" type="slidenum">
              <a:rPr lang="es-ES" smtClean="0"/>
              <a:pPr/>
              <a:t>49</a:t>
            </a:fld>
            <a:r>
              <a:rPr lang="es-ES" smtClean="0"/>
              <a:t> / </a:t>
            </a:r>
            <a:endParaRPr lang="es-ES" dirty="0"/>
          </a:p>
        </p:txBody>
      </p:sp>
      <p:pic>
        <p:nvPicPr>
          <p:cNvPr id="13315" name="Picture 3"/>
          <p:cNvPicPr>
            <a:picLocks noChangeAspect="1" noChangeArrowheads="1"/>
          </p:cNvPicPr>
          <p:nvPr/>
        </p:nvPicPr>
        <p:blipFill>
          <a:blip r:embed="rId3" cstate="print"/>
          <a:srcRect/>
          <a:stretch>
            <a:fillRect/>
          </a:stretch>
        </p:blipFill>
        <p:spPr bwMode="auto">
          <a:xfrm>
            <a:off x="-1851" y="476672"/>
            <a:ext cx="9038347" cy="5951553"/>
          </a:xfrm>
          <a:prstGeom prst="rect">
            <a:avLst/>
          </a:prstGeom>
          <a:noFill/>
          <a:ln w="9525">
            <a:noFill/>
            <a:miter lim="800000"/>
            <a:headEnd/>
            <a:tailEnd/>
          </a:ln>
          <a:effectLst/>
        </p:spPr>
      </p:pic>
    </p:spTree>
    <p:extLst>
      <p:ext uri="{BB962C8B-B14F-4D97-AF65-F5344CB8AC3E}">
        <p14:creationId xmlns:p14="http://schemas.microsoft.com/office/powerpoint/2010/main" val="25379225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457200" y="762000"/>
            <a:ext cx="8229600" cy="990600"/>
          </a:xfrm>
        </p:spPr>
        <p:txBody>
          <a:bodyPr/>
          <a:lstStyle/>
          <a:p>
            <a:pPr eaLnBrk="1" hangingPunct="1"/>
            <a:r>
              <a:rPr lang="en-US" sz="1800" b="1" dirty="0" smtClean="0"/>
              <a:t>What’s distinctive of young people’s political participation at the beginning of the twenty-first century?</a:t>
            </a:r>
          </a:p>
        </p:txBody>
      </p:sp>
      <p:sp>
        <p:nvSpPr>
          <p:cNvPr id="10" name="Text Placeholder 9"/>
          <p:cNvSpPr>
            <a:spLocks noGrp="1"/>
          </p:cNvSpPr>
          <p:nvPr>
            <p:ph type="body" idx="1"/>
          </p:nvPr>
        </p:nvSpPr>
        <p:spPr>
          <a:xfrm>
            <a:off x="457200" y="1828800"/>
            <a:ext cx="4040188" cy="381000"/>
          </a:xfrm>
        </p:spPr>
        <p:txBody>
          <a:bodyPr/>
          <a:lstStyle/>
          <a:p>
            <a:pPr eaLnBrk="1" hangingPunct="1"/>
            <a:r>
              <a:rPr lang="es-ES" sz="1800" b="0" u="sng" smtClean="0"/>
              <a:t>Limitations available research</a:t>
            </a:r>
            <a:r>
              <a:rPr lang="es-ES" sz="1800" b="0" smtClean="0"/>
              <a:t>	</a:t>
            </a:r>
            <a:endParaRPr lang="en-US" sz="1800" b="0" smtClean="0"/>
          </a:p>
        </p:txBody>
      </p:sp>
      <p:sp>
        <p:nvSpPr>
          <p:cNvPr id="11" name="Content Placeholder 10"/>
          <p:cNvSpPr>
            <a:spLocks noGrp="1"/>
          </p:cNvSpPr>
          <p:nvPr>
            <p:ph sz="half" idx="2"/>
          </p:nvPr>
        </p:nvSpPr>
        <p:spPr>
          <a:xfrm>
            <a:off x="457200" y="2468563"/>
            <a:ext cx="4040188" cy="3951287"/>
          </a:xfrm>
        </p:spPr>
        <p:txBody>
          <a:bodyPr/>
          <a:lstStyle/>
          <a:p>
            <a:pPr eaLnBrk="1" hangingPunct="1"/>
            <a:r>
              <a:rPr lang="en-US" sz="1800" smtClean="0"/>
              <a:t>Emphasis in single modes of participation</a:t>
            </a:r>
          </a:p>
          <a:p>
            <a:pPr eaLnBrk="1" hangingPunct="1"/>
            <a:r>
              <a:rPr lang="en-US" sz="1800" smtClean="0"/>
              <a:t>Lack of cross-national studies</a:t>
            </a:r>
          </a:p>
          <a:p>
            <a:pPr eaLnBrk="1" hangingPunct="1"/>
            <a:r>
              <a:rPr lang="en-US" sz="1800" smtClean="0"/>
              <a:t>Lack of longitudinal studies</a:t>
            </a:r>
          </a:p>
          <a:p>
            <a:pPr eaLnBrk="1" hangingPunct="1"/>
            <a:r>
              <a:rPr lang="en-US" sz="1800" smtClean="0"/>
              <a:t>Absence of comparisons to adults</a:t>
            </a:r>
          </a:p>
          <a:p>
            <a:pPr eaLnBrk="1" hangingPunct="1"/>
            <a:r>
              <a:rPr lang="en-US" sz="1800" smtClean="0"/>
              <a:t>Ambiguous usage of the concept «age»</a:t>
            </a:r>
          </a:p>
        </p:txBody>
      </p:sp>
      <p:sp>
        <p:nvSpPr>
          <p:cNvPr id="12" name="Text Placeholder 11"/>
          <p:cNvSpPr>
            <a:spLocks noGrp="1"/>
          </p:cNvSpPr>
          <p:nvPr>
            <p:ph type="body" sz="quarter" idx="3"/>
          </p:nvPr>
        </p:nvSpPr>
        <p:spPr>
          <a:xfrm>
            <a:off x="4645025" y="1828800"/>
            <a:ext cx="4041775" cy="381000"/>
          </a:xfrm>
        </p:spPr>
        <p:txBody>
          <a:bodyPr/>
          <a:lstStyle/>
          <a:p>
            <a:pPr eaLnBrk="1" hangingPunct="1"/>
            <a:r>
              <a:rPr lang="es-ES" sz="1800" b="0" u="sng" smtClean="0"/>
              <a:t>Propositions</a:t>
            </a:r>
            <a:endParaRPr lang="en-US" sz="1800" b="0" u="sng" smtClean="0"/>
          </a:p>
        </p:txBody>
      </p:sp>
      <p:sp>
        <p:nvSpPr>
          <p:cNvPr id="13" name="Content Placeholder 12"/>
          <p:cNvSpPr>
            <a:spLocks noGrp="1"/>
          </p:cNvSpPr>
          <p:nvPr>
            <p:ph sz="quarter" idx="4"/>
          </p:nvPr>
        </p:nvSpPr>
        <p:spPr>
          <a:xfrm>
            <a:off x="4645025" y="2209800"/>
            <a:ext cx="4041775" cy="4419600"/>
          </a:xfrm>
        </p:spPr>
        <p:txBody>
          <a:bodyPr rtlCol="0">
            <a:normAutofit/>
          </a:bodyPr>
          <a:lstStyle/>
          <a:p>
            <a:pPr eaLnBrk="1" fontAlgn="auto" hangingPunct="1">
              <a:spcAft>
                <a:spcPts val="0"/>
              </a:spcAft>
              <a:buFont typeface="Arial" pitchFamily="34" charset="0"/>
              <a:buAutoNum type="arabicPeriod"/>
              <a:defRPr/>
            </a:pPr>
            <a:r>
              <a:rPr lang="en-US" sz="1800" dirty="0" smtClean="0"/>
              <a:t>Political participation measurement:</a:t>
            </a:r>
          </a:p>
          <a:p>
            <a:pPr marL="0" indent="0" eaLnBrk="1" fontAlgn="auto" hangingPunct="1">
              <a:spcAft>
                <a:spcPts val="0"/>
              </a:spcAft>
              <a:buFont typeface="Arial" pitchFamily="34" charset="0"/>
              <a:buNone/>
              <a:defRPr/>
            </a:pPr>
            <a:r>
              <a:rPr lang="en-US" sz="1800" dirty="0" smtClean="0"/>
              <a:t>	Development of cross-national and longitudinally valid instrument to measure political participation</a:t>
            </a:r>
          </a:p>
          <a:p>
            <a:pPr marL="0" indent="0" eaLnBrk="1" fontAlgn="auto" hangingPunct="1">
              <a:spcAft>
                <a:spcPts val="0"/>
              </a:spcAft>
              <a:buFont typeface="Arial" pitchFamily="34" charset="0"/>
              <a:buNone/>
              <a:defRPr/>
            </a:pPr>
            <a:r>
              <a:rPr lang="en-US" sz="1800" dirty="0" smtClean="0"/>
              <a:t>Institutional and non-institutional participation</a:t>
            </a:r>
          </a:p>
          <a:p>
            <a:pPr marL="0" indent="0" eaLnBrk="1" fontAlgn="auto" hangingPunct="1">
              <a:spcAft>
                <a:spcPts val="0"/>
              </a:spcAft>
              <a:buFont typeface="Arial" pitchFamily="34" charset="0"/>
              <a:buNone/>
              <a:defRPr/>
            </a:pPr>
            <a:endParaRPr lang="en-US" sz="1800" dirty="0" smtClean="0"/>
          </a:p>
          <a:p>
            <a:pPr marL="0" indent="0" eaLnBrk="1" fontAlgn="auto" hangingPunct="1">
              <a:spcAft>
                <a:spcPts val="0"/>
              </a:spcAft>
              <a:buFont typeface="Arial" pitchFamily="34" charset="0"/>
              <a:buNone/>
              <a:defRPr/>
            </a:pPr>
            <a:endParaRPr lang="es-ES" sz="1800" dirty="0" smtClean="0"/>
          </a:p>
          <a:p>
            <a:pPr marL="0" indent="0" eaLnBrk="1" fontAlgn="auto" hangingPunct="1">
              <a:spcAft>
                <a:spcPts val="0"/>
              </a:spcAft>
              <a:buFont typeface="Arial" pitchFamily="34" charset="0"/>
              <a:buNone/>
              <a:defRPr/>
            </a:pPr>
            <a:endParaRPr lang="en-US" sz="1800" dirty="0" smtClean="0"/>
          </a:p>
          <a:p>
            <a:pPr marL="0" indent="0" eaLnBrk="1" fontAlgn="auto" hangingPunct="1">
              <a:spcAft>
                <a:spcPts val="0"/>
              </a:spcAft>
              <a:buFont typeface="Arial" pitchFamily="34" charset="0"/>
              <a:buNone/>
              <a:defRPr/>
            </a:pPr>
            <a:endParaRPr lang="es-ES" sz="1800" dirty="0"/>
          </a:p>
          <a:p>
            <a:pPr marL="0" indent="0" eaLnBrk="1" fontAlgn="auto" hangingPunct="1">
              <a:spcAft>
                <a:spcPts val="0"/>
              </a:spcAft>
              <a:buFont typeface="Arial" pitchFamily="34" charset="0"/>
              <a:buNone/>
              <a:defRPr/>
            </a:pPr>
            <a:endParaRPr lang="en-US" sz="1800" dirty="0"/>
          </a:p>
        </p:txBody>
      </p:sp>
      <p:sp>
        <p:nvSpPr>
          <p:cNvPr id="18438" name="Rectangle 6"/>
          <p:cNvSpPr>
            <a:spLocks noChangeArrowheads="1"/>
          </p:cNvSpPr>
          <p:nvPr/>
        </p:nvSpPr>
        <p:spPr bwMode="auto">
          <a:xfrm>
            <a:off x="4572000" y="0"/>
            <a:ext cx="4572000" cy="762000"/>
          </a:xfrm>
          <a:prstGeom prst="rect">
            <a:avLst/>
          </a:prstGeom>
          <a:solidFill>
            <a:srgbClr val="7F7F7F"/>
          </a:solidFill>
          <a:ln w="25400" algn="ctr">
            <a:noFill/>
            <a:miter lim="800000"/>
            <a:headEnd/>
            <a:tailEnd/>
          </a:ln>
        </p:spPr>
        <p:txBody>
          <a:bodyPr anchor="ctr"/>
          <a:lstStyle/>
          <a:p>
            <a:r>
              <a:rPr lang="es-ES" sz="1400">
                <a:latin typeface="Calibri" pitchFamily="34" charset="0"/>
              </a:rPr>
              <a:t>Equivalent measures of political participation</a:t>
            </a:r>
          </a:p>
          <a:p>
            <a:endParaRPr lang="es-ES" sz="1400">
              <a:latin typeface="Calibri" pitchFamily="34" charset="0"/>
            </a:endParaRPr>
          </a:p>
        </p:txBody>
      </p:sp>
      <p:sp>
        <p:nvSpPr>
          <p:cNvPr id="9" name="Rectangle 8"/>
          <p:cNvSpPr/>
          <p:nvPr/>
        </p:nvSpPr>
        <p:spPr>
          <a:xfrm>
            <a:off x="0" y="6705600"/>
            <a:ext cx="9144000" cy="1524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sz="1600" dirty="0"/>
          </a:p>
        </p:txBody>
      </p:sp>
      <p:cxnSp>
        <p:nvCxnSpPr>
          <p:cNvPr id="14" name="Straight Connector 13"/>
          <p:cNvCxnSpPr/>
          <p:nvPr/>
        </p:nvCxnSpPr>
        <p:spPr>
          <a:xfrm>
            <a:off x="4538663" y="2095500"/>
            <a:ext cx="0" cy="4305300"/>
          </a:xfrm>
          <a:prstGeom prst="line">
            <a:avLst/>
          </a:prstGeom>
          <a:ln w="222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9" name="Right Arrow 18"/>
          <p:cNvSpPr/>
          <p:nvPr/>
        </p:nvSpPr>
        <p:spPr>
          <a:xfrm>
            <a:off x="4800600" y="2636838"/>
            <a:ext cx="533400" cy="182562"/>
          </a:xfrm>
          <a:prstGeom prst="rightArrow">
            <a:avLst/>
          </a:prstGeom>
          <a:solidFill>
            <a:schemeClr val="bg1">
              <a:lumMod val="65000"/>
            </a:schemeClr>
          </a:solidFill>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endParaRPr lang="en-US" sz="1800"/>
          </a:p>
        </p:txBody>
      </p:sp>
      <p:sp>
        <p:nvSpPr>
          <p:cNvPr id="8" name="Rectangle 7"/>
          <p:cNvSpPr/>
          <p:nvPr/>
        </p:nvSpPr>
        <p:spPr>
          <a:xfrm>
            <a:off x="0" y="3175"/>
            <a:ext cx="4572000" cy="762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r>
              <a:rPr lang="es-ES" sz="1200">
                <a:solidFill>
                  <a:schemeClr val="bg1"/>
                </a:solidFill>
              </a:rPr>
              <a:t>Introduction</a:t>
            </a:r>
          </a:p>
          <a:p>
            <a:pPr algn="r">
              <a:defRPr/>
            </a:pPr>
            <a:r>
              <a:rPr lang="es-ES" sz="1400">
                <a:solidFill>
                  <a:schemeClr val="tx1"/>
                </a:solidFill>
              </a:rPr>
              <a:t>Young people’s political participation</a:t>
            </a:r>
          </a:p>
          <a:p>
            <a:pPr algn="r">
              <a:defRPr/>
            </a:pPr>
            <a:r>
              <a:rPr lang="es-ES" sz="1200">
                <a:solidFill>
                  <a:schemeClr val="bg1"/>
                </a:solidFill>
              </a:rPr>
              <a:t>Explanations</a:t>
            </a:r>
          </a:p>
          <a:p>
            <a:pPr algn="r">
              <a:defRPr/>
            </a:pPr>
            <a:r>
              <a:rPr lang="es-ES" sz="1200">
                <a:solidFill>
                  <a:schemeClr val="bg1"/>
                </a:solidFill>
              </a:rPr>
              <a:t>Conclusions</a:t>
            </a:r>
            <a:endParaRPr lang="en-US" sz="120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9" presetClass="emph" presetSubtype="0" nodeType="clickEffect">
                                  <p:stCondLst>
                                    <p:cond delay="0"/>
                                  </p:stCondLst>
                                  <p:childTnLst>
                                    <p:set>
                                      <p:cBhvr rctx="PPT">
                                        <p:cTn id="26" dur="indefinite"/>
                                        <p:tgtEl>
                                          <p:spTgt spid="11">
                                            <p:txEl>
                                              <p:pRg st="3" end="3"/>
                                            </p:txEl>
                                          </p:spTgt>
                                        </p:tgtEl>
                                        <p:attrNameLst>
                                          <p:attrName>style.opacity</p:attrName>
                                        </p:attrNameLst>
                                      </p:cBhvr>
                                      <p:to>
                                        <p:strVal val="0.5"/>
                                      </p:to>
                                    </p:set>
                                    <p:animEffect filter="image" prLst="opacity: 0.5">
                                      <p:cBhvr rctx="IE">
                                        <p:cTn id="27" dur="indefinite"/>
                                        <p:tgtEl>
                                          <p:spTgt spid="11">
                                            <p:txEl>
                                              <p:pRg st="3" end="3"/>
                                            </p:txEl>
                                          </p:spTgt>
                                        </p:tgtEl>
                                      </p:cBhvr>
                                    </p:animEffect>
                                  </p:childTnLst>
                                </p:cTn>
                              </p:par>
                              <p:par>
                                <p:cTn id="28" presetID="9" presetClass="emph" presetSubtype="0" nodeType="withEffect">
                                  <p:stCondLst>
                                    <p:cond delay="0"/>
                                  </p:stCondLst>
                                  <p:childTnLst>
                                    <p:set>
                                      <p:cBhvr rctx="PPT">
                                        <p:cTn id="29" dur="indefinite"/>
                                        <p:tgtEl>
                                          <p:spTgt spid="11">
                                            <p:txEl>
                                              <p:pRg st="4" end="4"/>
                                            </p:txEl>
                                          </p:spTgt>
                                        </p:tgtEl>
                                        <p:attrNameLst>
                                          <p:attrName>style.opacity</p:attrName>
                                        </p:attrNameLst>
                                      </p:cBhvr>
                                      <p:to>
                                        <p:strVal val="0.5"/>
                                      </p:to>
                                    </p:set>
                                    <p:animEffect filter="image" prLst="opacity: 0.5">
                                      <p:cBhvr rctx="IE">
                                        <p:cTn id="30" dur="indefinite"/>
                                        <p:tgtEl>
                                          <p:spTgt spid="11">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3">
                                            <p:txEl>
                                              <p:pRg st="1" end="1"/>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Título"/>
          <p:cNvSpPr>
            <a:spLocks noGrp="1"/>
          </p:cNvSpPr>
          <p:nvPr>
            <p:ph type="title"/>
          </p:nvPr>
        </p:nvSpPr>
        <p:spPr>
          <a:xfrm>
            <a:off x="632399" y="275123"/>
            <a:ext cx="8054266" cy="1142045"/>
          </a:xfrm>
        </p:spPr>
        <p:txBody>
          <a:bodyPr/>
          <a:lstStyle/>
          <a:p>
            <a:r>
              <a:rPr lang="es-ES" sz="2000" dirty="0" smtClean="0">
                <a:latin typeface="+mn-lt"/>
                <a:ea typeface="ＭＳ Ｐゴシック" pitchFamily="34" charset="-128"/>
              </a:rPr>
              <a:t>Cambio en actitudes políticas y participación en función de la edad</a:t>
            </a:r>
          </a:p>
        </p:txBody>
      </p:sp>
      <p:pic>
        <p:nvPicPr>
          <p:cNvPr id="20483" name="Picture 3"/>
          <p:cNvPicPr>
            <a:picLocks noChangeAspect="1" noChangeArrowheads="1"/>
          </p:cNvPicPr>
          <p:nvPr/>
        </p:nvPicPr>
        <p:blipFill>
          <a:blip r:embed="rId2" cstate="print"/>
          <a:srcRect/>
          <a:stretch>
            <a:fillRect/>
          </a:stretch>
        </p:blipFill>
        <p:spPr bwMode="auto">
          <a:xfrm>
            <a:off x="632399" y="1348388"/>
            <a:ext cx="4371153" cy="3378847"/>
          </a:xfrm>
          <a:prstGeom prst="rect">
            <a:avLst/>
          </a:prstGeom>
          <a:noFill/>
          <a:ln w="9525">
            <a:noFill/>
            <a:miter lim="800000"/>
            <a:headEnd/>
            <a:tailEnd/>
          </a:ln>
        </p:spPr>
      </p:pic>
      <p:sp>
        <p:nvSpPr>
          <p:cNvPr id="45060" name="4 Rectángulo"/>
          <p:cNvSpPr>
            <a:spLocks noChangeArrowheads="1"/>
          </p:cNvSpPr>
          <p:nvPr/>
        </p:nvSpPr>
        <p:spPr bwMode="auto">
          <a:xfrm>
            <a:off x="1001525" y="4810344"/>
            <a:ext cx="7386583" cy="1619638"/>
          </a:xfrm>
          <a:prstGeom prst="rect">
            <a:avLst/>
          </a:prstGeom>
          <a:noFill/>
          <a:ln w="9525">
            <a:noFill/>
            <a:miter lim="800000"/>
            <a:headEnd/>
            <a:tailEnd/>
          </a:ln>
        </p:spPr>
        <p:txBody>
          <a:bodyPr lIns="79973" tIns="39987" rIns="79973" bIns="39987">
            <a:spAutoFit/>
          </a:bodyPr>
          <a:lstStyle/>
          <a:p>
            <a:pPr algn="just"/>
            <a:r>
              <a:rPr lang="es-ES" sz="2000" dirty="0"/>
              <a:t>Los cambios son más pronunciados entre los jóvenes, pero </a:t>
            </a:r>
            <a:r>
              <a:rPr lang="es-ES" sz="2000" i="1" dirty="0"/>
              <a:t>no entre los más jóvenes.</a:t>
            </a:r>
          </a:p>
          <a:p>
            <a:pPr algn="just"/>
            <a:endParaRPr lang="es-ES" sz="2000" i="1" dirty="0"/>
          </a:p>
          <a:p>
            <a:pPr algn="just"/>
            <a:r>
              <a:rPr lang="es-ES" sz="2000" dirty="0"/>
              <a:t>Confirmación de que los cambios son mayores para el grupo de  25-36 años</a:t>
            </a:r>
          </a:p>
        </p:txBody>
      </p:sp>
      <p:sp>
        <p:nvSpPr>
          <p:cNvPr id="6" name="5 Elipse"/>
          <p:cNvSpPr/>
          <p:nvPr/>
        </p:nvSpPr>
        <p:spPr>
          <a:xfrm>
            <a:off x="1061236" y="2259730"/>
            <a:ext cx="432909" cy="974392"/>
          </a:xfrm>
          <a:prstGeom prst="ellipse">
            <a:avLst/>
          </a:prstGeom>
          <a:no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lIns="79973" tIns="39987" rIns="79973" bIns="39987"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defRPr/>
            </a:pPr>
            <a:endParaRPr lang="es-ES" altLang="es-ES" sz="1600" dirty="0" smtClean="0">
              <a:solidFill>
                <a:srgbClr val="FFFFFF"/>
              </a:solidFill>
              <a:latin typeface="Garamond"/>
            </a:endParaRPr>
          </a:p>
        </p:txBody>
      </p:sp>
      <p:cxnSp>
        <p:nvCxnSpPr>
          <p:cNvPr id="3" name="2 Conector recto de flecha"/>
          <p:cNvCxnSpPr/>
          <p:nvPr/>
        </p:nvCxnSpPr>
        <p:spPr>
          <a:xfrm flipV="1">
            <a:off x="1802201" y="2519090"/>
            <a:ext cx="0" cy="1301100"/>
          </a:xfrm>
          <a:prstGeom prst="straightConnector1">
            <a:avLst/>
          </a:prstGeom>
          <a:ln w="190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pic>
        <p:nvPicPr>
          <p:cNvPr id="9" name="Picture 3"/>
          <p:cNvPicPr>
            <a:picLocks noChangeAspect="1" noChangeArrowheads="1"/>
          </p:cNvPicPr>
          <p:nvPr/>
        </p:nvPicPr>
        <p:blipFill>
          <a:blip r:embed="rId3" cstate="print"/>
          <a:srcRect/>
          <a:stretch>
            <a:fillRect/>
          </a:stretch>
        </p:blipFill>
        <p:spPr bwMode="auto">
          <a:xfrm>
            <a:off x="4756564" y="1349820"/>
            <a:ext cx="4387437" cy="3378847"/>
          </a:xfrm>
          <a:prstGeom prst="rect">
            <a:avLst/>
          </a:prstGeom>
          <a:noFill/>
          <a:ln w="9525">
            <a:noFill/>
            <a:miter lim="800000"/>
            <a:headEnd/>
            <a:tailEnd/>
          </a:ln>
        </p:spPr>
      </p:pic>
      <p:cxnSp>
        <p:nvCxnSpPr>
          <p:cNvPr id="10" name="9 Conector recto de flecha"/>
          <p:cNvCxnSpPr/>
          <p:nvPr/>
        </p:nvCxnSpPr>
        <p:spPr>
          <a:xfrm flipV="1">
            <a:off x="5756730" y="1609181"/>
            <a:ext cx="0" cy="780946"/>
          </a:xfrm>
          <a:prstGeom prst="straightConnector1">
            <a:avLst/>
          </a:prstGeom>
          <a:ln w="190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3" name="12 Conector recto de flecha"/>
          <p:cNvCxnSpPr/>
          <p:nvPr/>
        </p:nvCxnSpPr>
        <p:spPr>
          <a:xfrm flipV="1">
            <a:off x="6171996" y="1609181"/>
            <a:ext cx="0" cy="780946"/>
          </a:xfrm>
          <a:prstGeom prst="straightConnector1">
            <a:avLst/>
          </a:prstGeom>
          <a:ln w="190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63947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45060">
                                            <p:txEl>
                                              <p:pRg st="0" end="0"/>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4506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Título"/>
          <p:cNvSpPr>
            <a:spLocks noGrp="1"/>
          </p:cNvSpPr>
          <p:nvPr>
            <p:ph type="title"/>
          </p:nvPr>
        </p:nvSpPr>
        <p:spPr>
          <a:xfrm>
            <a:off x="693468" y="260648"/>
            <a:ext cx="7799134" cy="576064"/>
          </a:xfrm>
        </p:spPr>
        <p:txBody>
          <a:bodyPr/>
          <a:lstStyle/>
          <a:p>
            <a:r>
              <a:rPr lang="es-ES" sz="2000" dirty="0" smtClean="0">
                <a:latin typeface="+mn-lt"/>
                <a:ea typeface="ＭＳ Ｐゴシック" pitchFamily="34" charset="-128"/>
              </a:rPr>
              <a:t>Y, ¿los jóvenes desempleados?</a:t>
            </a:r>
          </a:p>
        </p:txBody>
      </p:sp>
      <p:sp>
        <p:nvSpPr>
          <p:cNvPr id="23555" name="2 Marcador de contenido"/>
          <p:cNvSpPr>
            <a:spLocks noGrp="1"/>
          </p:cNvSpPr>
          <p:nvPr>
            <p:ph idx="1"/>
          </p:nvPr>
        </p:nvSpPr>
        <p:spPr>
          <a:xfrm>
            <a:off x="632399" y="836712"/>
            <a:ext cx="8511601" cy="729361"/>
          </a:xfrm>
        </p:spPr>
        <p:txBody>
          <a:bodyPr>
            <a:normAutofit/>
          </a:bodyPr>
          <a:lstStyle/>
          <a:p>
            <a:pPr marL="0" indent="0">
              <a:buNone/>
            </a:pPr>
            <a:r>
              <a:rPr lang="es-ES" sz="2000" dirty="0" smtClean="0">
                <a:ea typeface="ＭＳ Ｐゴシック" pitchFamily="34" charset="-128"/>
              </a:rPr>
              <a:t>Nueva brecha entre jóvenes empleados y no desempleados, que no surge para otros grupos de edad:</a:t>
            </a:r>
          </a:p>
          <a:p>
            <a:pPr marL="0" indent="0">
              <a:buFontTx/>
              <a:buChar char="-"/>
            </a:pPr>
            <a:endParaRPr lang="es-ES" sz="2000" dirty="0" smtClean="0">
              <a:ea typeface="ＭＳ Ｐゴシック" pitchFamily="34" charset="-128"/>
            </a:endParaRPr>
          </a:p>
          <a:p>
            <a:pPr marL="0" indent="0" algn="just">
              <a:buNone/>
            </a:pPr>
            <a:endParaRPr lang="es-ES" sz="2000" dirty="0" smtClean="0">
              <a:ea typeface="ＭＳ Ｐゴシック" pitchFamily="34" charset="-128"/>
            </a:endParaRPr>
          </a:p>
          <a:p>
            <a:pPr lvl="1" algn="just">
              <a:buFontTx/>
              <a:buNone/>
            </a:pPr>
            <a:endParaRPr lang="es-ES" sz="2000" dirty="0" smtClean="0">
              <a:ea typeface="ＭＳ Ｐゴシック" pitchFamily="34" charset="-128"/>
            </a:endParaRPr>
          </a:p>
        </p:txBody>
      </p:sp>
      <p:pic>
        <p:nvPicPr>
          <p:cNvPr id="4" name="Picture 21"/>
          <p:cNvPicPr>
            <a:picLocks noChangeAspect="1" noChangeArrowheads="1"/>
          </p:cNvPicPr>
          <p:nvPr/>
        </p:nvPicPr>
        <p:blipFill>
          <a:blip r:embed="rId3" cstate="print"/>
          <a:srcRect/>
          <a:stretch>
            <a:fillRect/>
          </a:stretch>
        </p:blipFill>
        <p:spPr bwMode="auto">
          <a:xfrm>
            <a:off x="899592" y="1700808"/>
            <a:ext cx="6851382" cy="4813934"/>
          </a:xfrm>
          <a:prstGeom prst="rect">
            <a:avLst/>
          </a:prstGeom>
          <a:noFill/>
          <a:ln w="9525">
            <a:noFill/>
            <a:miter lim="800000"/>
            <a:headEnd/>
            <a:tailEnd/>
          </a:ln>
        </p:spPr>
      </p:pic>
      <p:sp>
        <p:nvSpPr>
          <p:cNvPr id="5" name="4 Elipse"/>
          <p:cNvSpPr/>
          <p:nvPr/>
        </p:nvSpPr>
        <p:spPr>
          <a:xfrm>
            <a:off x="4355976" y="2564904"/>
            <a:ext cx="738251" cy="909911"/>
          </a:xfrm>
          <a:prstGeom prst="ellipse">
            <a:avLst/>
          </a:prstGeom>
          <a:no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lIns="79973" tIns="39987" rIns="79973" bIns="39987"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defRPr/>
            </a:pPr>
            <a:endParaRPr lang="es-ES" altLang="es-ES" sz="1600" dirty="0" smtClean="0">
              <a:solidFill>
                <a:srgbClr val="FFFFFF"/>
              </a:solidFill>
              <a:latin typeface="Garamond"/>
            </a:endParaRPr>
          </a:p>
        </p:txBody>
      </p:sp>
      <p:sp>
        <p:nvSpPr>
          <p:cNvPr id="6" name="5 Elipse"/>
          <p:cNvSpPr/>
          <p:nvPr/>
        </p:nvSpPr>
        <p:spPr>
          <a:xfrm>
            <a:off x="1619672" y="2492896"/>
            <a:ext cx="738251" cy="909911"/>
          </a:xfrm>
          <a:prstGeom prst="ellipse">
            <a:avLst/>
          </a:prstGeom>
          <a:no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lIns="79973" tIns="39987" rIns="79973" bIns="39987"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defRPr/>
            </a:pPr>
            <a:endParaRPr lang="es-ES" altLang="es-ES" sz="1600" dirty="0" smtClean="0">
              <a:solidFill>
                <a:srgbClr val="FFFFFF"/>
              </a:solidFill>
              <a:latin typeface="Garamond"/>
            </a:endParaRPr>
          </a:p>
        </p:txBody>
      </p:sp>
      <p:sp>
        <p:nvSpPr>
          <p:cNvPr id="7" name="6 Elipse"/>
          <p:cNvSpPr/>
          <p:nvPr/>
        </p:nvSpPr>
        <p:spPr>
          <a:xfrm>
            <a:off x="1475656" y="4293096"/>
            <a:ext cx="738251" cy="909910"/>
          </a:xfrm>
          <a:prstGeom prst="ellipse">
            <a:avLst/>
          </a:prstGeom>
          <a:no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lIns="79973" tIns="39987" rIns="79973" bIns="39987"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defRPr/>
            </a:pPr>
            <a:endParaRPr lang="es-ES" altLang="es-ES" sz="1600" dirty="0" smtClean="0">
              <a:solidFill>
                <a:srgbClr val="FFFFFF"/>
              </a:solidFill>
              <a:latin typeface="Garamond"/>
            </a:endParaRPr>
          </a:p>
        </p:txBody>
      </p:sp>
      <p:sp>
        <p:nvSpPr>
          <p:cNvPr id="8" name="7 Elipse"/>
          <p:cNvSpPr/>
          <p:nvPr/>
        </p:nvSpPr>
        <p:spPr>
          <a:xfrm>
            <a:off x="5076056" y="2492896"/>
            <a:ext cx="739609" cy="66917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79973" tIns="39987" rIns="79973" bIns="39987"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defRPr/>
            </a:pPr>
            <a:endParaRPr lang="es-ES" altLang="es-ES" sz="1600" dirty="0" smtClean="0">
              <a:solidFill>
                <a:srgbClr val="FFFFFF"/>
              </a:solidFill>
              <a:latin typeface="Garamond"/>
            </a:endParaRPr>
          </a:p>
        </p:txBody>
      </p:sp>
      <p:sp>
        <p:nvSpPr>
          <p:cNvPr id="9" name="8 Elipse"/>
          <p:cNvSpPr/>
          <p:nvPr/>
        </p:nvSpPr>
        <p:spPr>
          <a:xfrm>
            <a:off x="2123728" y="4509120"/>
            <a:ext cx="739608" cy="670611"/>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79973" tIns="39987" rIns="79973" bIns="39987"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defRPr/>
            </a:pPr>
            <a:endParaRPr lang="es-ES" altLang="es-ES" sz="1600" dirty="0" smtClean="0">
              <a:solidFill>
                <a:srgbClr val="FFFFFF"/>
              </a:solidFill>
              <a:latin typeface="Garamond"/>
            </a:endParaRPr>
          </a:p>
        </p:txBody>
      </p:sp>
    </p:spTree>
    <p:extLst>
      <p:ext uri="{BB962C8B-B14F-4D97-AF65-F5344CB8AC3E}">
        <p14:creationId xmlns:p14="http://schemas.microsoft.com/office/powerpoint/2010/main" val="27455505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3"/>
          <p:cNvPicPr>
            <a:picLocks noChangeAspect="1" noChangeArrowheads="1"/>
          </p:cNvPicPr>
          <p:nvPr/>
        </p:nvPicPr>
        <p:blipFill>
          <a:blip r:embed="rId2" cstate="print"/>
          <a:srcRect/>
          <a:stretch>
            <a:fillRect/>
          </a:stretch>
        </p:blipFill>
        <p:spPr bwMode="auto">
          <a:xfrm>
            <a:off x="1418148" y="1283905"/>
            <a:ext cx="6575049" cy="3527872"/>
          </a:xfrm>
          <a:prstGeom prst="rect">
            <a:avLst/>
          </a:prstGeom>
          <a:noFill/>
          <a:ln w="9525">
            <a:noFill/>
            <a:miter lim="800000"/>
            <a:headEnd/>
            <a:tailEnd/>
          </a:ln>
        </p:spPr>
      </p:pic>
      <p:sp>
        <p:nvSpPr>
          <p:cNvPr id="24579" name="Title 2"/>
          <p:cNvSpPr>
            <a:spLocks noGrp="1"/>
          </p:cNvSpPr>
          <p:nvPr>
            <p:ph type="title"/>
          </p:nvPr>
        </p:nvSpPr>
        <p:spPr>
          <a:xfrm>
            <a:off x="734180" y="243598"/>
            <a:ext cx="8229329" cy="1142045"/>
          </a:xfrm>
        </p:spPr>
        <p:txBody>
          <a:bodyPr/>
          <a:lstStyle/>
          <a:p>
            <a:pPr algn="l"/>
            <a:r>
              <a:rPr lang="es-ES" sz="2400" dirty="0" smtClean="0">
                <a:latin typeface="Garamond" pitchFamily="18" charset="0"/>
                <a:ea typeface="ＭＳ Ｐゴシック" pitchFamily="34" charset="-128"/>
              </a:rPr>
              <a:t>Identificación partidista</a:t>
            </a:r>
          </a:p>
        </p:txBody>
      </p:sp>
      <p:sp>
        <p:nvSpPr>
          <p:cNvPr id="4" name="3 Elipse"/>
          <p:cNvSpPr/>
          <p:nvPr/>
        </p:nvSpPr>
        <p:spPr>
          <a:xfrm>
            <a:off x="4704994" y="2513358"/>
            <a:ext cx="738251" cy="909911"/>
          </a:xfrm>
          <a:prstGeom prst="ellipse">
            <a:avLst/>
          </a:prstGeom>
          <a:no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lIns="79973" tIns="39987" rIns="79973" bIns="39987"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defRPr/>
            </a:pPr>
            <a:endParaRPr lang="es-ES" altLang="es-ES" sz="1600" dirty="0" smtClean="0">
              <a:solidFill>
                <a:srgbClr val="FFFFFF"/>
              </a:solidFill>
              <a:latin typeface="Garamond"/>
            </a:endParaRPr>
          </a:p>
        </p:txBody>
      </p:sp>
      <p:sp>
        <p:nvSpPr>
          <p:cNvPr id="5" name="4 Elipse"/>
          <p:cNvSpPr/>
          <p:nvPr/>
        </p:nvSpPr>
        <p:spPr>
          <a:xfrm>
            <a:off x="5445960" y="2454608"/>
            <a:ext cx="603900" cy="66917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79973" tIns="39987" rIns="79973" bIns="39987"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defRPr/>
            </a:pPr>
            <a:endParaRPr lang="es-ES" altLang="es-ES" sz="1600" dirty="0" smtClean="0">
              <a:solidFill>
                <a:srgbClr val="FFFFFF"/>
              </a:solidFill>
              <a:latin typeface="Garamond"/>
            </a:endParaRPr>
          </a:p>
        </p:txBody>
      </p:sp>
      <p:sp>
        <p:nvSpPr>
          <p:cNvPr id="24582" name="2 Marcador de contenido"/>
          <p:cNvSpPr txBox="1">
            <a:spLocks/>
          </p:cNvSpPr>
          <p:nvPr/>
        </p:nvSpPr>
        <p:spPr bwMode="auto">
          <a:xfrm>
            <a:off x="632399" y="5248821"/>
            <a:ext cx="8511601" cy="729361"/>
          </a:xfrm>
          <a:prstGeom prst="rect">
            <a:avLst/>
          </a:prstGeom>
          <a:noFill/>
          <a:ln w="9525">
            <a:noFill/>
            <a:miter lim="800000"/>
            <a:headEnd/>
            <a:tailEnd/>
          </a:ln>
        </p:spPr>
        <p:txBody>
          <a:bodyPr lIns="79973" tIns="39987" rIns="79973" bIns="39987"/>
          <a:lstStyle/>
          <a:p>
            <a:pPr>
              <a:spcBef>
                <a:spcPct val="20000"/>
              </a:spcBef>
            </a:pPr>
            <a:r>
              <a:rPr lang="es-ES" sz="1700" dirty="0">
                <a:latin typeface="Garamond" pitchFamily="18" charset="0"/>
              </a:rPr>
              <a:t>Encontramos esta nueva brecha en actitudes y comportamientos políticos relacionados con partidos políticos y el proceso electoral: confianza en los partidos, identificación partidista, voto y firma de peticiones. </a:t>
            </a:r>
          </a:p>
          <a:p>
            <a:pPr>
              <a:spcBef>
                <a:spcPct val="20000"/>
              </a:spcBef>
              <a:buFontTx/>
              <a:buChar char="-"/>
            </a:pPr>
            <a:endParaRPr lang="es-ES" sz="1900" dirty="0">
              <a:latin typeface="Garamond" pitchFamily="18" charset="0"/>
            </a:endParaRPr>
          </a:p>
          <a:p>
            <a:pPr algn="just">
              <a:spcBef>
                <a:spcPct val="20000"/>
              </a:spcBef>
            </a:pPr>
            <a:endParaRPr lang="es-ES" sz="1900" dirty="0">
              <a:latin typeface="Garamond" pitchFamily="18" charset="0"/>
            </a:endParaRPr>
          </a:p>
          <a:p>
            <a:pPr marL="649784" lvl="1" indent="-249917" algn="just">
              <a:spcBef>
                <a:spcPct val="20000"/>
              </a:spcBef>
            </a:pPr>
            <a:endParaRPr lang="es-ES" sz="2400" dirty="0">
              <a:latin typeface="Garamond" pitchFamily="18" charset="0"/>
            </a:endParaRPr>
          </a:p>
        </p:txBody>
      </p:sp>
    </p:spTree>
    <p:extLst>
      <p:ext uri="{BB962C8B-B14F-4D97-AF65-F5344CB8AC3E}">
        <p14:creationId xmlns:p14="http://schemas.microsoft.com/office/powerpoint/2010/main" val="23022129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ES"/>
          </a:p>
        </p:txBody>
      </p:sp>
      <p:pic>
        <p:nvPicPr>
          <p:cNvPr id="1026" name="Picture 2"/>
          <p:cNvPicPr>
            <a:picLocks noChangeAspect="1" noChangeArrowheads="1"/>
          </p:cNvPicPr>
          <p:nvPr/>
        </p:nvPicPr>
        <p:blipFill>
          <a:blip r:embed="rId2" cstate="print"/>
          <a:srcRect/>
          <a:stretch>
            <a:fillRect/>
          </a:stretch>
        </p:blipFill>
        <p:spPr bwMode="auto">
          <a:xfrm>
            <a:off x="467544" y="377155"/>
            <a:ext cx="4752528" cy="5788124"/>
          </a:xfrm>
          <a:prstGeom prst="rect">
            <a:avLst/>
          </a:prstGeom>
          <a:noFill/>
          <a:ln w="9525">
            <a:noFill/>
            <a:miter lim="800000"/>
            <a:headEnd/>
            <a:tailEnd/>
          </a:ln>
          <a:effectLst/>
        </p:spPr>
      </p:pic>
    </p:spTree>
    <p:extLst>
      <p:ext uri="{BB962C8B-B14F-4D97-AF65-F5344CB8AC3E}">
        <p14:creationId xmlns:p14="http://schemas.microsoft.com/office/powerpoint/2010/main" val="37558785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457200" y="762000"/>
            <a:ext cx="8229600" cy="990600"/>
          </a:xfrm>
        </p:spPr>
        <p:txBody>
          <a:bodyPr/>
          <a:lstStyle/>
          <a:p>
            <a:pPr eaLnBrk="1" hangingPunct="1"/>
            <a:r>
              <a:rPr lang="en-US" sz="1800" b="1" smtClean="0"/>
              <a:t>What’s distinctive of young people’s political participation at the beginning of the twenty-first century?</a:t>
            </a:r>
          </a:p>
        </p:txBody>
      </p:sp>
      <p:sp>
        <p:nvSpPr>
          <p:cNvPr id="19458" name="Text Placeholder 9"/>
          <p:cNvSpPr>
            <a:spLocks noGrp="1"/>
          </p:cNvSpPr>
          <p:nvPr>
            <p:ph type="body" idx="1"/>
          </p:nvPr>
        </p:nvSpPr>
        <p:spPr>
          <a:xfrm>
            <a:off x="457200" y="1828800"/>
            <a:ext cx="4040188" cy="381000"/>
          </a:xfrm>
        </p:spPr>
        <p:txBody>
          <a:bodyPr/>
          <a:lstStyle/>
          <a:p>
            <a:pPr eaLnBrk="1" hangingPunct="1"/>
            <a:r>
              <a:rPr lang="es-ES" sz="1800" b="0" u="sng" smtClean="0"/>
              <a:t>Limitations available research</a:t>
            </a:r>
            <a:r>
              <a:rPr lang="es-ES" sz="1800" b="0" smtClean="0"/>
              <a:t>	</a:t>
            </a:r>
            <a:endParaRPr lang="en-US" sz="1800" b="0" smtClean="0"/>
          </a:p>
        </p:txBody>
      </p:sp>
      <p:sp>
        <p:nvSpPr>
          <p:cNvPr id="11" name="Content Placeholder 10"/>
          <p:cNvSpPr>
            <a:spLocks noGrp="1"/>
          </p:cNvSpPr>
          <p:nvPr>
            <p:ph sz="half" idx="2"/>
          </p:nvPr>
        </p:nvSpPr>
        <p:spPr>
          <a:xfrm>
            <a:off x="457200" y="2468563"/>
            <a:ext cx="4040188" cy="3951287"/>
          </a:xfrm>
        </p:spPr>
        <p:txBody>
          <a:bodyPr rtlCol="0">
            <a:normAutofit/>
          </a:bodyPr>
          <a:lstStyle/>
          <a:p>
            <a:pPr eaLnBrk="1" fontAlgn="auto" hangingPunct="1">
              <a:spcAft>
                <a:spcPts val="0"/>
              </a:spcAft>
              <a:buFont typeface="Arial" pitchFamily="34" charset="0"/>
              <a:buChar char="•"/>
              <a:defRPr/>
            </a:pPr>
            <a:r>
              <a:rPr lang="en-US" sz="1800" dirty="0" smtClean="0">
                <a:solidFill>
                  <a:schemeClr val="bg1">
                    <a:lumMod val="50000"/>
                  </a:schemeClr>
                </a:solidFill>
              </a:rPr>
              <a:t>Emphasis in single modes of participation</a:t>
            </a:r>
          </a:p>
          <a:p>
            <a:pPr eaLnBrk="1" fontAlgn="auto" hangingPunct="1">
              <a:spcAft>
                <a:spcPts val="0"/>
              </a:spcAft>
              <a:buFont typeface="Arial" pitchFamily="34" charset="0"/>
              <a:buChar char="•"/>
              <a:defRPr/>
            </a:pPr>
            <a:r>
              <a:rPr lang="en-US" sz="1800" dirty="0" smtClean="0"/>
              <a:t>Lack of cross-national studies</a:t>
            </a:r>
          </a:p>
          <a:p>
            <a:pPr eaLnBrk="1" fontAlgn="auto" hangingPunct="1">
              <a:spcAft>
                <a:spcPts val="0"/>
              </a:spcAft>
              <a:buFont typeface="Arial" pitchFamily="34" charset="0"/>
              <a:buChar char="•"/>
              <a:defRPr/>
            </a:pPr>
            <a:r>
              <a:rPr lang="en-US" sz="1800" dirty="0" smtClean="0"/>
              <a:t>Lack of longitudinal studies</a:t>
            </a:r>
          </a:p>
          <a:p>
            <a:pPr eaLnBrk="1" fontAlgn="auto" hangingPunct="1">
              <a:spcAft>
                <a:spcPts val="0"/>
              </a:spcAft>
              <a:buFont typeface="Arial" pitchFamily="34" charset="0"/>
              <a:buChar char="•"/>
              <a:defRPr/>
            </a:pPr>
            <a:r>
              <a:rPr lang="en-US" sz="1800" dirty="0" smtClean="0"/>
              <a:t>Absence of comparisons to adults</a:t>
            </a:r>
          </a:p>
          <a:p>
            <a:pPr eaLnBrk="1" fontAlgn="auto" hangingPunct="1">
              <a:spcAft>
                <a:spcPts val="0"/>
              </a:spcAft>
              <a:buFont typeface="Arial" pitchFamily="34" charset="0"/>
              <a:buChar char="•"/>
              <a:defRPr/>
            </a:pPr>
            <a:r>
              <a:rPr lang="en-US" sz="1800" dirty="0" smtClean="0"/>
              <a:t>Ambiguous usage of the concept «age»</a:t>
            </a:r>
            <a:endParaRPr lang="en-US" sz="1800" dirty="0"/>
          </a:p>
        </p:txBody>
      </p:sp>
      <p:sp>
        <p:nvSpPr>
          <p:cNvPr id="19460" name="Text Placeholder 11"/>
          <p:cNvSpPr>
            <a:spLocks noGrp="1"/>
          </p:cNvSpPr>
          <p:nvPr>
            <p:ph type="body" sz="quarter" idx="3"/>
          </p:nvPr>
        </p:nvSpPr>
        <p:spPr>
          <a:xfrm>
            <a:off x="4645025" y="1828800"/>
            <a:ext cx="4041775" cy="381000"/>
          </a:xfrm>
        </p:spPr>
        <p:txBody>
          <a:bodyPr/>
          <a:lstStyle/>
          <a:p>
            <a:pPr eaLnBrk="1" hangingPunct="1"/>
            <a:r>
              <a:rPr lang="es-ES" sz="1800" b="0" u="sng" smtClean="0"/>
              <a:t>Propositions</a:t>
            </a:r>
            <a:endParaRPr lang="en-US" sz="1800" b="0" u="sng" smtClean="0"/>
          </a:p>
        </p:txBody>
      </p:sp>
      <p:sp>
        <p:nvSpPr>
          <p:cNvPr id="13" name="Content Placeholder 12"/>
          <p:cNvSpPr>
            <a:spLocks noGrp="1"/>
          </p:cNvSpPr>
          <p:nvPr>
            <p:ph sz="quarter" idx="4"/>
          </p:nvPr>
        </p:nvSpPr>
        <p:spPr>
          <a:xfrm>
            <a:off x="4645025" y="2209800"/>
            <a:ext cx="4041775" cy="4419600"/>
          </a:xfrm>
        </p:spPr>
        <p:txBody>
          <a:bodyPr rtlCol="0">
            <a:normAutofit/>
          </a:bodyPr>
          <a:lstStyle/>
          <a:p>
            <a:pPr eaLnBrk="1" fontAlgn="auto" hangingPunct="1">
              <a:spcAft>
                <a:spcPts val="0"/>
              </a:spcAft>
              <a:buFont typeface="Arial" pitchFamily="34" charset="0"/>
              <a:buAutoNum type="arabicPeriod"/>
              <a:defRPr/>
            </a:pPr>
            <a:r>
              <a:rPr lang="en-US" sz="1800" dirty="0" smtClean="0">
                <a:solidFill>
                  <a:schemeClr val="bg1">
                    <a:lumMod val="50000"/>
                  </a:schemeClr>
                </a:solidFill>
              </a:rPr>
              <a:t>Political participation measurement:</a:t>
            </a:r>
          </a:p>
          <a:p>
            <a:pPr marL="0" indent="0" eaLnBrk="1" fontAlgn="auto" hangingPunct="1">
              <a:spcAft>
                <a:spcPts val="0"/>
              </a:spcAft>
              <a:buFont typeface="Arial" pitchFamily="34" charset="0"/>
              <a:buNone/>
              <a:defRPr/>
            </a:pPr>
            <a:r>
              <a:rPr lang="en-US" sz="1800" dirty="0" smtClean="0">
                <a:solidFill>
                  <a:schemeClr val="bg1">
                    <a:lumMod val="50000"/>
                  </a:schemeClr>
                </a:solidFill>
              </a:rPr>
              <a:t>	Development of cross-national and longitudinally valid instrument to measure political participation</a:t>
            </a:r>
          </a:p>
          <a:p>
            <a:pPr marL="0" indent="0" eaLnBrk="1" fontAlgn="auto" hangingPunct="1">
              <a:spcAft>
                <a:spcPts val="0"/>
              </a:spcAft>
              <a:buFont typeface="Arial" pitchFamily="34" charset="0"/>
              <a:buNone/>
              <a:defRPr/>
            </a:pPr>
            <a:r>
              <a:rPr lang="en-US" sz="1800" dirty="0" smtClean="0">
                <a:solidFill>
                  <a:schemeClr val="bg1">
                    <a:lumMod val="50000"/>
                  </a:schemeClr>
                </a:solidFill>
              </a:rPr>
              <a:t>Institutional and non-institutional participation</a:t>
            </a:r>
          </a:p>
          <a:p>
            <a:pPr marL="0" indent="0" eaLnBrk="1" fontAlgn="auto" hangingPunct="1">
              <a:spcAft>
                <a:spcPts val="0"/>
              </a:spcAft>
              <a:buFont typeface="Arial" pitchFamily="34" charset="0"/>
              <a:buNone/>
              <a:defRPr/>
            </a:pPr>
            <a:endParaRPr lang="en-US" sz="1800" dirty="0" smtClean="0"/>
          </a:p>
          <a:p>
            <a:pPr marL="0" indent="0" eaLnBrk="1" fontAlgn="auto" hangingPunct="1">
              <a:spcAft>
                <a:spcPts val="0"/>
              </a:spcAft>
              <a:buFont typeface="Arial" pitchFamily="34" charset="0"/>
              <a:buNone/>
              <a:defRPr/>
            </a:pPr>
            <a:r>
              <a:rPr lang="es-ES" sz="1800" dirty="0" smtClean="0"/>
              <a:t>2. </a:t>
            </a:r>
            <a:r>
              <a:rPr lang="en-US" sz="1800" dirty="0" smtClean="0"/>
              <a:t>What is “being young”?</a:t>
            </a:r>
          </a:p>
          <a:p>
            <a:pPr marL="0" indent="0" eaLnBrk="1" fontAlgn="auto" hangingPunct="1">
              <a:spcAft>
                <a:spcPts val="0"/>
              </a:spcAft>
              <a:buFont typeface="Arial" pitchFamily="34" charset="0"/>
              <a:buNone/>
              <a:defRPr/>
            </a:pPr>
            <a:r>
              <a:rPr lang="en-US" sz="1800" dirty="0" smtClean="0"/>
              <a:t>	Development of meaningful demarcation lines between youth and adulthood </a:t>
            </a:r>
          </a:p>
          <a:p>
            <a:pPr marL="0" indent="0" eaLnBrk="1" fontAlgn="auto" hangingPunct="1">
              <a:spcAft>
                <a:spcPts val="0"/>
              </a:spcAft>
              <a:buFont typeface="Arial" pitchFamily="34" charset="0"/>
              <a:buNone/>
              <a:defRPr/>
            </a:pPr>
            <a:r>
              <a:rPr lang="en-US" sz="1800" dirty="0" smtClean="0"/>
              <a:t>Major markers of the transition to adulthood and their changes across time, countries and gender</a:t>
            </a:r>
          </a:p>
          <a:p>
            <a:pPr marL="0" indent="0" eaLnBrk="1" fontAlgn="auto" hangingPunct="1">
              <a:spcAft>
                <a:spcPts val="0"/>
              </a:spcAft>
              <a:buFont typeface="Arial" pitchFamily="34" charset="0"/>
              <a:buNone/>
              <a:defRPr/>
            </a:pPr>
            <a:endParaRPr lang="es-ES" sz="1800" dirty="0" smtClean="0"/>
          </a:p>
          <a:p>
            <a:pPr marL="0" indent="0" eaLnBrk="1" fontAlgn="auto" hangingPunct="1">
              <a:spcAft>
                <a:spcPts val="0"/>
              </a:spcAft>
              <a:buFont typeface="Arial" pitchFamily="34" charset="0"/>
              <a:buNone/>
              <a:defRPr/>
            </a:pPr>
            <a:endParaRPr lang="en-US" sz="1800" dirty="0" smtClean="0"/>
          </a:p>
          <a:p>
            <a:pPr marL="0" indent="0" eaLnBrk="1" fontAlgn="auto" hangingPunct="1">
              <a:spcAft>
                <a:spcPts val="0"/>
              </a:spcAft>
              <a:buFont typeface="Arial" pitchFamily="34" charset="0"/>
              <a:buNone/>
              <a:defRPr/>
            </a:pPr>
            <a:endParaRPr lang="es-ES" sz="1800" dirty="0"/>
          </a:p>
          <a:p>
            <a:pPr marL="0" indent="0" eaLnBrk="1" fontAlgn="auto" hangingPunct="1">
              <a:spcAft>
                <a:spcPts val="0"/>
              </a:spcAft>
              <a:buFont typeface="Arial" pitchFamily="34" charset="0"/>
              <a:buNone/>
              <a:defRPr/>
            </a:pPr>
            <a:endParaRPr lang="en-US" sz="1800" dirty="0"/>
          </a:p>
        </p:txBody>
      </p:sp>
      <p:sp>
        <p:nvSpPr>
          <p:cNvPr id="9" name="Rectangle 8"/>
          <p:cNvSpPr/>
          <p:nvPr/>
        </p:nvSpPr>
        <p:spPr>
          <a:xfrm>
            <a:off x="0" y="6705600"/>
            <a:ext cx="9144000" cy="1524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sz="1600" dirty="0"/>
          </a:p>
        </p:txBody>
      </p:sp>
      <p:cxnSp>
        <p:nvCxnSpPr>
          <p:cNvPr id="14" name="Straight Connector 13"/>
          <p:cNvCxnSpPr/>
          <p:nvPr/>
        </p:nvCxnSpPr>
        <p:spPr>
          <a:xfrm>
            <a:off x="4538663" y="2095500"/>
            <a:ext cx="0" cy="4305300"/>
          </a:xfrm>
          <a:prstGeom prst="line">
            <a:avLst/>
          </a:prstGeom>
          <a:ln w="222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9" name="Right Arrow 18"/>
          <p:cNvSpPr/>
          <p:nvPr/>
        </p:nvSpPr>
        <p:spPr>
          <a:xfrm>
            <a:off x="4800600" y="2636838"/>
            <a:ext cx="533400" cy="182562"/>
          </a:xfrm>
          <a:prstGeom prst="rightArrow">
            <a:avLst/>
          </a:prstGeom>
          <a:gradFill>
            <a:gsLst>
              <a:gs pos="14594">
                <a:schemeClr val="bg1">
                  <a:lumMod val="75000"/>
                </a:schemeClr>
              </a:gs>
              <a:gs pos="24990">
                <a:srgbClr val="CACACA"/>
              </a:gs>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endParaRPr lang="en-US" sz="1800"/>
          </a:p>
        </p:txBody>
      </p:sp>
      <p:sp>
        <p:nvSpPr>
          <p:cNvPr id="15" name="Right Arrow 14"/>
          <p:cNvSpPr/>
          <p:nvPr/>
        </p:nvSpPr>
        <p:spPr>
          <a:xfrm>
            <a:off x="4800600" y="4770438"/>
            <a:ext cx="533400" cy="182562"/>
          </a:xfrm>
          <a:prstGeom prst="rightArrow">
            <a:avLst/>
          </a:prstGeom>
          <a:solidFill>
            <a:schemeClr val="bg1">
              <a:lumMod val="65000"/>
            </a:schemeClr>
          </a:solidFill>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endParaRPr lang="en-US" sz="1800"/>
          </a:p>
        </p:txBody>
      </p:sp>
      <p:sp>
        <p:nvSpPr>
          <p:cNvPr id="8" name="Rectangle 7"/>
          <p:cNvSpPr/>
          <p:nvPr/>
        </p:nvSpPr>
        <p:spPr>
          <a:xfrm>
            <a:off x="0" y="3175"/>
            <a:ext cx="4572000" cy="762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r>
              <a:rPr lang="es-ES" sz="1200">
                <a:solidFill>
                  <a:schemeClr val="bg1"/>
                </a:solidFill>
              </a:rPr>
              <a:t>Introduction</a:t>
            </a:r>
          </a:p>
          <a:p>
            <a:pPr algn="r">
              <a:defRPr/>
            </a:pPr>
            <a:r>
              <a:rPr lang="es-ES" sz="1400">
                <a:solidFill>
                  <a:schemeClr val="tx1"/>
                </a:solidFill>
              </a:rPr>
              <a:t>Young people’s political participation</a:t>
            </a:r>
          </a:p>
          <a:p>
            <a:pPr algn="r">
              <a:defRPr/>
            </a:pPr>
            <a:r>
              <a:rPr lang="es-ES" sz="1200">
                <a:solidFill>
                  <a:schemeClr val="bg1"/>
                </a:solidFill>
              </a:rPr>
              <a:t>Explanations</a:t>
            </a:r>
          </a:p>
          <a:p>
            <a:pPr algn="r">
              <a:defRPr/>
            </a:pPr>
            <a:r>
              <a:rPr lang="es-ES" sz="1200">
                <a:solidFill>
                  <a:schemeClr val="bg1"/>
                </a:solidFill>
              </a:rPr>
              <a:t>Conclusions</a:t>
            </a:r>
            <a:endParaRPr lang="en-US" sz="1200">
              <a:solidFill>
                <a:schemeClr val="bg1"/>
              </a:solidFill>
            </a:endParaRPr>
          </a:p>
        </p:txBody>
      </p:sp>
      <p:sp>
        <p:nvSpPr>
          <p:cNvPr id="19467" name="Rectangle 6"/>
          <p:cNvSpPr>
            <a:spLocks noChangeArrowheads="1"/>
          </p:cNvSpPr>
          <p:nvPr/>
        </p:nvSpPr>
        <p:spPr bwMode="auto">
          <a:xfrm>
            <a:off x="4572000" y="0"/>
            <a:ext cx="4572000" cy="762000"/>
          </a:xfrm>
          <a:prstGeom prst="rect">
            <a:avLst/>
          </a:prstGeom>
          <a:solidFill>
            <a:srgbClr val="7F7F7F"/>
          </a:solidFill>
          <a:ln w="25400" algn="ctr">
            <a:noFill/>
            <a:miter lim="800000"/>
            <a:headEnd/>
            <a:tailEnd/>
          </a:ln>
        </p:spPr>
        <p:txBody>
          <a:bodyPr anchor="ctr"/>
          <a:lstStyle/>
          <a:p>
            <a:endParaRPr lang="es-ES" sz="1200">
              <a:solidFill>
                <a:schemeClr val="bg1"/>
              </a:solidFill>
              <a:latin typeface="Calibri" pitchFamily="34" charset="0"/>
            </a:endParaRPr>
          </a:p>
          <a:p>
            <a:r>
              <a:rPr lang="es-ES" sz="1400">
                <a:latin typeface="Calibri" pitchFamily="34" charset="0"/>
              </a:rPr>
              <a:t>Youth and adulthood life stages</a:t>
            </a:r>
          </a:p>
          <a:p>
            <a:endParaRPr lang="es-ES" sz="140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705600"/>
            <a:ext cx="9144000" cy="1524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sz="1600" dirty="0"/>
          </a:p>
        </p:txBody>
      </p:sp>
      <p:sp>
        <p:nvSpPr>
          <p:cNvPr id="20482" name="Title 1"/>
          <p:cNvSpPr txBox="1">
            <a:spLocks/>
          </p:cNvSpPr>
          <p:nvPr/>
        </p:nvSpPr>
        <p:spPr bwMode="auto">
          <a:xfrm>
            <a:off x="457200" y="1188839"/>
            <a:ext cx="8229600" cy="872009"/>
          </a:xfrm>
          <a:prstGeom prst="rect">
            <a:avLst/>
          </a:prstGeom>
          <a:noFill/>
          <a:ln w="9525">
            <a:noFill/>
            <a:miter lim="800000"/>
            <a:headEnd/>
            <a:tailEnd/>
          </a:ln>
        </p:spPr>
        <p:txBody>
          <a:bodyPr anchor="ctr"/>
          <a:lstStyle/>
          <a:p>
            <a:pPr algn="ctr"/>
            <a:r>
              <a:rPr lang="es-ES" sz="2400" dirty="0" err="1">
                <a:latin typeface="Calibri" pitchFamily="34" charset="0"/>
              </a:rPr>
              <a:t>What’s</a:t>
            </a:r>
            <a:r>
              <a:rPr lang="es-ES" sz="2400" dirty="0">
                <a:latin typeface="Calibri" pitchFamily="34" charset="0"/>
              </a:rPr>
              <a:t> </a:t>
            </a:r>
            <a:r>
              <a:rPr lang="es-ES" sz="2400" dirty="0" err="1">
                <a:latin typeface="Calibri" pitchFamily="34" charset="0"/>
              </a:rPr>
              <a:t>distinctive</a:t>
            </a:r>
            <a:r>
              <a:rPr lang="es-ES" sz="2400" dirty="0">
                <a:latin typeface="Calibri" pitchFamily="34" charset="0"/>
              </a:rPr>
              <a:t> of </a:t>
            </a:r>
            <a:r>
              <a:rPr lang="es-ES" sz="2400" dirty="0" err="1">
                <a:latin typeface="Calibri" pitchFamily="34" charset="0"/>
              </a:rPr>
              <a:t>young</a:t>
            </a:r>
            <a:r>
              <a:rPr lang="es-ES" sz="2400" dirty="0">
                <a:latin typeface="Calibri" pitchFamily="34" charset="0"/>
              </a:rPr>
              <a:t> </a:t>
            </a:r>
            <a:r>
              <a:rPr lang="es-ES" sz="2400" dirty="0" err="1">
                <a:latin typeface="Calibri" pitchFamily="34" charset="0"/>
              </a:rPr>
              <a:t>people’s</a:t>
            </a:r>
            <a:r>
              <a:rPr lang="es-ES" sz="2400" dirty="0">
                <a:latin typeface="Calibri" pitchFamily="34" charset="0"/>
              </a:rPr>
              <a:t> </a:t>
            </a:r>
            <a:r>
              <a:rPr lang="es-ES" sz="2400" dirty="0" err="1">
                <a:latin typeface="Calibri" pitchFamily="34" charset="0"/>
              </a:rPr>
              <a:t>political</a:t>
            </a:r>
            <a:r>
              <a:rPr lang="es-ES" sz="2400" dirty="0">
                <a:latin typeface="Calibri" pitchFamily="34" charset="0"/>
              </a:rPr>
              <a:t> </a:t>
            </a:r>
            <a:r>
              <a:rPr lang="es-ES" sz="2400" dirty="0" err="1">
                <a:latin typeface="Calibri" pitchFamily="34" charset="0"/>
              </a:rPr>
              <a:t>participation</a:t>
            </a:r>
            <a:r>
              <a:rPr lang="es-ES" sz="2400" dirty="0">
                <a:latin typeface="Calibri" pitchFamily="34" charset="0"/>
              </a:rPr>
              <a:t> at </a:t>
            </a:r>
            <a:r>
              <a:rPr lang="es-ES" sz="2400" dirty="0" err="1">
                <a:latin typeface="Calibri" pitchFamily="34" charset="0"/>
              </a:rPr>
              <a:t>the</a:t>
            </a:r>
            <a:r>
              <a:rPr lang="es-ES" sz="2400" dirty="0">
                <a:latin typeface="Calibri" pitchFamily="34" charset="0"/>
              </a:rPr>
              <a:t> </a:t>
            </a:r>
            <a:r>
              <a:rPr lang="es-ES" sz="2400" dirty="0" err="1">
                <a:latin typeface="Calibri" pitchFamily="34" charset="0"/>
              </a:rPr>
              <a:t>beginning</a:t>
            </a:r>
            <a:r>
              <a:rPr lang="es-ES" sz="2400" dirty="0">
                <a:latin typeface="Calibri" pitchFamily="34" charset="0"/>
              </a:rPr>
              <a:t> of </a:t>
            </a:r>
            <a:r>
              <a:rPr lang="es-ES" sz="2400" dirty="0" err="1">
                <a:latin typeface="Calibri" pitchFamily="34" charset="0"/>
              </a:rPr>
              <a:t>the</a:t>
            </a:r>
            <a:r>
              <a:rPr lang="es-ES" sz="2400" dirty="0">
                <a:latin typeface="Calibri" pitchFamily="34" charset="0"/>
              </a:rPr>
              <a:t> </a:t>
            </a:r>
            <a:r>
              <a:rPr lang="es-ES" sz="2400" dirty="0" err="1">
                <a:latin typeface="Calibri" pitchFamily="34" charset="0"/>
              </a:rPr>
              <a:t>twenty-first</a:t>
            </a:r>
            <a:r>
              <a:rPr lang="es-ES" sz="2400" dirty="0">
                <a:latin typeface="Calibri" pitchFamily="34" charset="0"/>
              </a:rPr>
              <a:t> </a:t>
            </a:r>
            <a:r>
              <a:rPr lang="es-ES" sz="2400" dirty="0" err="1">
                <a:latin typeface="Calibri" pitchFamily="34" charset="0"/>
              </a:rPr>
              <a:t>century</a:t>
            </a:r>
            <a:r>
              <a:rPr lang="es-ES" sz="2400" dirty="0">
                <a:latin typeface="Calibri" pitchFamily="34" charset="0"/>
              </a:rPr>
              <a:t>?</a:t>
            </a:r>
            <a:endParaRPr lang="en-US" sz="2400" dirty="0">
              <a:latin typeface="Calibri" pitchFamily="34" charset="0"/>
            </a:endParaRPr>
          </a:p>
        </p:txBody>
      </p:sp>
      <p:sp>
        <p:nvSpPr>
          <p:cNvPr id="8" name="Rectangle 7"/>
          <p:cNvSpPr/>
          <p:nvPr/>
        </p:nvSpPr>
        <p:spPr>
          <a:xfrm>
            <a:off x="0" y="3175"/>
            <a:ext cx="4572000" cy="762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r>
              <a:rPr lang="es-ES" sz="1200">
                <a:solidFill>
                  <a:schemeClr val="bg1"/>
                </a:solidFill>
              </a:rPr>
              <a:t>Introduction</a:t>
            </a:r>
          </a:p>
          <a:p>
            <a:pPr algn="r">
              <a:defRPr/>
            </a:pPr>
            <a:r>
              <a:rPr lang="es-ES" sz="1400">
                <a:solidFill>
                  <a:schemeClr val="tx1"/>
                </a:solidFill>
              </a:rPr>
              <a:t>Young people’s political participation</a:t>
            </a:r>
          </a:p>
          <a:p>
            <a:pPr algn="r">
              <a:defRPr/>
            </a:pPr>
            <a:r>
              <a:rPr lang="es-ES" sz="1200">
                <a:solidFill>
                  <a:schemeClr val="bg1"/>
                </a:solidFill>
              </a:rPr>
              <a:t>Explanations</a:t>
            </a:r>
          </a:p>
          <a:p>
            <a:pPr algn="r">
              <a:defRPr/>
            </a:pPr>
            <a:r>
              <a:rPr lang="es-ES" sz="1200">
                <a:solidFill>
                  <a:schemeClr val="bg1"/>
                </a:solidFill>
              </a:rPr>
              <a:t>Conclusions</a:t>
            </a:r>
            <a:endParaRPr lang="en-US" sz="1200">
              <a:solidFill>
                <a:schemeClr val="bg1"/>
              </a:solidFill>
            </a:endParaRPr>
          </a:p>
        </p:txBody>
      </p:sp>
      <p:sp>
        <p:nvSpPr>
          <p:cNvPr id="20486" name="Rectangle 6"/>
          <p:cNvSpPr>
            <a:spLocks noChangeArrowheads="1"/>
          </p:cNvSpPr>
          <p:nvPr/>
        </p:nvSpPr>
        <p:spPr bwMode="auto">
          <a:xfrm>
            <a:off x="4572000" y="0"/>
            <a:ext cx="4572000" cy="762000"/>
          </a:xfrm>
          <a:prstGeom prst="rect">
            <a:avLst/>
          </a:prstGeom>
          <a:solidFill>
            <a:srgbClr val="7F7F7F"/>
          </a:solidFill>
          <a:ln w="25400" algn="ctr">
            <a:noFill/>
            <a:miter lim="800000"/>
            <a:headEnd/>
            <a:tailEnd/>
          </a:ln>
        </p:spPr>
        <p:txBody>
          <a:bodyPr anchor="ctr"/>
          <a:lstStyle/>
          <a:p>
            <a:endParaRPr lang="es-ES" sz="1400">
              <a:latin typeface="Calibri" pitchFamily="34" charset="0"/>
            </a:endParaRPr>
          </a:p>
          <a:p>
            <a:r>
              <a:rPr lang="es-ES" sz="1400">
                <a:latin typeface="Calibri" pitchFamily="34" charset="0"/>
              </a:rPr>
              <a:t>Results</a:t>
            </a:r>
            <a:endParaRPr lang="en-US" sz="1400">
              <a:latin typeface="Calibri" pitchFamily="34" charset="0"/>
            </a:endParaRPr>
          </a:p>
        </p:txBody>
      </p:sp>
    </p:spTree>
    <p:extLst>
      <p:ext uri="{BB962C8B-B14F-4D97-AF65-F5344CB8AC3E}">
        <p14:creationId xmlns:p14="http://schemas.microsoft.com/office/powerpoint/2010/main" val="34088288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705600"/>
            <a:ext cx="9144000" cy="1524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sz="1600" dirty="0"/>
          </a:p>
        </p:txBody>
      </p:sp>
      <p:sp>
        <p:nvSpPr>
          <p:cNvPr id="8" name="Rectangle 7"/>
          <p:cNvSpPr/>
          <p:nvPr/>
        </p:nvSpPr>
        <p:spPr>
          <a:xfrm>
            <a:off x="0" y="3175"/>
            <a:ext cx="4572000" cy="762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r>
              <a:rPr lang="es-ES" sz="1200">
                <a:solidFill>
                  <a:schemeClr val="bg1"/>
                </a:solidFill>
              </a:rPr>
              <a:t>Introduction</a:t>
            </a:r>
          </a:p>
          <a:p>
            <a:pPr algn="r">
              <a:defRPr/>
            </a:pPr>
            <a:r>
              <a:rPr lang="es-ES" sz="1400">
                <a:solidFill>
                  <a:schemeClr val="tx1"/>
                </a:solidFill>
              </a:rPr>
              <a:t>Young people’s political participation</a:t>
            </a:r>
          </a:p>
          <a:p>
            <a:pPr algn="r">
              <a:defRPr/>
            </a:pPr>
            <a:r>
              <a:rPr lang="es-ES" sz="1200">
                <a:solidFill>
                  <a:schemeClr val="bg1"/>
                </a:solidFill>
              </a:rPr>
              <a:t>Explanations</a:t>
            </a:r>
          </a:p>
          <a:p>
            <a:pPr algn="r">
              <a:defRPr/>
            </a:pPr>
            <a:r>
              <a:rPr lang="es-ES" sz="1200">
                <a:solidFill>
                  <a:schemeClr val="bg1"/>
                </a:solidFill>
              </a:rPr>
              <a:t>Conclusions</a:t>
            </a:r>
            <a:endParaRPr lang="en-US" sz="1200">
              <a:solidFill>
                <a:schemeClr val="bg1"/>
              </a:solidFill>
            </a:endParaRPr>
          </a:p>
        </p:txBody>
      </p:sp>
      <p:sp>
        <p:nvSpPr>
          <p:cNvPr id="20486" name="Rectangle 6"/>
          <p:cNvSpPr>
            <a:spLocks noChangeArrowheads="1"/>
          </p:cNvSpPr>
          <p:nvPr/>
        </p:nvSpPr>
        <p:spPr bwMode="auto">
          <a:xfrm>
            <a:off x="4572000" y="0"/>
            <a:ext cx="4572000" cy="762000"/>
          </a:xfrm>
          <a:prstGeom prst="rect">
            <a:avLst/>
          </a:prstGeom>
          <a:solidFill>
            <a:srgbClr val="7F7F7F"/>
          </a:solidFill>
          <a:ln w="25400" algn="ctr">
            <a:noFill/>
            <a:miter lim="800000"/>
            <a:headEnd/>
            <a:tailEnd/>
          </a:ln>
        </p:spPr>
        <p:txBody>
          <a:bodyPr anchor="ctr"/>
          <a:lstStyle/>
          <a:p>
            <a:endParaRPr lang="es-ES" sz="1400">
              <a:latin typeface="Calibri" pitchFamily="34" charset="0"/>
            </a:endParaRPr>
          </a:p>
          <a:p>
            <a:r>
              <a:rPr lang="es-ES" sz="1400">
                <a:latin typeface="Calibri" pitchFamily="34" charset="0"/>
              </a:rPr>
              <a:t>Results</a:t>
            </a:r>
            <a:endParaRPr lang="en-US" sz="1400">
              <a:latin typeface="Calibri" pitchFamily="34" charset="0"/>
            </a:endParaRP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588" y="908720"/>
            <a:ext cx="5559708" cy="2592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9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588" y="3789040"/>
            <a:ext cx="5559707" cy="2664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74307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705600"/>
            <a:ext cx="9144000" cy="1524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sz="1600" dirty="0"/>
          </a:p>
        </p:txBody>
      </p:sp>
      <p:sp>
        <p:nvSpPr>
          <p:cNvPr id="8" name="Rectangle 7"/>
          <p:cNvSpPr/>
          <p:nvPr/>
        </p:nvSpPr>
        <p:spPr>
          <a:xfrm>
            <a:off x="0" y="3175"/>
            <a:ext cx="4572000" cy="762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r>
              <a:rPr lang="es-ES" sz="1200">
                <a:solidFill>
                  <a:schemeClr val="bg1"/>
                </a:solidFill>
              </a:rPr>
              <a:t>Introduction</a:t>
            </a:r>
          </a:p>
          <a:p>
            <a:pPr algn="r">
              <a:defRPr/>
            </a:pPr>
            <a:r>
              <a:rPr lang="es-ES" sz="1400">
                <a:solidFill>
                  <a:schemeClr val="tx1"/>
                </a:solidFill>
              </a:rPr>
              <a:t>Young people’s political participation</a:t>
            </a:r>
          </a:p>
          <a:p>
            <a:pPr algn="r">
              <a:defRPr/>
            </a:pPr>
            <a:r>
              <a:rPr lang="es-ES" sz="1200">
                <a:solidFill>
                  <a:schemeClr val="bg1"/>
                </a:solidFill>
              </a:rPr>
              <a:t>Explanations</a:t>
            </a:r>
          </a:p>
          <a:p>
            <a:pPr algn="r">
              <a:defRPr/>
            </a:pPr>
            <a:r>
              <a:rPr lang="es-ES" sz="1200">
                <a:solidFill>
                  <a:schemeClr val="bg1"/>
                </a:solidFill>
              </a:rPr>
              <a:t>Conclusions</a:t>
            </a:r>
            <a:endParaRPr lang="en-US" sz="1200">
              <a:solidFill>
                <a:schemeClr val="bg1"/>
              </a:solidFill>
            </a:endParaRPr>
          </a:p>
        </p:txBody>
      </p:sp>
      <p:sp>
        <p:nvSpPr>
          <p:cNvPr id="20486" name="Rectangle 6"/>
          <p:cNvSpPr>
            <a:spLocks noChangeArrowheads="1"/>
          </p:cNvSpPr>
          <p:nvPr/>
        </p:nvSpPr>
        <p:spPr bwMode="auto">
          <a:xfrm>
            <a:off x="4572000" y="0"/>
            <a:ext cx="4572000" cy="762000"/>
          </a:xfrm>
          <a:prstGeom prst="rect">
            <a:avLst/>
          </a:prstGeom>
          <a:solidFill>
            <a:srgbClr val="7F7F7F"/>
          </a:solidFill>
          <a:ln w="25400" algn="ctr">
            <a:noFill/>
            <a:miter lim="800000"/>
            <a:headEnd/>
            <a:tailEnd/>
          </a:ln>
        </p:spPr>
        <p:txBody>
          <a:bodyPr anchor="ctr"/>
          <a:lstStyle/>
          <a:p>
            <a:endParaRPr lang="es-ES" sz="1400">
              <a:latin typeface="Calibri" pitchFamily="34" charset="0"/>
            </a:endParaRPr>
          </a:p>
          <a:p>
            <a:r>
              <a:rPr lang="es-ES" sz="1400">
                <a:latin typeface="Calibri" pitchFamily="34" charset="0"/>
              </a:rPr>
              <a:t>Results</a:t>
            </a:r>
            <a:endParaRPr lang="en-US" sz="1400">
              <a:latin typeface="Calibri" pitchFamily="34" charset="0"/>
            </a:endParaRP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0528" y="-48645"/>
            <a:ext cx="9500477" cy="69340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50504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632</TotalTime>
  <Words>3120</Words>
  <Application>Microsoft Office PowerPoint</Application>
  <PresentationFormat>On-screen Show (4:3)</PresentationFormat>
  <Paragraphs>493</Paragraphs>
  <Slides>53</Slides>
  <Notes>29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53</vt:i4>
      </vt:variant>
    </vt:vector>
  </HeadingPairs>
  <TitlesOfParts>
    <vt:vector size="59" baseType="lpstr">
      <vt:lpstr>ＭＳ Ｐゴシック</vt:lpstr>
      <vt:lpstr>Arial</vt:lpstr>
      <vt:lpstr>Calibri</vt:lpstr>
      <vt:lpstr>Garamond</vt:lpstr>
      <vt:lpstr>Wingdings</vt:lpstr>
      <vt:lpstr>Office Theme</vt:lpstr>
      <vt:lpstr>Young people’s political participation: a comparative overview across Europe</vt:lpstr>
      <vt:lpstr>PowerPoint Presentation</vt:lpstr>
      <vt:lpstr>PowerPoint Presentation</vt:lpstr>
      <vt:lpstr>PowerPoint Presentation</vt:lpstr>
      <vt:lpstr>What’s distinctive of young people’s political participation at the beginning of the twenty-first century?</vt:lpstr>
      <vt:lpstr>What’s distinctive of young people’s political participation at the beginning of the twenty-first century?</vt:lpstr>
      <vt:lpstr>PowerPoint Presentation</vt:lpstr>
      <vt:lpstr>PowerPoint Presentation</vt:lpstr>
      <vt:lpstr>PowerPoint Presentation</vt:lpstr>
      <vt:lpstr>PowerPoint Presentation</vt:lpstr>
      <vt:lpstr>PowerPoint Presentation</vt:lpstr>
      <vt:lpstr>PowerPoint Presentation</vt:lpstr>
      <vt:lpstr>Do young people participate less due to distinctive cohort characteristics or due to a delayed and more complicated transition to adulthood?</vt:lpstr>
      <vt:lpstr>Do young people participate less due to distinctive cohort characteristics or due to a delayed and more complicated transition to adulthood?</vt:lpstr>
      <vt:lpstr>Do young people participate less due to distinctive cohort characteristics or due to a delayed and more complicated transition to adulthood?</vt:lpstr>
      <vt:lpstr>PowerPoint Presentation</vt:lpstr>
      <vt:lpstr>PowerPoint Presentation</vt:lpstr>
      <vt:lpstr>Marginal effect of being young on institutional and non-institutional participation across levels of political interest in Denmark</vt:lpstr>
      <vt:lpstr>Do young people participate less due to distinctive cohort characteristics or due to a delayed and more complicated transition to adulthood?</vt:lpstr>
      <vt:lpstr>Do young people participate less due to distinctive cohort characteristics or due to a delayed and more complicated transition to adulthood?</vt:lpstr>
      <vt:lpstr>Continuity or generational change?</vt:lpstr>
      <vt:lpstr>The effect of the economic crisis on young people’s political participation in Spain</vt:lpstr>
      <vt:lpstr>Conclusions</vt:lpstr>
      <vt:lpstr>Satisfaction with democracy, average marginal effects, age and year, 2006 and 2012</vt:lpstr>
      <vt:lpstr>Institutional participation (electoral turnout), average marginal effects, age and year</vt:lpstr>
      <vt:lpstr>PowerPoint Presentation</vt:lpstr>
      <vt:lpstr>Trust in political parties across age and over time (2002-2011)</vt:lpstr>
      <vt:lpstr>Conclusions</vt:lpstr>
      <vt:lpstr>Non-institutional participation, contrast unemployed across age and over time, Spain</vt:lpstr>
      <vt:lpstr>Non-institutional participation, contrast unemployed across age and over time, Italy</vt:lpstr>
      <vt:lpstr>Non-institutional participation, contrast unemployed across age by satisfaction, Spain</vt:lpstr>
      <vt:lpstr>Conclusions</vt:lpstr>
      <vt:lpstr>Final note:</vt:lpstr>
      <vt:lpstr>Final note:</vt:lpstr>
      <vt:lpstr>PowerPoint Presentation</vt:lpstr>
      <vt:lpstr>PowerPoint Presentation</vt:lpstr>
      <vt:lpstr>PowerPoint Presentation</vt:lpstr>
      <vt:lpstr>Transition to adulthood and institutional participation:</vt:lpstr>
      <vt:lpstr>Transition to adulthood and institutional participation:</vt:lpstr>
      <vt:lpstr>Transition to adulthood and institutional participation:</vt:lpstr>
      <vt:lpstr>Continuity or generational change?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Cambio en actitudes políticas y participación en función de la edad</vt:lpstr>
      <vt:lpstr>Y, ¿los jóvenes desempleados?</vt:lpstr>
      <vt:lpstr>Identificación partidista</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ggarciaa</dc:creator>
  <cp:lastModifiedBy>Richard Arnold</cp:lastModifiedBy>
  <cp:revision>113</cp:revision>
  <cp:lastPrinted>2011-10-22T20:35:11Z</cp:lastPrinted>
  <dcterms:created xsi:type="dcterms:W3CDTF">2011-10-21T08:18:05Z</dcterms:created>
  <dcterms:modified xsi:type="dcterms:W3CDTF">2015-06-04T13:10:40Z</dcterms:modified>
</cp:coreProperties>
</file>