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9"/>
  </p:notesMasterIdLst>
  <p:handoutMasterIdLst>
    <p:handoutMasterId r:id="rId40"/>
  </p:handoutMasterIdLst>
  <p:sldIdLst>
    <p:sldId id="511" r:id="rId2"/>
    <p:sldId id="457" r:id="rId3"/>
    <p:sldId id="497" r:id="rId4"/>
    <p:sldId id="495" r:id="rId5"/>
    <p:sldId id="498" r:id="rId6"/>
    <p:sldId id="502" r:id="rId7"/>
    <p:sldId id="438" r:id="rId8"/>
    <p:sldId id="499" r:id="rId9"/>
    <p:sldId id="464" r:id="rId10"/>
    <p:sldId id="481" r:id="rId11"/>
    <p:sldId id="483" r:id="rId12"/>
    <p:sldId id="484" r:id="rId13"/>
    <p:sldId id="400" r:id="rId14"/>
    <p:sldId id="480" r:id="rId15"/>
    <p:sldId id="512" r:id="rId16"/>
    <p:sldId id="503" r:id="rId17"/>
    <p:sldId id="504" r:id="rId18"/>
    <p:sldId id="505" r:id="rId19"/>
    <p:sldId id="506" r:id="rId20"/>
    <p:sldId id="507" r:id="rId21"/>
    <p:sldId id="488" r:id="rId22"/>
    <p:sldId id="515" r:id="rId23"/>
    <p:sldId id="508" r:id="rId24"/>
    <p:sldId id="490" r:id="rId25"/>
    <p:sldId id="510" r:id="rId26"/>
    <p:sldId id="469" r:id="rId27"/>
    <p:sldId id="472" r:id="rId28"/>
    <p:sldId id="468" r:id="rId29"/>
    <p:sldId id="473" r:id="rId30"/>
    <p:sldId id="474" r:id="rId31"/>
    <p:sldId id="492" r:id="rId32"/>
    <p:sldId id="477" r:id="rId33"/>
    <p:sldId id="491" r:id="rId34"/>
    <p:sldId id="446" r:id="rId35"/>
    <p:sldId id="493" r:id="rId36"/>
    <p:sldId id="421" r:id="rId37"/>
    <p:sldId id="494" r:id="rId38"/>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35EB35"/>
    <a:srgbClr val="CC66FF"/>
    <a:srgbClr val="D438C1"/>
    <a:srgbClr val="E7C9EF"/>
    <a:srgbClr val="74F5F8"/>
    <a:srgbClr val="EDF0C8"/>
    <a:srgbClr val="D5D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18" autoAdjust="0"/>
  </p:normalViewPr>
  <p:slideViewPr>
    <p:cSldViewPr>
      <p:cViewPr varScale="1">
        <p:scale>
          <a:sx n="67" d="100"/>
          <a:sy n="67" d="100"/>
        </p:scale>
        <p:origin x="1050" y="78"/>
      </p:cViewPr>
      <p:guideLst>
        <p:guide orient="horz" pos="2160"/>
        <p:guide pos="2880"/>
      </p:guideLst>
    </p:cSldViewPr>
  </p:slideViewPr>
  <p:outlineViewPr>
    <p:cViewPr>
      <p:scale>
        <a:sx n="33" d="100"/>
        <a:sy n="33" d="100"/>
      </p:scale>
      <p:origin x="0" y="-28236"/>
    </p:cViewPr>
  </p:outlineViewPr>
  <p:notesTextViewPr>
    <p:cViewPr>
      <p:scale>
        <a:sx n="100" d="100"/>
        <a:sy n="100" d="100"/>
      </p:scale>
      <p:origin x="0" y="0"/>
    </p:cViewPr>
  </p:notesTextViewPr>
  <p:sorterViewPr>
    <p:cViewPr>
      <p:scale>
        <a:sx n="33" d="100"/>
        <a:sy n="33" d="100"/>
      </p:scale>
      <p:origin x="0" y="0"/>
    </p:cViewPr>
  </p:sorterViewPr>
  <p:notesViewPr>
    <p:cSldViewPr>
      <p:cViewPr>
        <p:scale>
          <a:sx n="100" d="100"/>
          <a:sy n="100" d="100"/>
        </p:scale>
        <p:origin x="1638"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Ingrid\papers\Youth%20Transitions\Buchmann%20special%20issue\life%20satisfaction%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C000"/>
            </a:solidFill>
          </c:spPr>
          <c:invertIfNegative val="0"/>
          <c:errBars>
            <c:errBarType val="both"/>
            <c:errValType val="fixedVal"/>
            <c:noEndCap val="0"/>
            <c:val val="0.1"/>
          </c:errBars>
          <c:cat>
            <c:strRef>
              <c:f>'F4.5'!$A$9:$A$16</c:f>
              <c:strCache>
                <c:ptCount val="6"/>
                <c:pt idx="0">
                  <c:v>Higher education</c:v>
                </c:pt>
                <c:pt idx="1">
                  <c:v>Apprenticeship</c:v>
                </c:pt>
                <c:pt idx="2">
                  <c:v>Employed after higher education</c:v>
                </c:pt>
                <c:pt idx="3">
                  <c:v>Early work orientation</c:v>
                </c:pt>
                <c:pt idx="4">
                  <c:v>Unemployed after further education</c:v>
                </c:pt>
                <c:pt idx="5">
                  <c:v>NEET</c:v>
                </c:pt>
              </c:strCache>
            </c:strRef>
          </c:cat>
          <c:val>
            <c:numRef>
              <c:f>'F4.5'!$B$9:$B$14</c:f>
              <c:numCache>
                <c:formatCode>General</c:formatCode>
                <c:ptCount val="6"/>
                <c:pt idx="0">
                  <c:v>4.05</c:v>
                </c:pt>
                <c:pt idx="1">
                  <c:v>4.03</c:v>
                </c:pt>
                <c:pt idx="2">
                  <c:v>4.01</c:v>
                </c:pt>
                <c:pt idx="3">
                  <c:v>3.88</c:v>
                </c:pt>
                <c:pt idx="4">
                  <c:v>3.73</c:v>
                </c:pt>
                <c:pt idx="5">
                  <c:v>3.43</c:v>
                </c:pt>
              </c:numCache>
            </c:numRef>
          </c:val>
        </c:ser>
        <c:dLbls>
          <c:showLegendKey val="0"/>
          <c:showVal val="0"/>
          <c:showCatName val="0"/>
          <c:showSerName val="0"/>
          <c:showPercent val="0"/>
          <c:showBubbleSize val="0"/>
        </c:dLbls>
        <c:gapWidth val="150"/>
        <c:axId val="172254920"/>
        <c:axId val="171135272"/>
      </c:barChart>
      <c:catAx>
        <c:axId val="172254920"/>
        <c:scaling>
          <c:orientation val="minMax"/>
        </c:scaling>
        <c:delete val="0"/>
        <c:axPos val="b"/>
        <c:numFmt formatCode="General" sourceLinked="1"/>
        <c:majorTickMark val="out"/>
        <c:minorTickMark val="none"/>
        <c:tickLblPos val="nextTo"/>
        <c:crossAx val="171135272"/>
        <c:crosses val="autoZero"/>
        <c:auto val="1"/>
        <c:lblAlgn val="ctr"/>
        <c:lblOffset val="100"/>
        <c:noMultiLvlLbl val="0"/>
      </c:catAx>
      <c:valAx>
        <c:axId val="171135272"/>
        <c:scaling>
          <c:orientation val="minMax"/>
          <c:min val="3"/>
        </c:scaling>
        <c:delete val="0"/>
        <c:axPos val="l"/>
        <c:majorGridlines/>
        <c:numFmt formatCode="General" sourceLinked="1"/>
        <c:majorTickMark val="out"/>
        <c:minorTickMark val="none"/>
        <c:tickLblPos val="nextTo"/>
        <c:crossAx val="17225492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BCS</c:v>
                </c:pt>
              </c:strCache>
            </c:strRef>
          </c:tx>
          <c:spPr>
            <a:solidFill>
              <a:schemeClr val="accent1"/>
            </a:solidFill>
          </c:spPr>
          <c:invertIfNegative val="0"/>
          <c:cat>
            <c:strRef>
              <c:f>Sheet1!$A$2:$A$6</c:f>
              <c:strCache>
                <c:ptCount val="5"/>
                <c:pt idx="0">
                  <c:v>0</c:v>
                </c:pt>
                <c:pt idx="1">
                  <c:v>1</c:v>
                </c:pt>
                <c:pt idx="2">
                  <c:v>2</c:v>
                </c:pt>
                <c:pt idx="3">
                  <c:v>3</c:v>
                </c:pt>
                <c:pt idx="4">
                  <c:v>4+</c:v>
                </c:pt>
              </c:strCache>
            </c:strRef>
          </c:cat>
          <c:val>
            <c:numRef>
              <c:f>Sheet1!$B$2:$B$6</c:f>
              <c:numCache>
                <c:formatCode>General</c:formatCode>
                <c:ptCount val="5"/>
                <c:pt idx="0">
                  <c:v>38.1</c:v>
                </c:pt>
                <c:pt idx="1">
                  <c:v>28.8</c:v>
                </c:pt>
                <c:pt idx="2">
                  <c:v>21.1</c:v>
                </c:pt>
                <c:pt idx="3">
                  <c:v>9.4</c:v>
                </c:pt>
                <c:pt idx="4">
                  <c:v>2.8</c:v>
                </c:pt>
              </c:numCache>
            </c:numRef>
          </c:val>
        </c:ser>
        <c:ser>
          <c:idx val="1"/>
          <c:order val="1"/>
          <c:tx>
            <c:strRef>
              <c:f>Sheet1!$C$1</c:f>
              <c:strCache>
                <c:ptCount val="1"/>
                <c:pt idx="0">
                  <c:v>LSYPE</c:v>
                </c:pt>
              </c:strCache>
            </c:strRef>
          </c:tx>
          <c:spPr>
            <a:solidFill>
              <a:srgbClr val="FFC000"/>
            </a:solidFill>
          </c:spPr>
          <c:invertIfNegative val="0"/>
          <c:cat>
            <c:strRef>
              <c:f>Sheet1!$A$2:$A$6</c:f>
              <c:strCache>
                <c:ptCount val="5"/>
                <c:pt idx="0">
                  <c:v>0</c:v>
                </c:pt>
                <c:pt idx="1">
                  <c:v>1</c:v>
                </c:pt>
                <c:pt idx="2">
                  <c:v>2</c:v>
                </c:pt>
                <c:pt idx="3">
                  <c:v>3</c:v>
                </c:pt>
                <c:pt idx="4">
                  <c:v>4+</c:v>
                </c:pt>
              </c:strCache>
            </c:strRef>
          </c:cat>
          <c:val>
            <c:numRef>
              <c:f>Sheet1!$C$2:$C$6</c:f>
              <c:numCache>
                <c:formatCode>General</c:formatCode>
                <c:ptCount val="5"/>
                <c:pt idx="0">
                  <c:v>52.5</c:v>
                </c:pt>
                <c:pt idx="1">
                  <c:v>21.7</c:v>
                </c:pt>
                <c:pt idx="2">
                  <c:v>11</c:v>
                </c:pt>
                <c:pt idx="3">
                  <c:v>6.8</c:v>
                </c:pt>
                <c:pt idx="4">
                  <c:v>8.1</c:v>
                </c:pt>
              </c:numCache>
            </c:numRef>
          </c:val>
        </c:ser>
        <c:dLbls>
          <c:showLegendKey val="0"/>
          <c:showVal val="0"/>
          <c:showCatName val="0"/>
          <c:showSerName val="0"/>
          <c:showPercent val="0"/>
          <c:showBubbleSize val="0"/>
        </c:dLbls>
        <c:gapWidth val="150"/>
        <c:axId val="172253536"/>
        <c:axId val="172604744"/>
      </c:barChart>
      <c:catAx>
        <c:axId val="172253536"/>
        <c:scaling>
          <c:orientation val="minMax"/>
        </c:scaling>
        <c:delete val="0"/>
        <c:axPos val="b"/>
        <c:numFmt formatCode="General" sourceLinked="1"/>
        <c:majorTickMark val="out"/>
        <c:minorTickMark val="none"/>
        <c:tickLblPos val="nextTo"/>
        <c:crossAx val="172604744"/>
        <c:crosses val="autoZero"/>
        <c:auto val="1"/>
        <c:lblAlgn val="ctr"/>
        <c:lblOffset val="100"/>
        <c:noMultiLvlLbl val="0"/>
      </c:catAx>
      <c:valAx>
        <c:axId val="172604744"/>
        <c:scaling>
          <c:orientation val="minMax"/>
        </c:scaling>
        <c:delete val="0"/>
        <c:axPos val="l"/>
        <c:majorGridlines/>
        <c:numFmt formatCode="General" sourceLinked="1"/>
        <c:majorTickMark val="out"/>
        <c:minorTickMark val="none"/>
        <c:tickLblPos val="nextTo"/>
        <c:crossAx val="172253536"/>
        <c:crosses val="autoZero"/>
        <c:crossBetween val="between"/>
      </c:valAx>
      <c:dTable>
        <c:showHorzBorder val="1"/>
        <c:showVertBorder val="1"/>
        <c:showOutline val="1"/>
        <c:showKeys val="0"/>
      </c:dTable>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BCS</c:v>
                </c:pt>
              </c:strCache>
            </c:strRef>
          </c:tx>
          <c:spPr>
            <a:ln w="57150"/>
          </c:spPr>
          <c:marker>
            <c:symbol val="none"/>
          </c:marker>
          <c:cat>
            <c:strRef>
              <c:f>Sheet1!$A$2:$A$5</c:f>
              <c:strCache>
                <c:ptCount val="4"/>
                <c:pt idx="0">
                  <c:v>1</c:v>
                </c:pt>
                <c:pt idx="1">
                  <c:v>2</c:v>
                </c:pt>
                <c:pt idx="2">
                  <c:v>3</c:v>
                </c:pt>
                <c:pt idx="3">
                  <c:v>4+</c:v>
                </c:pt>
              </c:strCache>
            </c:strRef>
          </c:cat>
          <c:val>
            <c:numRef>
              <c:f>Sheet1!$B$2:$B$5</c:f>
              <c:numCache>
                <c:formatCode>General</c:formatCode>
                <c:ptCount val="4"/>
                <c:pt idx="0">
                  <c:v>1.5</c:v>
                </c:pt>
                <c:pt idx="1">
                  <c:v>2.4499999999999997</c:v>
                </c:pt>
                <c:pt idx="2">
                  <c:v>3.01</c:v>
                </c:pt>
                <c:pt idx="3">
                  <c:v>2.9499999999999997</c:v>
                </c:pt>
              </c:numCache>
            </c:numRef>
          </c:val>
          <c:smooth val="0"/>
        </c:ser>
        <c:ser>
          <c:idx val="1"/>
          <c:order val="1"/>
          <c:tx>
            <c:strRef>
              <c:f>Sheet1!$C$1</c:f>
              <c:strCache>
                <c:ptCount val="1"/>
                <c:pt idx="0">
                  <c:v>LSYPE</c:v>
                </c:pt>
              </c:strCache>
            </c:strRef>
          </c:tx>
          <c:spPr>
            <a:ln w="57150">
              <a:solidFill>
                <a:srgbClr val="FFC000"/>
              </a:solidFill>
            </a:ln>
          </c:spPr>
          <c:marker>
            <c:symbol val="none"/>
          </c:marker>
          <c:cat>
            <c:strRef>
              <c:f>Sheet1!$A$2:$A$5</c:f>
              <c:strCache>
                <c:ptCount val="4"/>
                <c:pt idx="0">
                  <c:v>1</c:v>
                </c:pt>
                <c:pt idx="1">
                  <c:v>2</c:v>
                </c:pt>
                <c:pt idx="2">
                  <c:v>3</c:v>
                </c:pt>
                <c:pt idx="3">
                  <c:v>4+</c:v>
                </c:pt>
              </c:strCache>
            </c:strRef>
          </c:cat>
          <c:val>
            <c:numRef>
              <c:f>Sheet1!$C$2:$C$5</c:f>
              <c:numCache>
                <c:formatCode>General</c:formatCode>
                <c:ptCount val="4"/>
                <c:pt idx="0">
                  <c:v>1.9700000000000026</c:v>
                </c:pt>
                <c:pt idx="1">
                  <c:v>3.61</c:v>
                </c:pt>
                <c:pt idx="2">
                  <c:v>4.03</c:v>
                </c:pt>
                <c:pt idx="3">
                  <c:v>6.79</c:v>
                </c:pt>
              </c:numCache>
            </c:numRef>
          </c:val>
          <c:smooth val="0"/>
        </c:ser>
        <c:dLbls>
          <c:showLegendKey val="0"/>
          <c:showVal val="0"/>
          <c:showCatName val="0"/>
          <c:showSerName val="0"/>
          <c:showPercent val="0"/>
          <c:showBubbleSize val="0"/>
        </c:dLbls>
        <c:smooth val="0"/>
        <c:axId val="172559240"/>
        <c:axId val="126002728"/>
      </c:lineChart>
      <c:catAx>
        <c:axId val="172559240"/>
        <c:scaling>
          <c:orientation val="minMax"/>
        </c:scaling>
        <c:delete val="0"/>
        <c:axPos val="b"/>
        <c:title>
          <c:tx>
            <c:rich>
              <a:bodyPr/>
              <a:lstStyle/>
              <a:p>
                <a:pPr>
                  <a:defRPr/>
                </a:pPr>
                <a:r>
                  <a:rPr lang="en-GB" dirty="0" smtClean="0"/>
                  <a:t>Number of Risks</a:t>
                </a:r>
                <a:endParaRPr lang="en-GB" dirty="0"/>
              </a:p>
            </c:rich>
          </c:tx>
          <c:overlay val="0"/>
        </c:title>
        <c:numFmt formatCode="General" sourceLinked="0"/>
        <c:majorTickMark val="out"/>
        <c:minorTickMark val="none"/>
        <c:tickLblPos val="nextTo"/>
        <c:crossAx val="126002728"/>
        <c:crosses val="autoZero"/>
        <c:auto val="1"/>
        <c:lblAlgn val="ctr"/>
        <c:lblOffset val="100"/>
        <c:noMultiLvlLbl val="0"/>
      </c:catAx>
      <c:valAx>
        <c:axId val="126002728"/>
        <c:scaling>
          <c:orientation val="minMax"/>
        </c:scaling>
        <c:delete val="0"/>
        <c:axPos val="l"/>
        <c:majorGridlines/>
        <c:title>
          <c:tx>
            <c:rich>
              <a:bodyPr rot="-5400000" vert="horz"/>
              <a:lstStyle/>
              <a:p>
                <a:pPr>
                  <a:defRPr/>
                </a:pPr>
                <a:r>
                  <a:rPr lang="en-GB" sz="1400" dirty="0" smtClean="0"/>
                  <a:t>Likelihood</a:t>
                </a:r>
                <a:r>
                  <a:rPr lang="en-GB" sz="1400" baseline="0" dirty="0" smtClean="0"/>
                  <a:t> of being NEET</a:t>
                </a:r>
                <a:endParaRPr lang="en-GB" sz="1400" dirty="0"/>
              </a:p>
            </c:rich>
          </c:tx>
          <c:overlay val="0"/>
        </c:title>
        <c:numFmt formatCode="General" sourceLinked="1"/>
        <c:majorTickMark val="out"/>
        <c:minorTickMark val="none"/>
        <c:tickLblPos val="nextTo"/>
        <c:crossAx val="1725592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8E4423FF-1EAA-486E-9561-E16CA93DD6DC}" type="datetimeFigureOut">
              <a:rPr lang="en-GB" smtClean="0"/>
              <a:pPr/>
              <a:t>28/06/2016</a:t>
            </a:fld>
            <a:endParaRPr lang="en-GB"/>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A2691CA9-03AA-4223-A2BC-053F2381E559}" type="slidenum">
              <a:rPr lang="en-GB" smtClean="0"/>
              <a:pPr/>
              <a:t>‹#›</a:t>
            </a:fld>
            <a:endParaRPr lang="en-GB"/>
          </a:p>
        </p:txBody>
      </p:sp>
    </p:spTree>
    <p:extLst>
      <p:ext uri="{BB962C8B-B14F-4D97-AF65-F5344CB8AC3E}">
        <p14:creationId xmlns:p14="http://schemas.microsoft.com/office/powerpoint/2010/main" val="2975002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5D95721E-8630-4BCD-BBDA-4FCCBD7672EA}" type="datetimeFigureOut">
              <a:rPr lang="en-GB" smtClean="0"/>
              <a:pPr/>
              <a:t>28/06/2016</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52090D61-06A6-4EF3-954F-40801AE857D6}" type="slidenum">
              <a:rPr lang="en-GB" smtClean="0"/>
              <a:pPr/>
              <a:t>‹#›</a:t>
            </a:fld>
            <a:endParaRPr lang="en-GB"/>
          </a:p>
        </p:txBody>
      </p:sp>
    </p:spTree>
    <p:extLst>
      <p:ext uri="{BB962C8B-B14F-4D97-AF65-F5344CB8AC3E}">
        <p14:creationId xmlns:p14="http://schemas.microsoft.com/office/powerpoint/2010/main" val="2008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090D61-06A6-4EF3-954F-40801AE857D6}" type="slidenum">
              <a:rPr lang="en-GB" smtClean="0"/>
              <a:pPr/>
              <a:t>1</a:t>
            </a:fld>
            <a:endParaRPr lang="en-GB"/>
          </a:p>
        </p:txBody>
      </p:sp>
    </p:spTree>
    <p:extLst>
      <p:ext uri="{BB962C8B-B14F-4D97-AF65-F5344CB8AC3E}">
        <p14:creationId xmlns:p14="http://schemas.microsoft.com/office/powerpoint/2010/main" val="441363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fontScale="92500" lnSpcReduction="10000"/>
          </a:bodyPr>
          <a:lstStyle/>
          <a:p>
            <a:pPr marL="0" marR="0" indent="0" algn="l" defTabSz="1043056" rtl="0" eaLnBrk="1" fontAlgn="t" latinLnBrk="0" hangingPunct="1">
              <a:lnSpc>
                <a:spcPct val="100000"/>
              </a:lnSpc>
              <a:spcBef>
                <a:spcPts val="0"/>
              </a:spcBef>
              <a:spcAft>
                <a:spcPts val="0"/>
              </a:spcAft>
              <a:buClrTx/>
              <a:buSzTx/>
              <a:buFontTx/>
              <a:buNone/>
              <a:tabLst/>
              <a:defRPr/>
            </a:pPr>
            <a:r>
              <a:rPr lang="en-GB" sz="1400" b="0" i="0" u="none" strike="noStrike" kern="1200" dirty="0" smtClean="0">
                <a:solidFill>
                  <a:schemeClr val="tx1"/>
                </a:solidFill>
                <a:latin typeface="+mn-lt"/>
                <a:ea typeface="+mn-ea"/>
                <a:cs typeface="+mn-cs"/>
              </a:rPr>
              <a:t>The </a:t>
            </a:r>
            <a:r>
              <a:rPr lang="en-GB" dirty="0" smtClean="0"/>
              <a:t>Table shows the incidence of six dichotomised</a:t>
            </a:r>
            <a:r>
              <a:rPr lang="en-GB" baseline="0" dirty="0" smtClean="0"/>
              <a:t> measures of social risk in the two cohorts, measured at age 10 in the BCS and 14 in the LSYPE. There are clearly other indicators of social risk but we have chosen indicators that are comparable across the two cohorts. </a:t>
            </a:r>
          </a:p>
          <a:p>
            <a:pPr marL="0" marR="0" indent="0" algn="l" defTabSz="1043056" rtl="0" eaLnBrk="1" fontAlgn="t" latinLnBrk="0" hangingPunct="1">
              <a:lnSpc>
                <a:spcPct val="100000"/>
              </a:lnSpc>
              <a:spcBef>
                <a:spcPts val="0"/>
              </a:spcBef>
              <a:spcAft>
                <a:spcPts val="0"/>
              </a:spcAft>
              <a:buClrTx/>
              <a:buSzTx/>
              <a:buFontTx/>
              <a:buNone/>
              <a:tabLst/>
              <a:defRPr/>
            </a:pPr>
            <a:endParaRPr lang="en-GB" baseline="0" dirty="0" smtClean="0"/>
          </a:p>
          <a:p>
            <a:pPr marL="0" marR="0" indent="0" algn="l" defTabSz="1043056" rtl="0" eaLnBrk="1" fontAlgn="t" latinLnBrk="0" hangingPunct="1">
              <a:lnSpc>
                <a:spcPct val="100000"/>
              </a:lnSpc>
              <a:spcBef>
                <a:spcPts val="0"/>
              </a:spcBef>
              <a:spcAft>
                <a:spcPts val="0"/>
              </a:spcAft>
              <a:buClrTx/>
              <a:buSzTx/>
              <a:buFontTx/>
              <a:buNone/>
              <a:tabLst/>
              <a:defRPr/>
            </a:pPr>
            <a:r>
              <a:rPr lang="en-GB" baseline="0" dirty="0" smtClean="0"/>
              <a:t>Again highlights the expansion in educational participation between the two cohorts: in the BCS half of families lived in households with less than Level 2 qualifications while fewer than 1 in 5 young people in the LSYPE cohort live in households with similarly low levels of education. </a:t>
            </a:r>
          </a:p>
          <a:p>
            <a:pPr marL="0" marR="0" indent="0" algn="l" defTabSz="1043056" rtl="0" eaLnBrk="1" fontAlgn="t" latinLnBrk="0" hangingPunct="1">
              <a:lnSpc>
                <a:spcPct val="100000"/>
              </a:lnSpc>
              <a:spcBef>
                <a:spcPts val="0"/>
              </a:spcBef>
              <a:spcAft>
                <a:spcPts val="0"/>
              </a:spcAft>
              <a:buClrTx/>
              <a:buSzTx/>
              <a:buFontTx/>
              <a:buNone/>
              <a:tabLst/>
              <a:defRPr/>
            </a:pPr>
            <a:endParaRPr lang="en-GB" baseline="0" dirty="0" smtClean="0"/>
          </a:p>
          <a:p>
            <a:pPr marL="0" marR="0" indent="0" algn="l" defTabSz="1043056" rtl="0" eaLnBrk="1" fontAlgn="t" latinLnBrk="0" hangingPunct="1">
              <a:lnSpc>
                <a:spcPct val="100000"/>
              </a:lnSpc>
              <a:spcBef>
                <a:spcPts val="0"/>
              </a:spcBef>
              <a:spcAft>
                <a:spcPts val="0"/>
              </a:spcAft>
              <a:buClrTx/>
              <a:buSzTx/>
              <a:buFontTx/>
              <a:buNone/>
              <a:tabLst/>
              <a:defRPr/>
            </a:pPr>
            <a:r>
              <a:rPr lang="en-GB" baseline="0" dirty="0" smtClean="0"/>
              <a:t>Conversely, greater number of families are in low SES households in the LSYPE possibly reflecting the nature of the jobs available in the labour market and changes in family size and structure...more young people in the LSYPE live in lone parent and workless households.</a:t>
            </a:r>
            <a:endParaRPr lang="en-GB" dirty="0" smtClean="0"/>
          </a:p>
          <a:p>
            <a:pPr rtl="0" eaLnBrk="1" fontAlgn="t" latinLnBrk="0" hangingPunct="1"/>
            <a:endParaRPr lang="en-GB" sz="1400" b="0" i="0" u="none" strike="noStrike" kern="1200" dirty="0" smtClean="0">
              <a:solidFill>
                <a:schemeClr val="tx1"/>
              </a:solidFill>
              <a:latin typeface="+mn-lt"/>
              <a:ea typeface="+mn-ea"/>
              <a:cs typeface="+mn-cs"/>
            </a:endParaRPr>
          </a:p>
          <a:p>
            <a:pPr rtl="0" eaLnBrk="1" fontAlgn="t" latinLnBrk="0" hangingPunct="1"/>
            <a:r>
              <a:rPr lang="en-GB" sz="1400" b="0" i="0" u="none" strike="noStrike" kern="1200" dirty="0" smtClean="0">
                <a:solidFill>
                  <a:schemeClr val="tx1"/>
                </a:solidFill>
                <a:latin typeface="+mn-lt"/>
                <a:ea typeface="+mn-ea"/>
                <a:cs typeface="+mn-cs"/>
              </a:rPr>
              <a:t>Numbers</a:t>
            </a:r>
            <a:r>
              <a:rPr lang="en-GB" sz="1400" b="0" i="0" u="none" strike="noStrike" kern="1200" baseline="0" dirty="0" smtClean="0">
                <a:solidFill>
                  <a:schemeClr val="tx1"/>
                </a:solidFill>
                <a:latin typeface="+mn-lt"/>
                <a:ea typeface="+mn-ea"/>
                <a:cs typeface="+mn-cs"/>
              </a:rPr>
              <a:t> in social housing has more than halved.</a:t>
            </a:r>
          </a:p>
          <a:p>
            <a:pPr rtl="0" eaLnBrk="1" fontAlgn="t" latinLnBrk="0" hangingPunct="1"/>
            <a:endParaRPr lang="en-GB" sz="1400" b="0" i="0" u="none" strike="noStrike" kern="1200" baseline="0" dirty="0" smtClean="0">
              <a:solidFill>
                <a:schemeClr val="tx1"/>
              </a:solidFill>
              <a:latin typeface="+mn-lt"/>
              <a:ea typeface="+mn-ea"/>
              <a:cs typeface="+mn-cs"/>
            </a:endParaRPr>
          </a:p>
          <a:p>
            <a:pPr rtl="0" eaLnBrk="1" fontAlgn="t" latinLnBrk="0" hangingPunct="1"/>
            <a:r>
              <a:rPr lang="en-GB" sz="1400" b="0" i="0" u="none" strike="noStrike" kern="1200" baseline="0" dirty="0" smtClean="0">
                <a:solidFill>
                  <a:schemeClr val="tx1"/>
                </a:solidFill>
                <a:latin typeface="+mn-lt"/>
                <a:ea typeface="+mn-ea"/>
                <a:cs typeface="+mn-cs"/>
              </a:rPr>
              <a:t>Interestingly, the only thing that hasn’t changed, is the number of young people born to a teenage parent</a:t>
            </a:r>
            <a:endParaRPr lang="en-GB" sz="1400" b="0" i="0" u="none" strike="noStrike" kern="1200" dirty="0" smtClean="0">
              <a:solidFill>
                <a:schemeClr val="tx1"/>
              </a:solidFill>
              <a:latin typeface="+mn-lt"/>
              <a:ea typeface="+mn-ea"/>
              <a:cs typeface="+mn-cs"/>
            </a:endParaRPr>
          </a:p>
          <a:p>
            <a:pPr rtl="0" eaLnBrk="1" fontAlgn="t" latinLnBrk="0" hangingPunct="1"/>
            <a:endParaRPr lang="en-GB" sz="1400" b="0" i="0" u="none" strike="noStrike" kern="1200" dirty="0" smtClean="0">
              <a:solidFill>
                <a:schemeClr val="tx1"/>
              </a:solidFill>
              <a:latin typeface="+mn-lt"/>
              <a:ea typeface="+mn-ea"/>
              <a:cs typeface="+mn-cs"/>
            </a:endParaRPr>
          </a:p>
          <a:p>
            <a:pPr rtl="0" eaLnBrk="1" fontAlgn="t" latinLnBrk="0" hangingPunct="1"/>
            <a:r>
              <a:rPr lang="en-GB" sz="1400" b="0" i="0" u="none" strike="noStrike" kern="1200" dirty="0" smtClean="0">
                <a:solidFill>
                  <a:schemeClr val="tx1"/>
                </a:solidFill>
                <a:latin typeface="+mn-lt"/>
                <a:ea typeface="+mn-ea"/>
                <a:cs typeface="+mn-cs"/>
              </a:rPr>
              <a:t>Low parent education – less than level 2 qualifications</a:t>
            </a:r>
          </a:p>
          <a:p>
            <a:pPr rtl="0" eaLnBrk="1" fontAlgn="t" latinLnBrk="0" hangingPunct="1"/>
            <a:r>
              <a:rPr lang="en-GB" sz="1400" b="0" i="0" u="none" strike="noStrike" kern="1200" dirty="0" smtClean="0">
                <a:solidFill>
                  <a:schemeClr val="tx1"/>
                </a:solidFill>
                <a:latin typeface="+mn-lt"/>
                <a:ea typeface="+mn-ea"/>
                <a:cs typeface="+mn-cs"/>
              </a:rPr>
              <a:t>Low parent SES – routine</a:t>
            </a:r>
            <a:r>
              <a:rPr lang="en-GB" sz="1400" b="0" i="0" u="none" strike="noStrike" kern="1200" baseline="0" dirty="0" smtClean="0">
                <a:solidFill>
                  <a:schemeClr val="tx1"/>
                </a:solidFill>
                <a:latin typeface="+mn-lt"/>
                <a:ea typeface="+mn-ea"/>
                <a:cs typeface="+mn-cs"/>
              </a:rPr>
              <a:t> occupations / unemployed</a:t>
            </a:r>
            <a:endParaRPr lang="en-GB" sz="1400" b="0" i="0" u="none" strike="noStrike" kern="1200" dirty="0" smtClean="0">
              <a:solidFill>
                <a:schemeClr val="tx1"/>
              </a:solidFill>
              <a:latin typeface="+mn-lt"/>
              <a:ea typeface="+mn-ea"/>
              <a:cs typeface="+mn-cs"/>
            </a:endParaRPr>
          </a:p>
          <a:p>
            <a:pPr rtl="0" eaLnBrk="1" fontAlgn="t" latinLnBrk="0" hangingPunct="1"/>
            <a:r>
              <a:rPr lang="en-GB" sz="1400" b="0" i="0" u="none" strike="noStrike" kern="1200" dirty="0" smtClean="0">
                <a:solidFill>
                  <a:schemeClr val="tx1"/>
                </a:solidFill>
                <a:latin typeface="+mn-lt"/>
                <a:ea typeface="+mn-ea"/>
                <a:cs typeface="+mn-cs"/>
              </a:rPr>
              <a:t>YP lives</a:t>
            </a:r>
            <a:r>
              <a:rPr lang="en-GB" sz="1400" b="0" i="0" u="none" strike="noStrike" kern="1200" baseline="0" dirty="0" smtClean="0">
                <a:solidFill>
                  <a:schemeClr val="tx1"/>
                </a:solidFill>
                <a:latin typeface="+mn-lt"/>
                <a:ea typeface="+mn-ea"/>
                <a:cs typeface="+mn-cs"/>
              </a:rPr>
              <a:t> in a lone parent household</a:t>
            </a:r>
            <a:endParaRPr lang="en-GB" sz="1400" b="0" i="0" u="none" strike="noStrike" kern="1200" dirty="0" smtClean="0">
              <a:solidFill>
                <a:schemeClr val="tx1"/>
              </a:solidFill>
              <a:latin typeface="+mn-lt"/>
              <a:ea typeface="+mn-ea"/>
              <a:cs typeface="+mn-cs"/>
            </a:endParaRPr>
          </a:p>
          <a:p>
            <a:pPr rtl="0" eaLnBrk="1" fontAlgn="t" latinLnBrk="0" hangingPunct="1"/>
            <a:r>
              <a:rPr lang="en-GB" sz="1400" b="0" i="0" u="none" strike="noStrike" kern="1200" dirty="0" smtClean="0">
                <a:solidFill>
                  <a:schemeClr val="tx1"/>
                </a:solidFill>
                <a:latin typeface="+mn-lt"/>
                <a:ea typeface="+mn-ea"/>
                <a:cs typeface="+mn-cs"/>
              </a:rPr>
              <a:t>YP was born to a teen parent – 20 years or younger at time of CM’s birth</a:t>
            </a:r>
          </a:p>
          <a:p>
            <a:pPr rtl="0" eaLnBrk="1" fontAlgn="t" latinLnBrk="0" hangingPunct="1"/>
            <a:r>
              <a:rPr lang="en-GB" sz="1400" b="0" i="0" u="none" strike="noStrike" kern="1200" dirty="0" smtClean="0">
                <a:solidFill>
                  <a:schemeClr val="tx1"/>
                </a:solidFill>
                <a:latin typeface="+mn-lt"/>
                <a:ea typeface="+mn-ea"/>
                <a:cs typeface="+mn-cs"/>
              </a:rPr>
              <a:t>YP lives in social housing </a:t>
            </a:r>
          </a:p>
          <a:p>
            <a:pPr rtl="0" eaLnBrk="1" fontAlgn="t" latinLnBrk="0" hangingPunct="1"/>
            <a:r>
              <a:rPr lang="en-GB" sz="1400" b="0" i="0" u="none" strike="noStrike" kern="1200" dirty="0" smtClean="0">
                <a:solidFill>
                  <a:schemeClr val="tx1"/>
                </a:solidFill>
                <a:latin typeface="+mn-lt"/>
                <a:ea typeface="+mn-ea"/>
                <a:cs typeface="+mn-cs"/>
              </a:rPr>
              <a:t>YP</a:t>
            </a:r>
            <a:r>
              <a:rPr lang="en-GB" sz="1400" b="0" i="0" u="none" strike="noStrike" kern="1200" baseline="0" dirty="0" smtClean="0">
                <a:solidFill>
                  <a:schemeClr val="tx1"/>
                </a:solidFill>
                <a:latin typeface="+mn-lt"/>
                <a:ea typeface="+mn-ea"/>
                <a:cs typeface="+mn-cs"/>
              </a:rPr>
              <a:t> lives in a workless household</a:t>
            </a:r>
            <a:endParaRPr lang="en-GB" sz="1400" b="0" i="0" u="none" strike="noStrike" kern="1200" dirty="0" smtClean="0">
              <a:solidFill>
                <a:schemeClr val="tx1"/>
              </a:solidFill>
              <a:latin typeface="+mn-lt"/>
              <a:ea typeface="+mn-ea"/>
              <a:cs typeface="+mn-cs"/>
            </a:endParaRPr>
          </a:p>
          <a:p>
            <a:endParaRPr lang="en-GB" dirty="0"/>
          </a:p>
        </p:txBody>
      </p:sp>
    </p:spTree>
    <p:extLst>
      <p:ext uri="{BB962C8B-B14F-4D97-AF65-F5344CB8AC3E}">
        <p14:creationId xmlns:p14="http://schemas.microsoft.com/office/powerpoint/2010/main" val="855362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r>
              <a:rPr lang="en-GB" baseline="0" dirty="0" smtClean="0"/>
              <a:t>This approach enables consideration of cumulative risk as well as allowing our analysis to take into account the different incidences of each risk across the two cohorts and so some of the socio-historical differences which exist between them</a:t>
            </a:r>
          </a:p>
          <a:p>
            <a:endParaRPr lang="en-GB" baseline="0" dirty="0" smtClean="0"/>
          </a:p>
          <a:p>
            <a:r>
              <a:rPr lang="en-GB" baseline="0" dirty="0" smtClean="0"/>
              <a:t>Analysis here also shows that in relation to NEET status, the relationship between the number of risks and becoming NEET is very linear. For our education and employment outcomes the relationship is slightly more curvilinear with those young people experiencing 3 or more risks being particularly less likely to remain in education or move into employment</a:t>
            </a:r>
            <a:endParaRPr lang="en-GB" dirty="0"/>
          </a:p>
        </p:txBody>
      </p:sp>
    </p:spTree>
    <p:extLst>
      <p:ext uri="{BB962C8B-B14F-4D97-AF65-F5344CB8AC3E}">
        <p14:creationId xmlns:p14="http://schemas.microsoft.com/office/powerpoint/2010/main" val="1849643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r>
              <a:rPr lang="en-GB" sz="1400" kern="1200" dirty="0" smtClean="0">
                <a:solidFill>
                  <a:schemeClr val="tx1"/>
                </a:solidFill>
                <a:latin typeface="+mn-lt"/>
                <a:ea typeface="+mn-ea"/>
                <a:cs typeface="+mn-cs"/>
              </a:rPr>
              <a:t>A large number of initiatives have been introduced over recent decades which have radically transformed the transition from school to work. Trends in young people’s first destination states following the end of compulsory schooling, for example, show that during the 1970s and into the early 1990s, employment declined in importance relative to youth training and continuing education (Andrews &amp; Bradley, 1997).</a:t>
            </a:r>
          </a:p>
          <a:p>
            <a:endParaRPr lang="en-GB" sz="1400" kern="1200" dirty="0" smtClean="0">
              <a:solidFill>
                <a:schemeClr val="tx1"/>
              </a:solidFill>
              <a:latin typeface="+mn-lt"/>
              <a:ea typeface="+mn-ea"/>
              <a:cs typeface="+mn-cs"/>
            </a:endParaRPr>
          </a:p>
          <a:p>
            <a:pPr marL="0" marR="0" indent="0" algn="l" defTabSz="1043056"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rPr>
              <a:t>Nevertheless, many young people continue to choose an employment based route on leaving school and while many succeed in doing so, a significant minority of young people struggle to make the transition into work after leaving full time education</a:t>
            </a:r>
          </a:p>
          <a:p>
            <a:endParaRPr lang="en-GB" dirty="0"/>
          </a:p>
        </p:txBody>
      </p:sp>
    </p:spTree>
    <p:extLst>
      <p:ext uri="{BB962C8B-B14F-4D97-AF65-F5344CB8AC3E}">
        <p14:creationId xmlns:p14="http://schemas.microsoft.com/office/powerpoint/2010/main" val="2413170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mn-lt"/>
                <a:ea typeface="+mn-ea"/>
                <a:cs typeface="+mn-cs"/>
              </a:rPr>
              <a:t>In both the BCS (Table 5) and the LSYPE (Table 6) the relationship between the number of risks experiences and the likelihood of being NEET appears fairly linear: with each additional risk experienced, the likelihood of being NEET at 18 increases. </a:t>
            </a:r>
          </a:p>
          <a:p>
            <a:pPr marL="0" marR="0" indent="0" algn="l" defTabSz="1043056" rtl="0" eaLnBrk="1" fontAlgn="auto" latinLnBrk="0" hangingPunct="1">
              <a:lnSpc>
                <a:spcPct val="100000"/>
              </a:lnSpc>
              <a:spcBef>
                <a:spcPts val="0"/>
              </a:spcBef>
              <a:spcAft>
                <a:spcPts val="0"/>
              </a:spcAft>
              <a:buClrTx/>
              <a:buSzTx/>
              <a:buFontTx/>
              <a:buNone/>
              <a:tabLst/>
              <a:defRPr/>
            </a:pPr>
            <a:endParaRPr lang="en-GB" sz="1400" kern="1200" dirty="0" smtClean="0">
              <a:solidFill>
                <a:schemeClr val="tx1"/>
              </a:solidFill>
              <a:latin typeface="+mn-lt"/>
              <a:ea typeface="+mn-ea"/>
              <a:cs typeface="+mn-cs"/>
            </a:endParaRPr>
          </a:p>
          <a:p>
            <a:pPr marL="0" marR="0" indent="0" algn="l" defTabSz="1043056" rtl="0" eaLnBrk="1" fontAlgn="auto" latinLnBrk="0" hangingPunct="1">
              <a:lnSpc>
                <a:spcPct val="100000"/>
              </a:lnSpc>
              <a:spcBef>
                <a:spcPts val="0"/>
              </a:spcBef>
              <a:spcAft>
                <a:spcPts val="0"/>
              </a:spcAft>
              <a:buClrTx/>
              <a:buSzTx/>
              <a:buFontTx/>
              <a:buNone/>
              <a:tabLst/>
              <a:defRPr/>
            </a:pPr>
            <a:endParaRPr lang="en-GB" sz="1400" kern="1200" dirty="0" smtClean="0">
              <a:solidFill>
                <a:schemeClr val="tx1"/>
              </a:solidFill>
              <a:latin typeface="+mn-lt"/>
              <a:ea typeface="+mn-ea"/>
              <a:cs typeface="+mn-cs"/>
            </a:endParaRPr>
          </a:p>
          <a:p>
            <a:pPr marL="0" marR="0" indent="0" algn="l" defTabSz="1043056" rtl="0" eaLnBrk="1" fontAlgn="auto" latinLnBrk="0" hangingPunct="1">
              <a:lnSpc>
                <a:spcPct val="100000"/>
              </a:lnSpc>
              <a:spcBef>
                <a:spcPts val="0"/>
              </a:spcBef>
              <a:spcAft>
                <a:spcPts val="0"/>
              </a:spcAft>
              <a:buClrTx/>
              <a:buSzTx/>
              <a:buFontTx/>
              <a:buNone/>
              <a:tabLst/>
              <a:defRPr/>
            </a:pPr>
            <a:r>
              <a:rPr lang="en-GB" dirty="0" smtClean="0"/>
              <a:t>Controls for region, income and gender.</a:t>
            </a:r>
            <a:r>
              <a:rPr lang="en-GB" baseline="0" dirty="0" smtClean="0"/>
              <a:t> </a:t>
            </a:r>
          </a:p>
          <a:p>
            <a:pPr marL="0" marR="0" indent="0" algn="l" defTabSz="1043056"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1043056" rtl="0" eaLnBrk="1" fontAlgn="auto" latinLnBrk="0" hangingPunct="1">
              <a:lnSpc>
                <a:spcPct val="100000"/>
              </a:lnSpc>
              <a:spcBef>
                <a:spcPts val="0"/>
              </a:spcBef>
              <a:spcAft>
                <a:spcPts val="0"/>
              </a:spcAft>
              <a:buClrTx/>
              <a:buSzTx/>
              <a:buFontTx/>
              <a:buNone/>
              <a:tabLst/>
              <a:defRPr/>
            </a:pPr>
            <a:r>
              <a:rPr lang="en-GB" dirty="0" smtClean="0"/>
              <a:t>There is a higher overall risk of being NEET in the LSYPE (16% vs. 7% in the BCS)</a:t>
            </a:r>
          </a:p>
          <a:p>
            <a:endParaRPr lang="en-GB" dirty="0" smtClean="0"/>
          </a:p>
          <a:p>
            <a:r>
              <a:rPr lang="en-GB" dirty="0" smtClean="0"/>
              <a:t>In both cohorts there is a strong relationship</a:t>
            </a:r>
            <a:r>
              <a:rPr lang="en-GB" baseline="0" dirty="0" smtClean="0"/>
              <a:t> between the number of social risks experienced by young people and the likelihood of becoming NEET</a:t>
            </a:r>
          </a:p>
          <a:p>
            <a:endParaRPr lang="en-GB" baseline="0" dirty="0" smtClean="0"/>
          </a:p>
          <a:p>
            <a:r>
              <a:rPr lang="en-GB" dirty="0" err="1" smtClean="0"/>
              <a:t>Bynner</a:t>
            </a:r>
            <a:r>
              <a:rPr lang="en-GB" dirty="0" smtClean="0"/>
              <a:t> and Parsons (2002) highlight the dynamic rather than static nature of being NEET and the need to define it longitudinally, i.e. It must represent a minimum period of time outside education, training and employment</a:t>
            </a:r>
            <a:endParaRPr lang="en-GB" dirty="0"/>
          </a:p>
        </p:txBody>
      </p:sp>
    </p:spTree>
    <p:extLst>
      <p:ext uri="{BB962C8B-B14F-4D97-AF65-F5344CB8AC3E}">
        <p14:creationId xmlns:p14="http://schemas.microsoft.com/office/powerpoint/2010/main" val="24267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177471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fontScale="92500" lnSpcReduction="10000"/>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dirty="0" smtClean="0"/>
              <a:t>Controls for region, income and gender.</a:t>
            </a:r>
            <a:r>
              <a:rPr lang="en-GB" baseline="0" dirty="0" smtClean="0"/>
              <a:t> </a:t>
            </a:r>
          </a:p>
          <a:p>
            <a:endParaRPr lang="en-GB" dirty="0" smtClean="0"/>
          </a:p>
          <a:p>
            <a:r>
              <a:rPr lang="en-GB" dirty="0" smtClean="0"/>
              <a:t>Controlling for the number of social risks experienced, prior achievement, school motivation and parents’ educational aspirations all appear to help YPs avoid becoming NEET</a:t>
            </a:r>
          </a:p>
          <a:p>
            <a:r>
              <a:rPr lang="en-GB" dirty="0" smtClean="0"/>
              <a:t>Shift in gender differences across the two cohorts</a:t>
            </a:r>
          </a:p>
          <a:p>
            <a:endParaRPr lang="en-GB" dirty="0" smtClean="0"/>
          </a:p>
          <a:p>
            <a:r>
              <a:rPr lang="en-GB" dirty="0" smtClean="0"/>
              <a:t>They</a:t>
            </a:r>
            <a:r>
              <a:rPr lang="en-GB" baseline="0" dirty="0" smtClean="0"/>
              <a:t> don’t become NEET, i.e. avoiding the bad outcome despite having risks compared with those that do not avoid the NEET trap – THEY ARE RESILIENT</a:t>
            </a:r>
          </a:p>
          <a:p>
            <a:endParaRPr lang="en-GB" baseline="0" dirty="0" smtClean="0"/>
          </a:p>
          <a:p>
            <a:pPr marL="0" marR="0" indent="0" algn="l" defTabSz="1043056" rtl="0" eaLnBrk="1" fontAlgn="auto" latinLnBrk="0" hangingPunct="1">
              <a:lnSpc>
                <a:spcPct val="100000"/>
              </a:lnSpc>
              <a:spcBef>
                <a:spcPts val="0"/>
              </a:spcBef>
              <a:spcAft>
                <a:spcPts val="0"/>
              </a:spcAft>
              <a:buClrTx/>
              <a:buSzTx/>
              <a:buFontTx/>
              <a:buNone/>
              <a:tabLst/>
              <a:defRPr/>
            </a:pPr>
            <a:r>
              <a:rPr lang="en-GB" dirty="0" smtClean="0"/>
              <a:t>Both have risks but the</a:t>
            </a:r>
            <a:r>
              <a:rPr lang="en-GB" baseline="0" dirty="0" smtClean="0"/>
              <a:t> </a:t>
            </a:r>
            <a:r>
              <a:rPr lang="en-GB" dirty="0" smtClean="0"/>
              <a:t>Beating the Odds group have </a:t>
            </a:r>
            <a:r>
              <a:rPr lang="en-GB" b="1" dirty="0" smtClean="0"/>
              <a:t>fewer risks</a:t>
            </a:r>
          </a:p>
          <a:p>
            <a:r>
              <a:rPr lang="en-GB" dirty="0" smtClean="0"/>
              <a:t>Shift in </a:t>
            </a:r>
            <a:r>
              <a:rPr lang="en-GB" b="1" dirty="0" smtClean="0"/>
              <a:t>gender patterns </a:t>
            </a:r>
            <a:r>
              <a:rPr lang="en-GB" dirty="0" smtClean="0"/>
              <a:t>across the two cohorts – girls</a:t>
            </a:r>
            <a:r>
              <a:rPr lang="en-GB" baseline="0" dirty="0" smtClean="0"/>
              <a:t> in the LSYPE are less likely to become NEET. Removing those who experienced lone parenthood reduces this coefficient to non-significance in the LSYPE presumably because many of the females in this cohort who are NEET are young mums.</a:t>
            </a:r>
            <a:endParaRPr lang="en-GB" dirty="0" smtClean="0"/>
          </a:p>
          <a:p>
            <a:r>
              <a:rPr lang="en-GB" b="1" dirty="0" smtClean="0"/>
              <a:t>Achievement is protective against</a:t>
            </a:r>
            <a:r>
              <a:rPr lang="en-GB" b="1" baseline="0" dirty="0" smtClean="0"/>
              <a:t> becoming NEET</a:t>
            </a:r>
            <a:r>
              <a:rPr lang="en-GB" baseline="0" dirty="0" smtClean="0"/>
              <a:t>: interesting though it’s reading for the BCS and maths for the LSYPE. Might reflect differences in the nature of the test</a:t>
            </a:r>
          </a:p>
          <a:p>
            <a:r>
              <a:rPr lang="en-GB" b="1" baseline="0" dirty="0" smtClean="0"/>
              <a:t>Higher school motivation</a:t>
            </a:r>
            <a:r>
              <a:rPr lang="en-GB" baseline="0" dirty="0" smtClean="0"/>
              <a:t> helping YPs to beat the odds</a:t>
            </a:r>
          </a:p>
          <a:p>
            <a:r>
              <a:rPr lang="en-GB" b="1" baseline="0" dirty="0" smtClean="0"/>
              <a:t>Parents’ aspirations</a:t>
            </a:r>
            <a:r>
              <a:rPr lang="en-GB" baseline="0" dirty="0" smtClean="0"/>
              <a:t>: only significant for NEET at 18 in the LSYPE – likely reflecting that the majority of parents of the LSYPE cohort want their children to continue on in education post-16</a:t>
            </a:r>
          </a:p>
          <a:p>
            <a:endParaRPr lang="en-GB" baseline="0" dirty="0" smtClean="0"/>
          </a:p>
          <a:p>
            <a:r>
              <a:rPr lang="en-GB" baseline="0" dirty="0" smtClean="0"/>
              <a:t>Next steps in the analysis to examine beating the odds of deep risk – i.e. those with 3 or more risk factors</a:t>
            </a:r>
          </a:p>
          <a:p>
            <a:endParaRPr lang="en-GB" baseline="0" dirty="0" smtClean="0"/>
          </a:p>
          <a:p>
            <a:r>
              <a:rPr lang="en-GB" baseline="0" dirty="0" smtClean="0"/>
              <a:t>Also interested in the “unexpected” group – namely young people who do not experience any risk factors yet go onto become NEET – other element of the off-diagonal </a:t>
            </a:r>
            <a:endParaRPr lang="en-GB" dirty="0" smtClean="0"/>
          </a:p>
          <a:p>
            <a:endParaRPr lang="en-GB" dirty="0"/>
          </a:p>
        </p:txBody>
      </p:sp>
    </p:spTree>
    <p:extLst>
      <p:ext uri="{BB962C8B-B14F-4D97-AF65-F5344CB8AC3E}">
        <p14:creationId xmlns:p14="http://schemas.microsoft.com/office/powerpoint/2010/main" val="154076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85885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EBF1CD-2310-4655-91DB-A32FDE847705}" type="slidenum">
              <a:rPr lang="en-GB" smtClean="0"/>
              <a:pPr/>
              <a:t>3</a:t>
            </a:fld>
            <a:endParaRPr lang="en-GB"/>
          </a:p>
        </p:txBody>
      </p:sp>
    </p:spTree>
    <p:extLst>
      <p:ext uri="{BB962C8B-B14F-4D97-AF65-F5344CB8AC3E}">
        <p14:creationId xmlns:p14="http://schemas.microsoft.com/office/powerpoint/2010/main" val="400533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013E93-0820-4095-AEB7-A2E0505A87E4}" type="slidenum">
              <a:rPr lang="en-US"/>
              <a:pPr/>
              <a:t>4</a:t>
            </a:fld>
            <a:endParaRPr lang="en-US"/>
          </a:p>
        </p:txBody>
      </p:sp>
      <p:sp>
        <p:nvSpPr>
          <p:cNvPr id="398338" name="Rectangle 2"/>
          <p:cNvSpPr>
            <a:spLocks noGrp="1" noRot="1" noChangeAspect="1" noChangeArrowheads="1" noTextEdit="1"/>
          </p:cNvSpPr>
          <p:nvPr>
            <p:ph type="sldImg"/>
          </p:nvPr>
        </p:nvSpPr>
        <p:spPr>
          <a:xfrm>
            <a:off x="2033588" y="744538"/>
            <a:ext cx="2601912" cy="1952625"/>
          </a:xfrm>
          <a:ln/>
        </p:spPr>
      </p:sp>
      <p:sp>
        <p:nvSpPr>
          <p:cNvPr id="398339" name="Rectangle 3"/>
          <p:cNvSpPr>
            <a:spLocks noGrp="1" noChangeArrowheads="1"/>
          </p:cNvSpPr>
          <p:nvPr>
            <p:ph type="body" idx="1"/>
          </p:nvPr>
        </p:nvSpPr>
        <p:spPr>
          <a:xfrm>
            <a:off x="666909" y="2775077"/>
            <a:ext cx="5335270" cy="6408531"/>
          </a:xfrm>
        </p:spPr>
        <p:txBody>
          <a:bodyPr/>
          <a:lstStyle/>
          <a:p>
            <a:pPr>
              <a:lnSpc>
                <a:spcPct val="90000"/>
              </a:lnSpc>
            </a:pPr>
            <a:r>
              <a:rPr lang="en-GB" dirty="0"/>
              <a:t>The notion of resilience differs from other terms such as general positive adjustment  or coping, insofar as it takes into consideration the circumstances and processes under which development takes place</a:t>
            </a:r>
          </a:p>
          <a:p>
            <a:pPr>
              <a:lnSpc>
                <a:spcPct val="90000"/>
              </a:lnSpc>
            </a:pPr>
            <a:r>
              <a:rPr lang="en-GB" dirty="0"/>
              <a:t>One cannot talk about resilience in the absence of adversity – and the construct of resilience is inferred on the basis of constellations of exposure to adversity and the manifestation of positive adjustment in the face of that adversity.</a:t>
            </a:r>
          </a:p>
          <a:p>
            <a:pPr>
              <a:lnSpc>
                <a:spcPct val="90000"/>
              </a:lnSpc>
            </a:pPr>
            <a:r>
              <a:rPr lang="en-GB" dirty="0"/>
              <a:t>Instead of focusing on maladjustment or deficits, the focus on resilience aims to identify strengths and resources that facilitate adjustment</a:t>
            </a:r>
          </a:p>
          <a:p>
            <a:pPr>
              <a:lnSpc>
                <a:spcPct val="90000"/>
              </a:lnSpc>
            </a:pPr>
            <a:r>
              <a:rPr lang="en-GB" dirty="0"/>
              <a:t>The identification of resilience is based on two fundamental judgements: is a person doing ok? And is there now, or has their been any significant risk or adversity to be overcome</a:t>
            </a:r>
          </a:p>
          <a:p>
            <a:pPr>
              <a:lnSpc>
                <a:spcPct val="90000"/>
              </a:lnSpc>
            </a:pPr>
            <a:r>
              <a:rPr lang="en-GB" dirty="0"/>
              <a:t>A central assumption in the study of resilience is that some individuals are doing alright, despite being exposed to an adverse risk situation, while others fail to do so. The very definition of resilience is therefore </a:t>
            </a:r>
            <a:r>
              <a:rPr lang="en-GB" b="1" dirty="0"/>
              <a:t>based on an expectation of successful or problematic adjustment in response to risk factors that are assumed to affect adaptations</a:t>
            </a:r>
            <a:r>
              <a:rPr lang="en-GB" dirty="0"/>
              <a:t>: </a:t>
            </a:r>
          </a:p>
          <a:p>
            <a:pPr>
              <a:lnSpc>
                <a:spcPct val="90000"/>
              </a:lnSpc>
            </a:pPr>
            <a:r>
              <a:rPr lang="en-GB" b="1" dirty="0"/>
              <a:t>In order to identify resilience it has to be established whether the circumstances experienced by individuals do in fact affect their chances in life.</a:t>
            </a:r>
            <a:r>
              <a:rPr lang="en-GB" dirty="0"/>
              <a:t> </a:t>
            </a:r>
          </a:p>
          <a:p>
            <a:pPr>
              <a:lnSpc>
                <a:spcPct val="90000"/>
              </a:lnSpc>
            </a:pPr>
            <a:r>
              <a:rPr lang="en-GB" dirty="0"/>
              <a:t>If there would be no association between the experience of adversity, access to resources and opportunities, and consequent adjustment, the phenomenon of resilience would be a mere </a:t>
            </a:r>
            <a:r>
              <a:rPr lang="en-GB" b="1" dirty="0"/>
              <a:t>chance event</a:t>
            </a:r>
            <a:r>
              <a:rPr lang="en-GB" dirty="0"/>
              <a:t>, a random occurrence. </a:t>
            </a:r>
          </a:p>
          <a:p>
            <a:pPr>
              <a:lnSpc>
                <a:spcPct val="90000"/>
              </a:lnSpc>
            </a:pPr>
            <a:r>
              <a:rPr lang="en-GB" dirty="0"/>
              <a:t>Positive adjustment occurring with, versus without conditions of adversity often have different correlates and thus reflect different constructs. Furthermore, several studies have found varying antecedents of positive adjustment in general versus resilience in the face of adversity (</a:t>
            </a:r>
            <a:r>
              <a:rPr lang="en-GB" dirty="0" err="1"/>
              <a:t>Rutter</a:t>
            </a:r>
            <a:r>
              <a:rPr lang="en-GB" dirty="0"/>
              <a:t>, 1990). </a:t>
            </a:r>
          </a:p>
          <a:p>
            <a:pPr>
              <a:lnSpc>
                <a:spcPct val="90000"/>
              </a:lnSpc>
            </a:pPr>
            <a:endParaRPr lang="en-GB" dirty="0"/>
          </a:p>
          <a:p>
            <a:pPr>
              <a:lnSpc>
                <a:spcPct val="90000"/>
              </a:lnSpc>
            </a:pPr>
            <a:r>
              <a:rPr lang="en-GB" dirty="0"/>
              <a:t>The two-dimensional definition of resilience brings with it the challenge of defining our understanding of risk and adversity, as well as positive adjustment. </a:t>
            </a:r>
          </a:p>
          <a:p>
            <a:pPr>
              <a:lnSpc>
                <a:spcPct val="90000"/>
              </a:lnSpc>
            </a:pPr>
            <a:endParaRPr lang="en-GB" dirty="0"/>
          </a:p>
        </p:txBody>
      </p:sp>
    </p:spTree>
    <p:extLst>
      <p:ext uri="{BB962C8B-B14F-4D97-AF65-F5344CB8AC3E}">
        <p14:creationId xmlns:p14="http://schemas.microsoft.com/office/powerpoint/2010/main" val="309210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090D61-06A6-4EF3-954F-40801AE857D6}" type="slidenum">
              <a:rPr lang="en-GB" smtClean="0"/>
              <a:pPr/>
              <a:t>6</a:t>
            </a:fld>
            <a:endParaRPr lang="en-GB"/>
          </a:p>
        </p:txBody>
      </p:sp>
    </p:spTree>
    <p:extLst>
      <p:ext uri="{BB962C8B-B14F-4D97-AF65-F5344CB8AC3E}">
        <p14:creationId xmlns:p14="http://schemas.microsoft.com/office/powerpoint/2010/main" val="86698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7A1D7-FB1E-48D1-942D-12F03F252524}" type="slidenum">
              <a:rPr lang="en-US"/>
              <a:pPr/>
              <a:t>8</a:t>
            </a:fld>
            <a:endParaRPr lang="en-US"/>
          </a:p>
        </p:txBody>
      </p:sp>
      <p:sp>
        <p:nvSpPr>
          <p:cNvPr id="280578" name="Rectangle 2"/>
          <p:cNvSpPr>
            <a:spLocks noGrp="1" noRot="1" noChangeAspect="1" noChangeArrowheads="1" noTextEdit="1"/>
          </p:cNvSpPr>
          <p:nvPr>
            <p:ph type="sldImg"/>
          </p:nvPr>
        </p:nvSpPr>
        <p:spPr>
          <a:xfrm>
            <a:off x="2033588" y="744538"/>
            <a:ext cx="2601912" cy="1952625"/>
          </a:xfrm>
          <a:ln/>
        </p:spPr>
      </p:sp>
      <p:sp>
        <p:nvSpPr>
          <p:cNvPr id="280579" name="Rectangle 3"/>
          <p:cNvSpPr>
            <a:spLocks noGrp="1" noChangeArrowheads="1"/>
          </p:cNvSpPr>
          <p:nvPr>
            <p:ph type="body" idx="1"/>
          </p:nvPr>
        </p:nvSpPr>
        <p:spPr>
          <a:xfrm>
            <a:off x="889212" y="2775077"/>
            <a:ext cx="4890665" cy="6408531"/>
          </a:xfrm>
        </p:spPr>
        <p:txBody>
          <a:bodyPr/>
          <a:lstStyle/>
          <a:p>
            <a:r>
              <a:rPr lang="en-GB" dirty="0"/>
              <a:t>This Figure illustrates the </a:t>
            </a:r>
            <a:r>
              <a:rPr lang="en-GB" b="1" dirty="0"/>
              <a:t>different spheres</a:t>
            </a:r>
            <a:r>
              <a:rPr lang="en-GB" dirty="0"/>
              <a:t> of influence shaping individual adjustment. </a:t>
            </a:r>
            <a:r>
              <a:rPr lang="en-GB" b="1" dirty="0"/>
              <a:t>Notably the varied spheres do not exist in isolation, they are inter-related and mutually interdependent</a:t>
            </a:r>
            <a:r>
              <a:rPr lang="en-GB" dirty="0"/>
              <a:t>. </a:t>
            </a:r>
          </a:p>
          <a:p>
            <a:r>
              <a:rPr lang="en-GB" dirty="0"/>
              <a:t>Furthermore the model advocates a </a:t>
            </a:r>
            <a:r>
              <a:rPr lang="en-GB" b="1" dirty="0"/>
              <a:t>systems view</a:t>
            </a:r>
            <a:r>
              <a:rPr lang="en-GB" dirty="0"/>
              <a:t> to resilience  (postulating a </a:t>
            </a:r>
            <a:r>
              <a:rPr lang="en-GB" b="1" dirty="0"/>
              <a:t>holistic approach)  incorporating multi-level person-environment interactions</a:t>
            </a:r>
            <a:r>
              <a:rPr lang="en-GB" dirty="0"/>
              <a:t>. The model also captures the transactional nature of development over time, focusing on the reciprocal interactions between risk experiences and individual adjustment, which are embedded in the wider socio-historical context. </a:t>
            </a:r>
          </a:p>
          <a:p>
            <a:r>
              <a:rPr lang="en-GB" dirty="0"/>
              <a:t>The model is </a:t>
            </a:r>
            <a:r>
              <a:rPr lang="en-GB" b="1" dirty="0"/>
              <a:t>an explicit developmental model</a:t>
            </a:r>
            <a:r>
              <a:rPr lang="en-GB" dirty="0"/>
              <a:t>, allowing us to assess the dynamic interactions between individual and context. </a:t>
            </a:r>
            <a:r>
              <a:rPr lang="en-GB" b="1" dirty="0"/>
              <a:t>Any point in the life span has to be understood as the consequence of past experience and as the launch pad for subsequent experiences and conditions</a:t>
            </a:r>
            <a:r>
              <a:rPr lang="en-GB" dirty="0"/>
              <a:t>. For example, early adjustment patterns influence later adjustment, and early risk experiences are linked to the experience of risk at later life stages. Early experiences and the meanings attached to them are carried forward into consequent situations. Yet, life-long development may also involve processes that do not originate at birth or early childhood but in later periods.</a:t>
            </a:r>
            <a:endParaRPr lang="en-GB" dirty="0">
              <a:cs typeface="Times New Roman" pitchFamily="18" charset="0"/>
            </a:endParaRPr>
          </a:p>
        </p:txBody>
      </p:sp>
    </p:spTree>
    <p:extLst>
      <p:ext uri="{BB962C8B-B14F-4D97-AF65-F5344CB8AC3E}">
        <p14:creationId xmlns:p14="http://schemas.microsoft.com/office/powerpoint/2010/main" val="181586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420411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7913" y="746125"/>
            <a:ext cx="1973262" cy="1481138"/>
          </a:xfrm>
        </p:spPr>
      </p:sp>
      <p:sp>
        <p:nvSpPr>
          <p:cNvPr id="3" name="Notes Placeholder 2"/>
          <p:cNvSpPr>
            <a:spLocks noGrp="1"/>
          </p:cNvSpPr>
          <p:nvPr>
            <p:ph type="body" idx="1"/>
          </p:nvPr>
        </p:nvSpPr>
        <p:spPr>
          <a:xfrm>
            <a:off x="666909" y="2305867"/>
            <a:ext cx="5335270" cy="7349266"/>
          </a:xfrm>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2090D61-06A6-4EF3-954F-40801AE857D6}" type="slidenum">
              <a:rPr lang="en-GB" smtClean="0"/>
              <a:pPr/>
              <a:t>11</a:t>
            </a:fld>
            <a:endParaRPr lang="en-GB"/>
          </a:p>
        </p:txBody>
      </p:sp>
    </p:spTree>
    <p:extLst>
      <p:ext uri="{BB962C8B-B14F-4D97-AF65-F5344CB8AC3E}">
        <p14:creationId xmlns:p14="http://schemas.microsoft.com/office/powerpoint/2010/main" val="3327070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090D61-06A6-4EF3-954F-40801AE857D6}" type="slidenum">
              <a:rPr lang="en-GB" smtClean="0"/>
              <a:pPr/>
              <a:t>17</a:t>
            </a:fld>
            <a:endParaRPr lang="en-GB"/>
          </a:p>
        </p:txBody>
      </p:sp>
    </p:spTree>
    <p:extLst>
      <p:ext uri="{BB962C8B-B14F-4D97-AF65-F5344CB8AC3E}">
        <p14:creationId xmlns:p14="http://schemas.microsoft.com/office/powerpoint/2010/main" val="248555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090D61-06A6-4EF3-954F-40801AE857D6}" type="slidenum">
              <a:rPr lang="en-GB" smtClean="0"/>
              <a:pPr/>
              <a:t>20</a:t>
            </a:fld>
            <a:endParaRPr lang="en-GB"/>
          </a:p>
        </p:txBody>
      </p:sp>
    </p:spTree>
    <p:extLst>
      <p:ext uri="{BB962C8B-B14F-4D97-AF65-F5344CB8AC3E}">
        <p14:creationId xmlns:p14="http://schemas.microsoft.com/office/powerpoint/2010/main" val="407427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F307F24-19AB-48AE-A69B-95BACCA7318E}" type="datetimeFigureOut">
              <a:rPr lang="en-GB" smtClean="0"/>
              <a:pPr/>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F63173-877D-461C-AB81-B4013D6D4B2B}" type="slidenum">
              <a:rPr lang="en-GB" smtClean="0"/>
              <a:pPr/>
              <a:t>‹#›</a:t>
            </a:fld>
            <a:endParaRPr lang="en-GB"/>
          </a:p>
        </p:txBody>
      </p:sp>
    </p:spTree>
    <p:extLst>
      <p:ext uri="{BB962C8B-B14F-4D97-AF65-F5344CB8AC3E}">
        <p14:creationId xmlns:p14="http://schemas.microsoft.com/office/powerpoint/2010/main" val="254674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307F24-19AB-48AE-A69B-95BACCA7318E}" type="datetimeFigureOut">
              <a:rPr lang="en-GB" smtClean="0"/>
              <a:pPr/>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F63173-877D-461C-AB81-B4013D6D4B2B}" type="slidenum">
              <a:rPr lang="en-GB" smtClean="0"/>
              <a:pPr/>
              <a:t>‹#›</a:t>
            </a:fld>
            <a:endParaRPr lang="en-GB"/>
          </a:p>
        </p:txBody>
      </p:sp>
    </p:spTree>
    <p:extLst>
      <p:ext uri="{BB962C8B-B14F-4D97-AF65-F5344CB8AC3E}">
        <p14:creationId xmlns:p14="http://schemas.microsoft.com/office/powerpoint/2010/main" val="226471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307F24-19AB-48AE-A69B-95BACCA7318E}" type="datetimeFigureOut">
              <a:rPr lang="en-GB" smtClean="0"/>
              <a:pPr/>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F63173-877D-461C-AB81-B4013D6D4B2B}" type="slidenum">
              <a:rPr lang="en-GB" smtClean="0"/>
              <a:pPr/>
              <a:t>‹#›</a:t>
            </a:fld>
            <a:endParaRPr lang="en-GB"/>
          </a:p>
        </p:txBody>
      </p:sp>
    </p:spTree>
    <p:extLst>
      <p:ext uri="{BB962C8B-B14F-4D97-AF65-F5344CB8AC3E}">
        <p14:creationId xmlns:p14="http://schemas.microsoft.com/office/powerpoint/2010/main" val="105412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No logo">
    <p:spTree>
      <p:nvGrpSpPr>
        <p:cNvPr id="1" name=""/>
        <p:cNvGrpSpPr/>
        <p:nvPr/>
      </p:nvGrpSpPr>
      <p:grpSpPr>
        <a:xfrm>
          <a:off x="0" y="0"/>
          <a:ext cx="0" cy="0"/>
          <a:chOff x="0" y="0"/>
          <a:chExt cx="0" cy="0"/>
        </a:xfrm>
      </p:grpSpPr>
      <p:sp>
        <p:nvSpPr>
          <p:cNvPr id="5" name="Title 26"/>
          <p:cNvSpPr>
            <a:spLocks noGrp="1"/>
          </p:cNvSpPr>
          <p:nvPr>
            <p:ph type="title"/>
          </p:nvPr>
        </p:nvSpPr>
        <p:spPr>
          <a:xfrm>
            <a:off x="252230" y="262053"/>
            <a:ext cx="8613617" cy="1142317"/>
          </a:xfrm>
          <a:prstGeom prst="rect">
            <a:avLst/>
          </a:prstGeom>
        </p:spPr>
        <p:txBody>
          <a:bodyPr lIns="0" tIns="0" rIns="0" bIns="0" anchor="b"/>
          <a:lstStyle>
            <a:lvl1pPr algn="l">
              <a:lnSpc>
                <a:spcPts val="3331"/>
              </a:lnSpc>
              <a:defRPr sz="3100">
                <a:solidFill>
                  <a:schemeClr val="tx2"/>
                </a:solidFill>
                <a:latin typeface="Calibri" pitchFamily="34" charset="0"/>
              </a:defRPr>
            </a:lvl1pPr>
          </a:lstStyle>
          <a:p>
            <a:r>
              <a:rPr lang="en-US" dirty="0" smtClean="0"/>
              <a:t>Click to edit Master title style</a:t>
            </a:r>
            <a:endParaRPr lang="en-GB" dirty="0"/>
          </a:p>
        </p:txBody>
      </p:sp>
      <p:sp>
        <p:nvSpPr>
          <p:cNvPr id="6" name="Text Placeholder 8"/>
          <p:cNvSpPr>
            <a:spLocks noGrp="1"/>
          </p:cNvSpPr>
          <p:nvPr>
            <p:ph type="body" sz="quarter" idx="14"/>
          </p:nvPr>
        </p:nvSpPr>
        <p:spPr>
          <a:xfrm>
            <a:off x="323081" y="1861545"/>
            <a:ext cx="8497562" cy="4049258"/>
          </a:xfrm>
          <a:prstGeom prst="rect">
            <a:avLst/>
          </a:prstGeom>
        </p:spPr>
        <p:txBody>
          <a:bodyPr lIns="0" tIns="0" rIns="0" bIns="0"/>
          <a:lstStyle>
            <a:lvl1pPr marL="201946" indent="-201946">
              <a:lnSpc>
                <a:spcPct val="100000"/>
              </a:lnSpc>
              <a:spcBef>
                <a:spcPts val="1052"/>
              </a:spcBef>
              <a:spcAft>
                <a:spcPts val="0"/>
              </a:spcAft>
              <a:buClr>
                <a:schemeClr val="bg2"/>
              </a:buClr>
              <a:buSzPct val="120000"/>
              <a:buFont typeface="Wingdings" pitchFamily="2" charset="2"/>
              <a:buChar char="§"/>
              <a:defRPr sz="1800">
                <a:latin typeface="Calibri" pitchFamily="34" charset="0"/>
              </a:defRPr>
            </a:lvl1pPr>
            <a:lvl2pPr marL="400736" indent="-201946">
              <a:lnSpc>
                <a:spcPct val="100000"/>
              </a:lnSpc>
              <a:spcBef>
                <a:spcPts val="526"/>
              </a:spcBef>
              <a:spcAft>
                <a:spcPts val="0"/>
              </a:spcAft>
              <a:buClr>
                <a:schemeClr val="bg2"/>
              </a:buClr>
              <a:buFont typeface="Courier New" pitchFamily="49" charset="0"/>
              <a:buChar char="o"/>
              <a:defRPr sz="1500">
                <a:latin typeface="Calibri" pitchFamily="34" charset="0"/>
              </a:defRPr>
            </a:lvl2pPr>
            <a:lvl3pPr marL="602681" indent="-201946">
              <a:lnSpc>
                <a:spcPct val="100000"/>
              </a:lnSpc>
              <a:spcBef>
                <a:spcPts val="526"/>
              </a:spcBef>
              <a:spcAft>
                <a:spcPts val="0"/>
              </a:spcAft>
              <a:buClr>
                <a:schemeClr val="bg2"/>
              </a:buClr>
              <a:defRPr sz="1300">
                <a:latin typeface="Calibri" pitchFamily="34" charset="0"/>
              </a:defRPr>
            </a:lvl3pPr>
            <a:lvl4pPr>
              <a:lnSpc>
                <a:spcPts val="1665"/>
              </a:lnSpc>
              <a:spcBef>
                <a:spcPts val="0"/>
              </a:spcBef>
              <a:defRPr sz="1300"/>
            </a:lvl4pPr>
            <a:lvl5pPr>
              <a:lnSpc>
                <a:spcPts val="1665"/>
              </a:lnSpc>
              <a:spcBef>
                <a:spcPts val="0"/>
              </a:spcBef>
              <a:defRPr sz="13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9837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KD Bulleted Slide">
    <p:spTree>
      <p:nvGrpSpPr>
        <p:cNvPr id="1" name=""/>
        <p:cNvGrpSpPr/>
        <p:nvPr/>
      </p:nvGrpSpPr>
      <p:grpSpPr>
        <a:xfrm>
          <a:off x="0" y="0"/>
          <a:ext cx="0" cy="0"/>
          <a:chOff x="0" y="0"/>
          <a:chExt cx="0" cy="0"/>
        </a:xfrm>
      </p:grpSpPr>
      <p:sp>
        <p:nvSpPr>
          <p:cNvPr id="7" name="Title 1"/>
          <p:cNvSpPr txBox="1">
            <a:spLocks/>
          </p:cNvSpPr>
          <p:nvPr userDrawn="1"/>
        </p:nvSpPr>
        <p:spPr>
          <a:xfrm>
            <a:off x="323081" y="361920"/>
            <a:ext cx="5633551" cy="1042450"/>
          </a:xfrm>
          <a:prstGeom prst="rect">
            <a:avLst/>
          </a:prstGeom>
        </p:spPr>
        <p:txBody>
          <a:bodyPr lIns="0" tIns="0" rIns="0" bIns="0" anchor="b"/>
          <a:lstStyle/>
          <a:p>
            <a:pPr marL="0" marR="0" lvl="0" indent="0" algn="l" defTabSz="914239" rtl="0" eaLnBrk="1" fontAlgn="auto" latinLnBrk="0" hangingPunct="1">
              <a:lnSpc>
                <a:spcPts val="3331"/>
              </a:lnSpc>
              <a:spcBef>
                <a:spcPct val="0"/>
              </a:spcBef>
              <a:spcAft>
                <a:spcPts val="0"/>
              </a:spcAft>
              <a:buClrTx/>
              <a:buSzTx/>
              <a:buFontTx/>
              <a:buNone/>
              <a:tabLst/>
              <a:defRPr/>
            </a:pPr>
            <a:endParaRPr kumimoji="0" lang="en-GB" sz="3100" b="0" i="0" u="none" strike="noStrike" kern="1200" cap="none" spc="0" normalizeH="0" baseline="0" noProof="0" dirty="0">
              <a:ln>
                <a:noFill/>
              </a:ln>
              <a:solidFill>
                <a:schemeClr val="tx2"/>
              </a:solidFill>
              <a:effectLst/>
              <a:uLnTx/>
              <a:uFillTx/>
              <a:latin typeface="+mj-lt"/>
              <a:ea typeface="+mj-ea"/>
              <a:cs typeface="+mj-cs"/>
            </a:endParaRPr>
          </a:p>
        </p:txBody>
      </p:sp>
      <p:sp>
        <p:nvSpPr>
          <p:cNvPr id="12" name="Title 26"/>
          <p:cNvSpPr>
            <a:spLocks noGrp="1"/>
          </p:cNvSpPr>
          <p:nvPr>
            <p:ph type="title"/>
          </p:nvPr>
        </p:nvSpPr>
        <p:spPr>
          <a:xfrm>
            <a:off x="252229" y="262053"/>
            <a:ext cx="6141774" cy="1142317"/>
          </a:xfrm>
          <a:prstGeom prst="rect">
            <a:avLst/>
          </a:prstGeom>
        </p:spPr>
        <p:txBody>
          <a:bodyPr lIns="0" tIns="0" rIns="0" bIns="0" anchor="b"/>
          <a:lstStyle>
            <a:lvl1pPr algn="l">
              <a:lnSpc>
                <a:spcPts val="3331"/>
              </a:lnSpc>
              <a:defRPr sz="3100">
                <a:solidFill>
                  <a:schemeClr val="tx2"/>
                </a:solidFill>
                <a:latin typeface="Calibri" pitchFamily="34" charset="0"/>
              </a:defRPr>
            </a:lvl1pPr>
          </a:lstStyle>
          <a:p>
            <a:r>
              <a:rPr lang="en-US" dirty="0" smtClean="0"/>
              <a:t>Click to edit Master title style</a:t>
            </a:r>
            <a:endParaRPr lang="en-GB" dirty="0"/>
          </a:p>
        </p:txBody>
      </p:sp>
      <p:sp>
        <p:nvSpPr>
          <p:cNvPr id="9" name="Text Placeholder 8"/>
          <p:cNvSpPr>
            <a:spLocks noGrp="1"/>
          </p:cNvSpPr>
          <p:nvPr>
            <p:ph type="body" sz="quarter" idx="14"/>
          </p:nvPr>
        </p:nvSpPr>
        <p:spPr>
          <a:xfrm>
            <a:off x="323081" y="1861545"/>
            <a:ext cx="8497562" cy="4049258"/>
          </a:xfrm>
          <a:prstGeom prst="rect">
            <a:avLst/>
          </a:prstGeom>
        </p:spPr>
        <p:txBody>
          <a:bodyPr lIns="0" tIns="0" rIns="0" bIns="0"/>
          <a:lstStyle>
            <a:lvl1pPr marL="201946" indent="-201946">
              <a:lnSpc>
                <a:spcPct val="100000"/>
              </a:lnSpc>
              <a:spcBef>
                <a:spcPts val="1052"/>
              </a:spcBef>
              <a:spcAft>
                <a:spcPts val="0"/>
              </a:spcAft>
              <a:buClr>
                <a:schemeClr val="bg2"/>
              </a:buClr>
              <a:buSzPct val="120000"/>
              <a:buFont typeface="Wingdings" pitchFamily="2" charset="2"/>
              <a:buChar char="§"/>
              <a:defRPr sz="1800">
                <a:latin typeface="Calibri" pitchFamily="34" charset="0"/>
              </a:defRPr>
            </a:lvl1pPr>
            <a:lvl2pPr marL="400736" indent="-201946">
              <a:lnSpc>
                <a:spcPct val="100000"/>
              </a:lnSpc>
              <a:spcBef>
                <a:spcPts val="526"/>
              </a:spcBef>
              <a:spcAft>
                <a:spcPts val="0"/>
              </a:spcAft>
              <a:buClr>
                <a:schemeClr val="bg2"/>
              </a:buClr>
              <a:buFont typeface="Courier New" pitchFamily="49" charset="0"/>
              <a:buChar char="o"/>
              <a:defRPr sz="1500">
                <a:latin typeface="Calibri" pitchFamily="34" charset="0"/>
              </a:defRPr>
            </a:lvl2pPr>
            <a:lvl3pPr marL="602681" indent="-201946">
              <a:lnSpc>
                <a:spcPct val="100000"/>
              </a:lnSpc>
              <a:spcBef>
                <a:spcPts val="526"/>
              </a:spcBef>
              <a:spcAft>
                <a:spcPts val="0"/>
              </a:spcAft>
              <a:buClr>
                <a:schemeClr val="bg2"/>
              </a:buClr>
              <a:defRPr sz="1300">
                <a:latin typeface="Calibri" pitchFamily="34" charset="0"/>
              </a:defRPr>
            </a:lvl3pPr>
            <a:lvl4pPr>
              <a:lnSpc>
                <a:spcPts val="1665"/>
              </a:lnSpc>
              <a:spcBef>
                <a:spcPts val="0"/>
              </a:spcBef>
              <a:defRPr sz="1300"/>
            </a:lvl4pPr>
            <a:lvl5pPr>
              <a:lnSpc>
                <a:spcPts val="1665"/>
              </a:lnSpc>
              <a:spcBef>
                <a:spcPts val="0"/>
              </a:spcBef>
              <a:defRPr sz="13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03058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26"/>
          <p:cNvSpPr>
            <a:spLocks noGrp="1"/>
          </p:cNvSpPr>
          <p:nvPr>
            <p:ph type="title"/>
          </p:nvPr>
        </p:nvSpPr>
        <p:spPr>
          <a:xfrm>
            <a:off x="264842" y="2790241"/>
            <a:ext cx="8613617" cy="1142317"/>
          </a:xfrm>
          <a:prstGeom prst="rect">
            <a:avLst/>
          </a:prstGeom>
        </p:spPr>
        <p:txBody>
          <a:bodyPr lIns="0" tIns="0" rIns="0" bIns="0" anchor="b"/>
          <a:lstStyle>
            <a:lvl1pPr algn="ctr">
              <a:lnSpc>
                <a:spcPts val="3331"/>
              </a:lnSpc>
              <a:defRPr sz="3100">
                <a:solidFill>
                  <a:schemeClr val="tx2"/>
                </a:solidFill>
                <a:latin typeface="Calibri"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061766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7" name="Picture 6" descr="Logo_left.png"/>
          <p:cNvPicPr>
            <a:picLocks noChangeAspect="1"/>
          </p:cNvPicPr>
          <p:nvPr userDrawn="1"/>
        </p:nvPicPr>
        <p:blipFill>
          <a:blip r:embed="rId2" cstate="print"/>
          <a:stretch>
            <a:fillRect/>
          </a:stretch>
        </p:blipFill>
        <p:spPr>
          <a:xfrm>
            <a:off x="323081" y="3265577"/>
            <a:ext cx="2770622" cy="2616048"/>
          </a:xfrm>
          <a:prstGeom prst="rect">
            <a:avLst/>
          </a:prstGeom>
        </p:spPr>
      </p:pic>
      <p:pic>
        <p:nvPicPr>
          <p:cNvPr id="8" name="Picture 7" descr="Logo_right.png"/>
          <p:cNvPicPr>
            <a:picLocks noChangeAspect="1"/>
          </p:cNvPicPr>
          <p:nvPr userDrawn="1"/>
        </p:nvPicPr>
        <p:blipFill>
          <a:blip r:embed="rId3" cstate="print"/>
          <a:stretch>
            <a:fillRect/>
          </a:stretch>
        </p:blipFill>
        <p:spPr>
          <a:xfrm>
            <a:off x="3190083" y="3265577"/>
            <a:ext cx="2766549" cy="2612202"/>
          </a:xfrm>
          <a:prstGeom prst="rect">
            <a:avLst/>
          </a:prstGeom>
        </p:spPr>
      </p:pic>
      <p:cxnSp>
        <p:nvCxnSpPr>
          <p:cNvPr id="10" name="Straight Connector 9"/>
          <p:cNvCxnSpPr/>
          <p:nvPr userDrawn="1"/>
        </p:nvCxnSpPr>
        <p:spPr>
          <a:xfrm>
            <a:off x="323081" y="2449183"/>
            <a:ext cx="849783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23081" y="1632789"/>
            <a:ext cx="5633551" cy="816395"/>
          </a:xfrm>
          <a:prstGeom prst="rect">
            <a:avLst/>
          </a:prstGeom>
        </p:spPr>
        <p:txBody>
          <a:bodyPr lIns="0" tIns="0" rIns="0" bIns="0" anchor="ctr"/>
          <a:lstStyle>
            <a:lvl1pPr marL="0" indent="0" algn="l">
              <a:lnSpc>
                <a:spcPts val="2104"/>
              </a:lnSpc>
              <a:spcBef>
                <a:spcPts val="0"/>
              </a:spcBef>
              <a:buNone/>
              <a:defRPr sz="1800" b="0">
                <a:solidFill>
                  <a:schemeClr val="bg2"/>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smtClean="0"/>
              <a:t>Click to edit Master subtitle style</a:t>
            </a:r>
            <a:endParaRPr lang="en-GB" dirty="0"/>
          </a:p>
        </p:txBody>
      </p:sp>
      <p:sp>
        <p:nvSpPr>
          <p:cNvPr id="12" name="Title 1"/>
          <p:cNvSpPr txBox="1">
            <a:spLocks/>
          </p:cNvSpPr>
          <p:nvPr userDrawn="1"/>
        </p:nvSpPr>
        <p:spPr>
          <a:xfrm>
            <a:off x="323081" y="361920"/>
            <a:ext cx="5633551" cy="1042450"/>
          </a:xfrm>
          <a:prstGeom prst="rect">
            <a:avLst/>
          </a:prstGeom>
        </p:spPr>
        <p:txBody>
          <a:bodyPr lIns="0" tIns="0" rIns="0" bIns="0" anchor="b"/>
          <a:lstStyle/>
          <a:p>
            <a:pPr marL="0" marR="0" lvl="0" indent="0" algn="l" defTabSz="914239" rtl="0" eaLnBrk="1" fontAlgn="auto" latinLnBrk="0" hangingPunct="1">
              <a:lnSpc>
                <a:spcPts val="3331"/>
              </a:lnSpc>
              <a:spcBef>
                <a:spcPct val="0"/>
              </a:spcBef>
              <a:spcAft>
                <a:spcPts val="0"/>
              </a:spcAft>
              <a:buClrTx/>
              <a:buSzTx/>
              <a:buFontTx/>
              <a:buNone/>
              <a:tabLst/>
              <a:defRPr/>
            </a:pPr>
            <a:endParaRPr kumimoji="0" lang="en-GB" sz="31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Picture Placeholder 9"/>
          <p:cNvSpPr>
            <a:spLocks noGrp="1"/>
          </p:cNvSpPr>
          <p:nvPr>
            <p:ph type="pic" sz="quarter" idx="13"/>
          </p:nvPr>
        </p:nvSpPr>
        <p:spPr>
          <a:xfrm>
            <a:off x="6050299" y="3265577"/>
            <a:ext cx="2770621" cy="2611886"/>
          </a:xfrm>
          <a:prstGeom prst="rect">
            <a:avLst/>
          </a:prstGeom>
          <a:solidFill>
            <a:schemeClr val="accent2"/>
          </a:solidFill>
        </p:spPr>
        <p:txBody>
          <a:bodyPr anchor="ctr"/>
          <a:lstStyle>
            <a:lvl1pPr marL="0" indent="0" algn="ctr">
              <a:spcBef>
                <a:spcPts val="0"/>
              </a:spcBef>
              <a:buFont typeface="Arial" pitchFamily="34" charset="0"/>
              <a:buNone/>
              <a:defRPr>
                <a:solidFill>
                  <a:schemeClr val="bg1"/>
                </a:solidFill>
              </a:defRPr>
            </a:lvl1pPr>
          </a:lstStyle>
          <a:p>
            <a:r>
              <a:rPr lang="en-US" smtClean="0"/>
              <a:t>Click icon to add picture</a:t>
            </a:r>
            <a:endParaRPr lang="en-GB" dirty="0"/>
          </a:p>
        </p:txBody>
      </p:sp>
      <p:pic>
        <p:nvPicPr>
          <p:cNvPr id="14" name="Picture 13" descr="PMS_U_A4.png"/>
          <p:cNvPicPr>
            <a:picLocks noChangeAspect="1"/>
          </p:cNvPicPr>
          <p:nvPr userDrawn="1"/>
        </p:nvPicPr>
        <p:blipFill>
          <a:blip r:embed="rId4" cstate="print"/>
          <a:stretch>
            <a:fillRect/>
          </a:stretch>
        </p:blipFill>
        <p:spPr>
          <a:xfrm>
            <a:off x="5010015" y="624574"/>
            <a:ext cx="1269675" cy="638333"/>
          </a:xfrm>
          <a:prstGeom prst="rect">
            <a:avLst/>
          </a:prstGeom>
        </p:spPr>
      </p:pic>
      <p:pic>
        <p:nvPicPr>
          <p:cNvPr id="15" name="Picture 14" descr="LogoJF_bw.png"/>
          <p:cNvPicPr>
            <a:picLocks noChangeAspect="1"/>
          </p:cNvPicPr>
          <p:nvPr userDrawn="1"/>
        </p:nvPicPr>
        <p:blipFill>
          <a:blip r:embed="rId5" cstate="print"/>
          <a:stretch>
            <a:fillRect/>
          </a:stretch>
        </p:blipFill>
        <p:spPr>
          <a:xfrm>
            <a:off x="7579674" y="6106399"/>
            <a:ext cx="1240970" cy="490988"/>
          </a:xfrm>
          <a:prstGeom prst="rect">
            <a:avLst/>
          </a:prstGeom>
        </p:spPr>
      </p:pic>
      <p:sp>
        <p:nvSpPr>
          <p:cNvPr id="16" name="Text Placeholder 13"/>
          <p:cNvSpPr>
            <a:spLocks noGrp="1"/>
          </p:cNvSpPr>
          <p:nvPr>
            <p:ph type="body" sz="quarter" idx="14"/>
          </p:nvPr>
        </p:nvSpPr>
        <p:spPr>
          <a:xfrm>
            <a:off x="319008" y="2709796"/>
            <a:ext cx="2770622" cy="490988"/>
          </a:xfrm>
          <a:prstGeom prst="rect">
            <a:avLst/>
          </a:prstGeom>
        </p:spPr>
        <p:txBody>
          <a:bodyPr lIns="0" tIns="0" rIns="0" bIns="0"/>
          <a:lstStyle>
            <a:lvl1pPr marL="0" marR="0" indent="0" algn="l" defTabSz="914239" rtl="0" eaLnBrk="1" fontAlgn="auto" latinLnBrk="0" hangingPunct="1">
              <a:lnSpc>
                <a:spcPts val="1665"/>
              </a:lnSpc>
              <a:spcBef>
                <a:spcPts val="0"/>
              </a:spcBef>
              <a:spcAft>
                <a:spcPts val="0"/>
              </a:spcAft>
              <a:buClrTx/>
              <a:buSzTx/>
              <a:buFont typeface="Arial" pitchFamily="34" charset="0"/>
              <a:buNone/>
              <a:tabLst/>
              <a:defRPr lang="en-GB" sz="1300" baseline="0" smtClean="0">
                <a:solidFill>
                  <a:schemeClr val="accent2"/>
                </a:solidFill>
              </a:defRPr>
            </a:lvl1pPr>
            <a:lvl2pPr algn="l">
              <a:buNone/>
              <a:defRPr sz="1300">
                <a:solidFill>
                  <a:schemeClr val="accent2"/>
                </a:solidFill>
              </a:defRPr>
            </a:lvl2pPr>
            <a:lvl3pPr algn="l">
              <a:buNone/>
              <a:defRPr sz="1300">
                <a:solidFill>
                  <a:schemeClr val="accent2"/>
                </a:solidFill>
              </a:defRPr>
            </a:lvl3pPr>
            <a:lvl4pPr algn="l">
              <a:buNone/>
              <a:defRPr sz="1300">
                <a:solidFill>
                  <a:schemeClr val="accent2"/>
                </a:solidFill>
              </a:defRPr>
            </a:lvl4pPr>
            <a:lvl5pPr algn="l">
              <a:buNone/>
              <a:defRPr sz="1300">
                <a:solidFill>
                  <a:schemeClr val="accent2"/>
                </a:solidFill>
              </a:defRPr>
            </a:lvl5pPr>
          </a:lstStyle>
          <a:p>
            <a:pPr lvl="0"/>
            <a:r>
              <a:rPr lang="en-US" smtClean="0"/>
              <a:t>Click to edit Master text styles</a:t>
            </a:r>
          </a:p>
        </p:txBody>
      </p:sp>
      <p:sp>
        <p:nvSpPr>
          <p:cNvPr id="17" name="Text Placeholder 13"/>
          <p:cNvSpPr>
            <a:spLocks noGrp="1"/>
          </p:cNvSpPr>
          <p:nvPr>
            <p:ph type="body" sz="quarter" idx="15"/>
          </p:nvPr>
        </p:nvSpPr>
        <p:spPr>
          <a:xfrm>
            <a:off x="3186010" y="2709796"/>
            <a:ext cx="2770622" cy="490988"/>
          </a:xfrm>
          <a:prstGeom prst="rect">
            <a:avLst/>
          </a:prstGeom>
        </p:spPr>
        <p:txBody>
          <a:bodyPr lIns="0" tIns="0" rIns="0" bIns="0"/>
          <a:lstStyle>
            <a:lvl1pPr marL="0" marR="0" indent="0" algn="l" defTabSz="914239" rtl="0" eaLnBrk="1" fontAlgn="auto" latinLnBrk="0" hangingPunct="1">
              <a:lnSpc>
                <a:spcPts val="1665"/>
              </a:lnSpc>
              <a:spcBef>
                <a:spcPts val="0"/>
              </a:spcBef>
              <a:spcAft>
                <a:spcPts val="0"/>
              </a:spcAft>
              <a:buClrTx/>
              <a:buSzTx/>
              <a:buFont typeface="Arial" pitchFamily="34" charset="0"/>
              <a:buNone/>
              <a:tabLst/>
              <a:defRPr lang="en-GB" sz="1300" baseline="0" smtClean="0">
                <a:solidFill>
                  <a:schemeClr val="accent2"/>
                </a:solidFill>
              </a:defRPr>
            </a:lvl1pPr>
            <a:lvl2pPr algn="l">
              <a:buNone/>
              <a:defRPr sz="1300">
                <a:solidFill>
                  <a:schemeClr val="accent2"/>
                </a:solidFill>
              </a:defRPr>
            </a:lvl2pPr>
            <a:lvl3pPr algn="l">
              <a:buNone/>
              <a:defRPr sz="1300">
                <a:solidFill>
                  <a:schemeClr val="accent2"/>
                </a:solidFill>
              </a:defRPr>
            </a:lvl3pPr>
            <a:lvl4pPr algn="l">
              <a:buNone/>
              <a:defRPr sz="1300">
                <a:solidFill>
                  <a:schemeClr val="accent2"/>
                </a:solidFill>
              </a:defRPr>
            </a:lvl4pPr>
            <a:lvl5pPr algn="l">
              <a:buNone/>
              <a:defRPr sz="1300">
                <a:solidFill>
                  <a:schemeClr val="accent2"/>
                </a:solidFill>
              </a:defRPr>
            </a:lvl5pPr>
          </a:lstStyle>
          <a:p>
            <a:pPr lvl="0"/>
            <a:r>
              <a:rPr lang="en-US" smtClean="0"/>
              <a:t>Click to edit Master text styles</a:t>
            </a:r>
          </a:p>
        </p:txBody>
      </p:sp>
      <p:sp>
        <p:nvSpPr>
          <p:cNvPr id="18" name="Title 26"/>
          <p:cNvSpPr>
            <a:spLocks noGrp="1"/>
          </p:cNvSpPr>
          <p:nvPr>
            <p:ph type="title"/>
          </p:nvPr>
        </p:nvSpPr>
        <p:spPr>
          <a:xfrm>
            <a:off x="252230" y="262053"/>
            <a:ext cx="6154386" cy="1142317"/>
          </a:xfrm>
          <a:prstGeom prst="rect">
            <a:avLst/>
          </a:prstGeom>
        </p:spPr>
        <p:txBody>
          <a:bodyPr lIns="0" tIns="0" rIns="0" bIns="0" anchor="b"/>
          <a:lstStyle>
            <a:lvl1pPr algn="l">
              <a:lnSpc>
                <a:spcPts val="3331"/>
              </a:lnSpc>
              <a:defRPr sz="3100">
                <a:solidFill>
                  <a:schemeClr val="tx2"/>
                </a:solidFill>
              </a:defRPr>
            </a:lvl1pPr>
          </a:lstStyle>
          <a:p>
            <a:r>
              <a:rPr lang="en-US" dirty="0" smtClean="0"/>
              <a:t>Click to edit Master title style</a:t>
            </a:r>
            <a:endParaRPr lang="en-GB" dirty="0"/>
          </a:p>
        </p:txBody>
      </p:sp>
      <p:pic>
        <p:nvPicPr>
          <p:cNvPr id="19" name="Picture 18" descr="pta.png"/>
          <p:cNvPicPr>
            <a:picLocks noChangeAspect="1"/>
          </p:cNvPicPr>
          <p:nvPr userDrawn="1"/>
        </p:nvPicPr>
        <p:blipFill>
          <a:blip r:embed="rId6" cstate="print"/>
          <a:stretch>
            <a:fillRect/>
          </a:stretch>
        </p:blipFill>
        <p:spPr>
          <a:xfrm>
            <a:off x="6480811" y="262052"/>
            <a:ext cx="2417590" cy="1043891"/>
          </a:xfrm>
          <a:prstGeom prst="rect">
            <a:avLst/>
          </a:prstGeom>
        </p:spPr>
      </p:pic>
      <p:pic>
        <p:nvPicPr>
          <p:cNvPr id="20" name="Picture 11" descr="esrcBW_SMOL"/>
          <p:cNvPicPr>
            <a:picLocks noChangeAspect="1" noChangeArrowheads="1"/>
          </p:cNvPicPr>
          <p:nvPr userDrawn="1"/>
        </p:nvPicPr>
        <p:blipFill>
          <a:blip r:embed="rId7" cstate="print"/>
          <a:srcRect/>
          <a:stretch>
            <a:fillRect/>
          </a:stretch>
        </p:blipFill>
        <p:spPr bwMode="auto">
          <a:xfrm>
            <a:off x="6132652" y="6037287"/>
            <a:ext cx="1238024" cy="647932"/>
          </a:xfrm>
          <a:prstGeom prst="rect">
            <a:avLst/>
          </a:prstGeom>
          <a:noFill/>
          <a:ln w="9525">
            <a:noFill/>
            <a:miter lim="800000"/>
            <a:headEnd/>
            <a:tailEnd/>
          </a:ln>
        </p:spPr>
      </p:pic>
    </p:spTree>
    <p:extLst>
      <p:ext uri="{BB962C8B-B14F-4D97-AF65-F5344CB8AC3E}">
        <p14:creationId xmlns:p14="http://schemas.microsoft.com/office/powerpoint/2010/main" val="35696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307F24-19AB-48AE-A69B-95BACCA7318E}" type="datetimeFigureOut">
              <a:rPr lang="en-GB" smtClean="0"/>
              <a:pPr/>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F63173-877D-461C-AB81-B4013D6D4B2B}" type="slidenum">
              <a:rPr lang="en-GB" smtClean="0"/>
              <a:pPr/>
              <a:t>‹#›</a:t>
            </a:fld>
            <a:endParaRPr lang="en-GB"/>
          </a:p>
        </p:txBody>
      </p:sp>
    </p:spTree>
    <p:extLst>
      <p:ext uri="{BB962C8B-B14F-4D97-AF65-F5344CB8AC3E}">
        <p14:creationId xmlns:p14="http://schemas.microsoft.com/office/powerpoint/2010/main" val="338219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07F24-19AB-48AE-A69B-95BACCA7318E}" type="datetimeFigureOut">
              <a:rPr lang="en-GB" smtClean="0"/>
              <a:pPr/>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F63173-877D-461C-AB81-B4013D6D4B2B}" type="slidenum">
              <a:rPr lang="en-GB" smtClean="0"/>
              <a:pPr/>
              <a:t>‹#›</a:t>
            </a:fld>
            <a:endParaRPr lang="en-GB"/>
          </a:p>
        </p:txBody>
      </p:sp>
    </p:spTree>
    <p:extLst>
      <p:ext uri="{BB962C8B-B14F-4D97-AF65-F5344CB8AC3E}">
        <p14:creationId xmlns:p14="http://schemas.microsoft.com/office/powerpoint/2010/main" val="343640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F307F24-19AB-48AE-A69B-95BACCA7318E}" type="datetimeFigureOut">
              <a:rPr lang="en-GB" smtClean="0"/>
              <a:pPr/>
              <a:t>28/06/2016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F63173-877D-461C-AB81-B4013D6D4B2B}" type="slidenum">
              <a:rPr lang="en-GB" smtClean="0"/>
              <a:pPr/>
              <a:t>‹#›</a:t>
            </a:fld>
            <a:endParaRPr lang="en-GB"/>
          </a:p>
        </p:txBody>
      </p:sp>
    </p:spTree>
    <p:extLst>
      <p:ext uri="{BB962C8B-B14F-4D97-AF65-F5344CB8AC3E}">
        <p14:creationId xmlns:p14="http://schemas.microsoft.com/office/powerpoint/2010/main" val="320512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F307F24-19AB-48AE-A69B-95BACCA7318E}" type="datetimeFigureOut">
              <a:rPr lang="en-GB" smtClean="0"/>
              <a:pPr/>
              <a:t>28/06/2016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F63173-877D-461C-AB81-B4013D6D4B2B}" type="slidenum">
              <a:rPr lang="en-GB" smtClean="0"/>
              <a:pPr/>
              <a:t>‹#›</a:t>
            </a:fld>
            <a:endParaRPr lang="en-GB"/>
          </a:p>
        </p:txBody>
      </p:sp>
    </p:spTree>
    <p:extLst>
      <p:ext uri="{BB962C8B-B14F-4D97-AF65-F5344CB8AC3E}">
        <p14:creationId xmlns:p14="http://schemas.microsoft.com/office/powerpoint/2010/main" val="67540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F307F24-19AB-48AE-A69B-95BACCA7318E}" type="datetimeFigureOut">
              <a:rPr lang="en-GB" smtClean="0"/>
              <a:pPr/>
              <a:t>28/06/2016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F63173-877D-461C-AB81-B4013D6D4B2B}" type="slidenum">
              <a:rPr lang="en-GB" smtClean="0"/>
              <a:pPr/>
              <a:t>‹#›</a:t>
            </a:fld>
            <a:endParaRPr lang="en-GB"/>
          </a:p>
        </p:txBody>
      </p:sp>
    </p:spTree>
    <p:extLst>
      <p:ext uri="{BB962C8B-B14F-4D97-AF65-F5344CB8AC3E}">
        <p14:creationId xmlns:p14="http://schemas.microsoft.com/office/powerpoint/2010/main" val="262234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07F24-19AB-48AE-A69B-95BACCA7318E}" type="datetimeFigureOut">
              <a:rPr lang="en-GB" smtClean="0"/>
              <a:pPr/>
              <a:t>28/06/2016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F63173-877D-461C-AB81-B4013D6D4B2B}" type="slidenum">
              <a:rPr lang="en-GB" smtClean="0"/>
              <a:pPr/>
              <a:t>‹#›</a:t>
            </a:fld>
            <a:endParaRPr lang="en-GB"/>
          </a:p>
        </p:txBody>
      </p:sp>
    </p:spTree>
    <p:extLst>
      <p:ext uri="{BB962C8B-B14F-4D97-AF65-F5344CB8AC3E}">
        <p14:creationId xmlns:p14="http://schemas.microsoft.com/office/powerpoint/2010/main" val="88421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07F24-19AB-48AE-A69B-95BACCA7318E}" type="datetimeFigureOut">
              <a:rPr lang="en-GB" smtClean="0"/>
              <a:pPr/>
              <a:t>28/06/2016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F63173-877D-461C-AB81-B4013D6D4B2B}" type="slidenum">
              <a:rPr lang="en-GB" smtClean="0"/>
              <a:pPr/>
              <a:t>‹#›</a:t>
            </a:fld>
            <a:endParaRPr lang="en-GB"/>
          </a:p>
        </p:txBody>
      </p:sp>
    </p:spTree>
    <p:extLst>
      <p:ext uri="{BB962C8B-B14F-4D97-AF65-F5344CB8AC3E}">
        <p14:creationId xmlns:p14="http://schemas.microsoft.com/office/powerpoint/2010/main" val="377124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07F24-19AB-48AE-A69B-95BACCA7318E}" type="datetimeFigureOut">
              <a:rPr lang="en-GB" smtClean="0"/>
              <a:pPr/>
              <a:t>28/06/2016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F63173-877D-461C-AB81-B4013D6D4B2B}" type="slidenum">
              <a:rPr lang="en-GB" smtClean="0"/>
              <a:pPr/>
              <a:t>‹#›</a:t>
            </a:fld>
            <a:endParaRPr lang="en-GB"/>
          </a:p>
        </p:txBody>
      </p:sp>
    </p:spTree>
    <p:extLst>
      <p:ext uri="{BB962C8B-B14F-4D97-AF65-F5344CB8AC3E}">
        <p14:creationId xmlns:p14="http://schemas.microsoft.com/office/powerpoint/2010/main" val="109286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307F24-19AB-48AE-A69B-95BACCA7318E}" type="datetimeFigureOut">
              <a:rPr lang="en-GB" smtClean="0"/>
              <a:pPr/>
              <a:t>28/06/2016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F63173-877D-461C-AB81-B4013D6D4B2B}" type="slidenum">
              <a:rPr lang="en-GB" smtClean="0"/>
              <a:pPr/>
              <a:t>‹#›</a:t>
            </a:fld>
            <a:endParaRPr lang="en-GB"/>
          </a:p>
        </p:txBody>
      </p:sp>
    </p:spTree>
    <p:extLst>
      <p:ext uri="{BB962C8B-B14F-4D97-AF65-F5344CB8AC3E}">
        <p14:creationId xmlns:p14="http://schemas.microsoft.com/office/powerpoint/2010/main" val="198347275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hyperlink" Target="http://www.sciencedirect.com/science/article/pii/S027656241630017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6" descr="IoE_286_landscape.png"/>
          <p:cNvPicPr>
            <a:picLocks noChangeAspect="1"/>
          </p:cNvPicPr>
          <p:nvPr/>
        </p:nvPicPr>
        <p:blipFill>
          <a:blip r:embed="rId3"/>
          <a:srcRect/>
          <a:stretch>
            <a:fillRect/>
          </a:stretch>
        </p:blipFill>
        <p:spPr bwMode="auto">
          <a:xfrm>
            <a:off x="0" y="0"/>
            <a:ext cx="9144000" cy="1227138"/>
          </a:xfrm>
          <a:prstGeom prst="rect">
            <a:avLst/>
          </a:prstGeom>
          <a:noFill/>
          <a:ln w="9525">
            <a:noFill/>
            <a:miter lim="800000"/>
            <a:headEnd/>
            <a:tailEnd/>
          </a:ln>
        </p:spPr>
      </p:pic>
      <p:sp>
        <p:nvSpPr>
          <p:cNvPr id="64516" name="Rectangle 5"/>
          <p:cNvSpPr>
            <a:spLocks noChangeArrowheads="1"/>
          </p:cNvSpPr>
          <p:nvPr/>
        </p:nvSpPr>
        <p:spPr bwMode="auto">
          <a:xfrm>
            <a:off x="0" y="4416425"/>
            <a:ext cx="9144000" cy="2441575"/>
          </a:xfrm>
          <a:prstGeom prst="rect">
            <a:avLst/>
          </a:prstGeom>
          <a:gradFill rotWithShape="1">
            <a:gsLst>
              <a:gs pos="0">
                <a:srgbClr val="000000">
                  <a:alpha val="0"/>
                </a:srgbClr>
              </a:gs>
              <a:gs pos="100000">
                <a:srgbClr val="000000">
                  <a:alpha val="56000"/>
                </a:srgbClr>
              </a:gs>
            </a:gsLst>
            <a:lin ang="5400000" scaled="1"/>
          </a:gradFill>
          <a:ln w="9525">
            <a:noFill/>
            <a:miter lim="800000"/>
            <a:headEnd/>
            <a:tailEnd/>
          </a:ln>
        </p:spPr>
        <p:txBody>
          <a:bodyPr tIns="91440" bIns="91440"/>
          <a:lstStyle/>
          <a:p>
            <a:endParaRPr lang="en-US"/>
          </a:p>
        </p:txBody>
      </p:sp>
      <p:sp>
        <p:nvSpPr>
          <p:cNvPr id="64517" name="TextBox 3"/>
          <p:cNvSpPr txBox="1">
            <a:spLocks noChangeArrowheads="1"/>
          </p:cNvSpPr>
          <p:nvPr/>
        </p:nvSpPr>
        <p:spPr bwMode="auto">
          <a:xfrm>
            <a:off x="267586" y="1605517"/>
            <a:ext cx="5240518" cy="1877437"/>
          </a:xfrm>
          <a:prstGeom prst="rect">
            <a:avLst/>
          </a:prstGeom>
          <a:noFill/>
          <a:ln w="9525">
            <a:noFill/>
            <a:miter lim="800000"/>
            <a:headEnd/>
            <a:tailEnd/>
          </a:ln>
        </p:spPr>
        <p:txBody>
          <a:bodyPr wrap="square">
            <a:spAutoFit/>
          </a:bodyPr>
          <a:lstStyle/>
          <a:p>
            <a:pPr algn="ctr"/>
            <a:r>
              <a:rPr lang="en-GB" sz="3200" b="1" dirty="0">
                <a:latin typeface="Calibri" pitchFamily="34" charset="0"/>
              </a:rPr>
              <a:t>Making it Against the Odds</a:t>
            </a:r>
            <a:r>
              <a:rPr lang="en-GB" sz="3200" b="1" dirty="0" smtClean="0">
                <a:latin typeface="Calibri" pitchFamily="34" charset="0"/>
              </a:rPr>
              <a:t>: </a:t>
            </a:r>
            <a:r>
              <a:rPr lang="en-GB" sz="2800" b="1" dirty="0" smtClean="0">
                <a:latin typeface="Calibri" pitchFamily="34" charset="0"/>
              </a:rPr>
              <a:t>Diverse </a:t>
            </a:r>
            <a:r>
              <a:rPr lang="en-GB" sz="2800" b="1" dirty="0">
                <a:latin typeface="Calibri" pitchFamily="34" charset="0"/>
              </a:rPr>
              <a:t>s</a:t>
            </a:r>
            <a:r>
              <a:rPr lang="en-GB" sz="2800" b="1" dirty="0" smtClean="0">
                <a:latin typeface="Calibri" pitchFamily="34" charset="0"/>
              </a:rPr>
              <a:t>trategies </a:t>
            </a:r>
            <a:r>
              <a:rPr lang="en-GB" sz="2800" b="1" dirty="0">
                <a:latin typeface="Calibri" pitchFamily="34" charset="0"/>
              </a:rPr>
              <a:t>and s</a:t>
            </a:r>
            <a:r>
              <a:rPr lang="en-GB" sz="2800" b="1" dirty="0" smtClean="0">
                <a:latin typeface="Calibri" pitchFamily="34" charset="0"/>
              </a:rPr>
              <a:t>uccessful adaptation </a:t>
            </a:r>
            <a:r>
              <a:rPr lang="en-GB" sz="2800" b="1" dirty="0">
                <a:latin typeface="Calibri" pitchFamily="34" charset="0"/>
              </a:rPr>
              <a:t>in </a:t>
            </a:r>
            <a:r>
              <a:rPr lang="en-GB" sz="2800" b="1" dirty="0" smtClean="0">
                <a:latin typeface="Calibri" pitchFamily="34" charset="0"/>
              </a:rPr>
              <a:t>school-to-work transitions in England</a:t>
            </a:r>
            <a:endParaRPr lang="en-GB" sz="2800" b="1" dirty="0">
              <a:solidFill>
                <a:srgbClr val="FFFFFF"/>
              </a:solidFill>
              <a:latin typeface="Helvetica" pitchFamily="1" charset="0"/>
            </a:endParaRPr>
          </a:p>
        </p:txBody>
      </p:sp>
      <p:sp>
        <p:nvSpPr>
          <p:cNvPr id="64518" name="TextBox 3"/>
          <p:cNvSpPr txBox="1">
            <a:spLocks noChangeArrowheads="1"/>
          </p:cNvSpPr>
          <p:nvPr/>
        </p:nvSpPr>
        <p:spPr bwMode="auto">
          <a:xfrm>
            <a:off x="280999" y="5263467"/>
            <a:ext cx="8876412" cy="1384995"/>
          </a:xfrm>
          <a:prstGeom prst="rect">
            <a:avLst/>
          </a:prstGeom>
          <a:noFill/>
          <a:ln w="9525">
            <a:noFill/>
            <a:miter lim="800000"/>
            <a:headEnd/>
            <a:tailEnd/>
          </a:ln>
        </p:spPr>
        <p:txBody>
          <a:bodyPr wrap="square">
            <a:spAutoFit/>
          </a:bodyPr>
          <a:lstStyle/>
          <a:p>
            <a:r>
              <a:rPr lang="en-GB" sz="2800" b="1" dirty="0" smtClean="0"/>
              <a:t>LLAKES Research Conference</a:t>
            </a:r>
          </a:p>
          <a:p>
            <a:r>
              <a:rPr lang="en-GB" sz="2800" b="1" dirty="0" smtClean="0"/>
              <a:t>Growing Up and Global Austerity</a:t>
            </a:r>
          </a:p>
          <a:p>
            <a:r>
              <a:rPr lang="en-GB" sz="2800" b="1" dirty="0" smtClean="0"/>
              <a:t>London, 27-28 June </a:t>
            </a:r>
            <a:r>
              <a:rPr lang="en-GB" sz="2800" b="1" dirty="0"/>
              <a:t>2016</a:t>
            </a:r>
            <a:endParaRPr lang="en-GB" sz="2800" dirty="0">
              <a:latin typeface="Helvetica" pitchFamily="1" charset="0"/>
            </a:endParaRPr>
          </a:p>
        </p:txBody>
      </p:sp>
      <p:pic>
        <p:nvPicPr>
          <p:cNvPr id="8" name="Picture 2" descr="http://jamesmax.co.uk/wp-content/uploads/2011/10/youthunemploymnt.jpg"/>
          <p:cNvPicPr>
            <a:picLocks noChangeAspect="1" noChangeArrowheads="1"/>
          </p:cNvPicPr>
          <p:nvPr/>
        </p:nvPicPr>
        <p:blipFill>
          <a:blip r:embed="rId4" cstate="print"/>
          <a:stretch>
            <a:fillRect/>
          </a:stretch>
        </p:blipFill>
        <p:spPr bwMode="auto">
          <a:xfrm>
            <a:off x="5667153" y="1605517"/>
            <a:ext cx="3476847" cy="4271755"/>
          </a:xfrm>
          <a:prstGeom prst="rect">
            <a:avLst/>
          </a:prstGeom>
          <a:noFill/>
        </p:spPr>
      </p:pic>
      <p:pic>
        <p:nvPicPr>
          <p:cNvPr id="10" name="Picture 8"/>
          <p:cNvPicPr>
            <a:picLocks noChangeAspect="1" noChangeArrowheads="1"/>
          </p:cNvPicPr>
          <p:nvPr/>
        </p:nvPicPr>
        <p:blipFill>
          <a:blip r:embed="rId5" cstate="print"/>
          <a:srcRect/>
          <a:stretch>
            <a:fillRect/>
          </a:stretch>
        </p:blipFill>
        <p:spPr bwMode="auto">
          <a:xfrm>
            <a:off x="5649495" y="5745308"/>
            <a:ext cx="1785171" cy="811264"/>
          </a:xfrm>
          <a:prstGeom prst="rect">
            <a:avLst/>
          </a:prstGeom>
          <a:noFill/>
          <a:ln w="9525">
            <a:noFill/>
            <a:round/>
            <a:headEnd/>
            <a:tailEnd/>
          </a:ln>
        </p:spPr>
      </p:pic>
      <p:pic>
        <p:nvPicPr>
          <p:cNvPr id="11" name="Picture 9" descr="C:\Users\siibedgz.INST\AppData\Local\Microsoft\Windows\Temporary Internet Files\Content.Outlook\P0578EF5\llakes_bigger.jpg"/>
          <p:cNvPicPr>
            <a:picLocks noChangeAspect="1" noChangeArrowheads="1"/>
          </p:cNvPicPr>
          <p:nvPr/>
        </p:nvPicPr>
        <p:blipFill>
          <a:blip r:embed="rId6" cstate="print"/>
          <a:srcRect/>
          <a:stretch>
            <a:fillRect/>
          </a:stretch>
        </p:blipFill>
        <p:spPr bwMode="auto">
          <a:xfrm>
            <a:off x="7444766" y="5718216"/>
            <a:ext cx="1689133" cy="821776"/>
          </a:xfrm>
          <a:prstGeom prst="rect">
            <a:avLst/>
          </a:prstGeom>
          <a:noFill/>
          <a:ln w="9525">
            <a:noFill/>
            <a:miter lim="800000"/>
            <a:headEnd/>
            <a:tailEnd/>
          </a:ln>
        </p:spPr>
      </p:pic>
      <p:pic>
        <p:nvPicPr>
          <p:cNvPr id="12" name="Picture 11" descr="pta.png"/>
          <p:cNvPicPr>
            <a:picLocks noChangeAspect="1"/>
          </p:cNvPicPr>
          <p:nvPr/>
        </p:nvPicPr>
        <p:blipFill>
          <a:blip r:embed="rId7" cstate="print"/>
          <a:stretch>
            <a:fillRect/>
          </a:stretch>
        </p:blipFill>
        <p:spPr>
          <a:xfrm>
            <a:off x="4109751" y="328583"/>
            <a:ext cx="1887012" cy="767444"/>
          </a:xfrm>
          <a:prstGeom prst="rect">
            <a:avLst/>
          </a:prstGeom>
        </p:spPr>
      </p:pic>
      <p:sp>
        <p:nvSpPr>
          <p:cNvPr id="14" name="TextBox 13"/>
          <p:cNvSpPr txBox="1"/>
          <p:nvPr/>
        </p:nvSpPr>
        <p:spPr>
          <a:xfrm>
            <a:off x="280999" y="3832023"/>
            <a:ext cx="5399565" cy="1015663"/>
          </a:xfrm>
          <a:prstGeom prst="rect">
            <a:avLst/>
          </a:prstGeom>
          <a:noFill/>
        </p:spPr>
        <p:txBody>
          <a:bodyPr wrap="square" rtlCol="0">
            <a:spAutoFit/>
          </a:bodyPr>
          <a:lstStyle/>
          <a:p>
            <a:pPr lvl="0"/>
            <a:r>
              <a:rPr lang="en-GB" sz="2000" dirty="0" smtClean="0">
                <a:solidFill>
                  <a:schemeClr val="tx1">
                    <a:lumMod val="65000"/>
                    <a:lumOff val="35000"/>
                  </a:schemeClr>
                </a:solidFill>
                <a:latin typeface="Calibri" pitchFamily="34" charset="0"/>
              </a:rPr>
              <a:t>Ingrid Schoon</a:t>
            </a:r>
          </a:p>
          <a:p>
            <a:pPr lvl="0"/>
            <a:r>
              <a:rPr lang="en-GB" sz="2000" dirty="0" smtClean="0">
                <a:solidFill>
                  <a:schemeClr val="tx1">
                    <a:lumMod val="65000"/>
                    <a:lumOff val="35000"/>
                  </a:schemeClr>
                </a:solidFill>
                <a:latin typeface="Calibri" pitchFamily="34" charset="0"/>
              </a:rPr>
              <a:t>University College London, Institute of Education and </a:t>
            </a:r>
            <a:r>
              <a:rPr lang="en-GB" sz="2000" dirty="0" err="1" smtClean="0">
                <a:solidFill>
                  <a:schemeClr val="tx1">
                    <a:lumMod val="65000"/>
                    <a:lumOff val="35000"/>
                  </a:schemeClr>
                </a:solidFill>
                <a:latin typeface="Calibri" pitchFamily="34" charset="0"/>
              </a:rPr>
              <a:t>Wissenschaftszentrum</a:t>
            </a:r>
            <a:r>
              <a:rPr lang="en-GB" sz="2000" dirty="0" smtClean="0">
                <a:solidFill>
                  <a:schemeClr val="tx1">
                    <a:lumMod val="65000"/>
                    <a:lumOff val="35000"/>
                  </a:schemeClr>
                </a:solidFill>
                <a:latin typeface="Calibri" pitchFamily="34" charset="0"/>
              </a:rPr>
              <a:t>, Berlin (WZB)</a:t>
            </a:r>
          </a:p>
        </p:txBody>
      </p:sp>
    </p:spTree>
    <p:extLst>
      <p:ext uri="{BB962C8B-B14F-4D97-AF65-F5344CB8AC3E}">
        <p14:creationId xmlns:p14="http://schemas.microsoft.com/office/powerpoint/2010/main" val="340258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successful transition?</a:t>
            </a:r>
            <a:endParaRPr lang="en-GB" dirty="0"/>
          </a:p>
        </p:txBody>
      </p:sp>
      <p:sp>
        <p:nvSpPr>
          <p:cNvPr id="3" name="Content Placeholder 2"/>
          <p:cNvSpPr>
            <a:spLocks noGrp="1"/>
          </p:cNvSpPr>
          <p:nvPr>
            <p:ph idx="1"/>
          </p:nvPr>
        </p:nvSpPr>
        <p:spPr>
          <a:xfrm>
            <a:off x="628650" y="1484784"/>
            <a:ext cx="7886700" cy="5112568"/>
          </a:xfrm>
        </p:spPr>
        <p:txBody>
          <a:bodyPr>
            <a:normAutofit/>
          </a:bodyPr>
          <a:lstStyle/>
          <a:p>
            <a:r>
              <a:rPr lang="en-GB" sz="2400" dirty="0" smtClean="0"/>
              <a:t>Doing ok</a:t>
            </a:r>
          </a:p>
          <a:p>
            <a:r>
              <a:rPr lang="en-GB" sz="2400" dirty="0" smtClean="0"/>
              <a:t>Adjustment within the average for a normative cohort</a:t>
            </a:r>
          </a:p>
          <a:p>
            <a:r>
              <a:rPr lang="en-GB" sz="2400" dirty="0" smtClean="0"/>
              <a:t>Meeting developmental tasks</a:t>
            </a:r>
          </a:p>
          <a:p>
            <a:pPr lvl="1"/>
            <a:r>
              <a:rPr lang="en-GB" dirty="0" smtClean="0"/>
              <a:t>Objective achievements </a:t>
            </a:r>
            <a:r>
              <a:rPr lang="en-GB" sz="2000" dirty="0" smtClean="0"/>
              <a:t>(education, occupational position, income)</a:t>
            </a:r>
          </a:p>
          <a:p>
            <a:pPr lvl="1"/>
            <a:r>
              <a:rPr lang="en-GB" dirty="0" smtClean="0"/>
              <a:t>Subjective evaluation </a:t>
            </a:r>
            <a:r>
              <a:rPr lang="en-GB" sz="2000" dirty="0" smtClean="0"/>
              <a:t>(life satisfaction, health and wellbeing)</a:t>
            </a:r>
          </a:p>
          <a:p>
            <a:r>
              <a:rPr lang="en-GB" sz="2400" dirty="0" smtClean="0"/>
              <a:t>Timing and sequencing</a:t>
            </a:r>
            <a:r>
              <a:rPr lang="en-GB" dirty="0" smtClean="0"/>
              <a:t> </a:t>
            </a:r>
          </a:p>
          <a:p>
            <a:pPr lvl="2"/>
            <a:r>
              <a:rPr lang="en-GB" sz="2000" dirty="0" smtClean="0"/>
              <a:t>Normative, or ‘on-time transitions’ are ‘culturally prepared’ by socialization and institutional arrangements (Model, 1989) and are understood to be psychologically salutary</a:t>
            </a:r>
          </a:p>
          <a:p>
            <a:pPr lvl="2"/>
            <a:r>
              <a:rPr lang="en-GB" sz="2000" dirty="0" smtClean="0"/>
              <a:t>those who are ‘off-time’: too early or too late are thought to be the target of negative social sanctions and experience psychological strain (</a:t>
            </a:r>
            <a:r>
              <a:rPr lang="en-GB" sz="2000" dirty="0" err="1" smtClean="0"/>
              <a:t>Heckhausen</a:t>
            </a:r>
            <a:r>
              <a:rPr lang="en-GB" sz="2000" dirty="0" smtClean="0"/>
              <a:t>, 1999; Rossi, 1980)</a:t>
            </a:r>
          </a:p>
          <a:p>
            <a:pPr lvl="1"/>
            <a:r>
              <a:rPr lang="en-GB" dirty="0" smtClean="0"/>
              <a:t>Can vary by age, culture and historical context</a:t>
            </a:r>
          </a:p>
          <a:p>
            <a:r>
              <a:rPr lang="en-GB" sz="2600" dirty="0" smtClean="0"/>
              <a:t>Who decides?</a:t>
            </a:r>
          </a:p>
          <a:p>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922114"/>
          </a:xfrm>
        </p:spPr>
        <p:txBody>
          <a:bodyPr>
            <a:normAutofit/>
          </a:bodyPr>
          <a:lstStyle/>
          <a:p>
            <a:pPr eaLnBrk="1" hangingPunct="1"/>
            <a:r>
              <a:rPr lang="en-GB" dirty="0" smtClean="0"/>
              <a:t>Current Debates</a:t>
            </a:r>
          </a:p>
        </p:txBody>
      </p:sp>
      <p:sp>
        <p:nvSpPr>
          <p:cNvPr id="10243" name="Content Placeholder 2"/>
          <p:cNvSpPr>
            <a:spLocks noGrp="1"/>
          </p:cNvSpPr>
          <p:nvPr>
            <p:ph idx="1"/>
          </p:nvPr>
        </p:nvSpPr>
        <p:spPr>
          <a:xfrm>
            <a:off x="539552" y="1268760"/>
            <a:ext cx="8229600" cy="5589240"/>
          </a:xfrm>
        </p:spPr>
        <p:txBody>
          <a:bodyPr>
            <a:normAutofit/>
          </a:bodyPr>
          <a:lstStyle/>
          <a:p>
            <a:pPr eaLnBrk="1" hangingPunct="1"/>
            <a:r>
              <a:rPr lang="en-GB" dirty="0" smtClean="0"/>
              <a:t>Normative approach – emerging adulthood (Arnett, 2000)</a:t>
            </a:r>
          </a:p>
          <a:p>
            <a:pPr lvl="1"/>
            <a:r>
              <a:rPr lang="en-GB" dirty="0" smtClean="0"/>
              <a:t>Ideal type of late and protracted transitions (Billari &amp; </a:t>
            </a:r>
            <a:r>
              <a:rPr lang="en-GB" dirty="0" err="1" smtClean="0"/>
              <a:t>Liefbroer</a:t>
            </a:r>
            <a:r>
              <a:rPr lang="en-GB" dirty="0" smtClean="0"/>
              <a:t>, 2010)</a:t>
            </a:r>
          </a:p>
          <a:p>
            <a:r>
              <a:rPr lang="en-GB" dirty="0" smtClean="0"/>
              <a:t>Increasing individualisation - Entrepreneurs of the self (Foucault, 1979; Ehrenberg, 2009)</a:t>
            </a:r>
          </a:p>
          <a:p>
            <a:pPr lvl="1"/>
            <a:r>
              <a:rPr lang="en-GB" dirty="0" smtClean="0"/>
              <a:t>De-institutionalisation (Hogan &amp; </a:t>
            </a:r>
            <a:r>
              <a:rPr lang="en-GB" dirty="0" err="1" smtClean="0"/>
              <a:t>Astone</a:t>
            </a:r>
            <a:r>
              <a:rPr lang="en-GB" dirty="0" smtClean="0"/>
              <a:t>, 1986; Mayer &amp; </a:t>
            </a:r>
            <a:r>
              <a:rPr lang="en-GB" dirty="0" err="1" smtClean="0"/>
              <a:t>Müller</a:t>
            </a:r>
            <a:r>
              <a:rPr lang="en-GB" dirty="0" smtClean="0"/>
              <a:t>, 1986)</a:t>
            </a:r>
          </a:p>
          <a:p>
            <a:pPr lvl="1"/>
            <a:r>
              <a:rPr lang="en-GB" dirty="0" smtClean="0"/>
              <a:t>De-standardisation and individualisation (Modell et al., 1976; Beck, 1986; Buchmann, 1989) </a:t>
            </a:r>
          </a:p>
          <a:p>
            <a:r>
              <a:rPr lang="en-GB" dirty="0" smtClean="0"/>
              <a:t>Cumulative (</a:t>
            </a:r>
            <a:r>
              <a:rPr lang="en-GB" dirty="0" err="1" smtClean="0"/>
              <a:t>dis</a:t>
            </a:r>
            <a:r>
              <a:rPr lang="en-GB" dirty="0" smtClean="0"/>
              <a:t>)advantages and polarization of experiences </a:t>
            </a:r>
          </a:p>
          <a:p>
            <a:pPr lvl="1"/>
            <a:r>
              <a:rPr lang="en-GB" dirty="0" smtClean="0"/>
              <a:t>fast versus slow transitions (Bynner et al., 2002; Jones, 2002; Ross et al., 2009)</a:t>
            </a:r>
          </a:p>
          <a:p>
            <a:pPr lvl="1"/>
            <a:r>
              <a:rPr lang="en-GB" dirty="0" smtClean="0"/>
              <a:t> optimal versus problematic transitions (</a:t>
            </a:r>
            <a:r>
              <a:rPr lang="en-GB" dirty="0" err="1" smtClean="0"/>
              <a:t>Kerckhoff</a:t>
            </a:r>
            <a:r>
              <a:rPr lang="en-GB" dirty="0" smtClean="0"/>
              <a:t>, 1993; </a:t>
            </a:r>
            <a:r>
              <a:rPr lang="en-GB" dirty="0" err="1" smtClean="0"/>
              <a:t>McLanahan</a:t>
            </a:r>
            <a:r>
              <a:rPr lang="en-GB" dirty="0" smtClean="0"/>
              <a:t>, 2004, 2014) </a:t>
            </a:r>
          </a:p>
          <a:p>
            <a:r>
              <a:rPr lang="en-GB" dirty="0" smtClean="0"/>
              <a:t>Diverse Pathways View – dynamic systems model</a:t>
            </a:r>
          </a:p>
          <a:p>
            <a:pPr lvl="1"/>
            <a:r>
              <a:rPr lang="en-GB" dirty="0" smtClean="0"/>
              <a:t>Multi-directionality, multi-finality and relational dynamic systems  (</a:t>
            </a:r>
            <a:r>
              <a:rPr lang="en-GB" dirty="0" err="1" smtClean="0"/>
              <a:t>Baltes</a:t>
            </a:r>
            <a:r>
              <a:rPr lang="en-GB" dirty="0" smtClean="0"/>
              <a:t>, 1987; Bronfenbrenner, 1979; Elder, 1974; 1993; Lerner, 1984; Schoon, 2006, 2015)</a:t>
            </a:r>
          </a:p>
          <a:p>
            <a:pPr lvl="1"/>
            <a:r>
              <a:rPr lang="en-GB" dirty="0" smtClean="0"/>
              <a:t>more than one optimal pathway; continuity and change;  turning points; plasticity</a:t>
            </a:r>
          </a:p>
        </p:txBody>
      </p:sp>
      <p:pic>
        <p:nvPicPr>
          <p:cNvPr id="4" name="Picture 3" descr="decisons about pathways.jpg"/>
          <p:cNvPicPr>
            <a:picLocks noChangeAspect="1"/>
          </p:cNvPicPr>
          <p:nvPr/>
        </p:nvPicPr>
        <p:blipFill>
          <a:blip r:embed="rId3" cstate="print"/>
          <a:stretch>
            <a:fillRect/>
          </a:stretch>
        </p:blipFill>
        <p:spPr>
          <a:xfrm>
            <a:off x="6686550" y="1"/>
            <a:ext cx="2457450" cy="134076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a:bodyPr>
          <a:lstStyle/>
          <a:p>
            <a:r>
              <a:rPr lang="en-GB" sz="4000" dirty="0" smtClean="0"/>
              <a:t>Diverse Pathways View</a:t>
            </a:r>
            <a:endParaRPr lang="en-GB" sz="4000" dirty="0"/>
          </a:p>
        </p:txBody>
      </p:sp>
      <p:sp>
        <p:nvSpPr>
          <p:cNvPr id="3" name="Content Placeholder 2"/>
          <p:cNvSpPr>
            <a:spLocks noGrp="1"/>
          </p:cNvSpPr>
          <p:nvPr>
            <p:ph idx="1"/>
          </p:nvPr>
        </p:nvSpPr>
        <p:spPr/>
        <p:txBody>
          <a:bodyPr>
            <a:normAutofit/>
          </a:bodyPr>
          <a:lstStyle/>
          <a:p>
            <a:r>
              <a:rPr lang="en-GB" sz="2800" dirty="0" smtClean="0"/>
              <a:t>Dynamic systems view: </a:t>
            </a:r>
          </a:p>
          <a:p>
            <a:pPr lvl="1"/>
            <a:r>
              <a:rPr lang="en-GB" sz="2400" dirty="0" smtClean="0"/>
              <a:t>Continuity and discontinuity; potential for change</a:t>
            </a:r>
          </a:p>
          <a:p>
            <a:pPr lvl="1"/>
            <a:r>
              <a:rPr lang="en-GB" sz="2400" dirty="0" smtClean="0"/>
              <a:t>Non-linearity</a:t>
            </a:r>
          </a:p>
          <a:p>
            <a:pPr lvl="1"/>
            <a:r>
              <a:rPr lang="en-GB" sz="2400" dirty="0" smtClean="0"/>
              <a:t>Individual differences</a:t>
            </a:r>
          </a:p>
          <a:p>
            <a:r>
              <a:rPr lang="en-GB" sz="2800" dirty="0" smtClean="0"/>
              <a:t>Holistic approach: multiple and interlinked influences</a:t>
            </a:r>
          </a:p>
          <a:p>
            <a:r>
              <a:rPr lang="en-GB" sz="2800" dirty="0" smtClean="0"/>
              <a:t>Person-centred: variation in how experiences combine within individuals</a:t>
            </a:r>
          </a:p>
          <a:p>
            <a:r>
              <a:rPr lang="en-GB" sz="2800" dirty="0" smtClean="0"/>
              <a:t>Longitudinal – following lives over time</a:t>
            </a:r>
          </a:p>
          <a:p>
            <a:endParaRPr lang="en-GB" sz="2800" dirty="0" smtClean="0"/>
          </a:p>
          <a:p>
            <a:pPr lvl="1"/>
            <a:endParaRPr lang="en-GB" sz="2800" dirty="0"/>
          </a:p>
        </p:txBody>
      </p:sp>
      <p:pic>
        <p:nvPicPr>
          <p:cNvPr id="4" name="Picture 3" descr="pta.png"/>
          <p:cNvPicPr>
            <a:picLocks noChangeAspect="1"/>
          </p:cNvPicPr>
          <p:nvPr/>
        </p:nvPicPr>
        <p:blipFill>
          <a:blip r:embed="rId2" cstate="print"/>
          <a:stretch>
            <a:fillRect/>
          </a:stretch>
        </p:blipFill>
        <p:spPr>
          <a:xfrm>
            <a:off x="6480811" y="262052"/>
            <a:ext cx="2417590" cy="1043891"/>
          </a:xfrm>
          <a:prstGeom prst="rect">
            <a:avLst/>
          </a:prstGeom>
        </p:spPr>
      </p:pic>
      <p:sp>
        <p:nvSpPr>
          <p:cNvPr id="5" name="TextBox 4"/>
          <p:cNvSpPr txBox="1"/>
          <p:nvPr/>
        </p:nvSpPr>
        <p:spPr>
          <a:xfrm>
            <a:off x="755576" y="6237312"/>
            <a:ext cx="4176464" cy="369332"/>
          </a:xfrm>
          <a:prstGeom prst="rect">
            <a:avLst/>
          </a:prstGeom>
          <a:noFill/>
        </p:spPr>
        <p:txBody>
          <a:bodyPr wrap="square" rtlCol="0">
            <a:spAutoFit/>
          </a:bodyPr>
          <a:lstStyle/>
          <a:p>
            <a:r>
              <a:rPr lang="en-GB" dirty="0" smtClean="0"/>
              <a:t>Schoon, 2015</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536" y="476672"/>
            <a:ext cx="8229600" cy="360362"/>
          </a:xfrm>
        </p:spPr>
        <p:txBody>
          <a:bodyPr>
            <a:normAutofit fontScale="90000"/>
          </a:bodyPr>
          <a:lstStyle/>
          <a:p>
            <a:r>
              <a:rPr lang="en-GB" sz="2800" b="1" dirty="0" smtClean="0"/>
              <a:t>Need for Longitudinal Data</a:t>
            </a:r>
            <a:br>
              <a:rPr lang="en-GB" sz="2800" b="1" dirty="0" smtClean="0"/>
            </a:br>
            <a:r>
              <a:rPr lang="en-GB" sz="2800" b="1" dirty="0" smtClean="0"/>
              <a:t>UK Cohort and Panel Data: Overview</a:t>
            </a:r>
          </a:p>
        </p:txBody>
      </p:sp>
      <p:sp>
        <p:nvSpPr>
          <p:cNvPr id="4" name="Right Arrow 3"/>
          <p:cNvSpPr/>
          <p:nvPr/>
        </p:nvSpPr>
        <p:spPr>
          <a:xfrm>
            <a:off x="251520" y="4437112"/>
            <a:ext cx="8640763" cy="144462"/>
          </a:xfrm>
          <a:prstGeom prst="rightArrow">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00" name="TextBox 5"/>
          <p:cNvSpPr txBox="1">
            <a:spLocks noChangeArrowheads="1"/>
          </p:cNvSpPr>
          <p:nvPr/>
        </p:nvSpPr>
        <p:spPr bwMode="auto">
          <a:xfrm>
            <a:off x="179512" y="4797152"/>
            <a:ext cx="8820150" cy="1200329"/>
          </a:xfrm>
          <a:prstGeom prst="rect">
            <a:avLst/>
          </a:prstGeom>
          <a:noFill/>
          <a:ln w="9525">
            <a:noFill/>
            <a:miter lim="800000"/>
            <a:headEnd/>
            <a:tailEnd/>
          </a:ln>
        </p:spPr>
        <p:txBody>
          <a:bodyPr>
            <a:spAutoFit/>
          </a:bodyPr>
          <a:lstStyle/>
          <a:p>
            <a:r>
              <a:rPr lang="en-GB" dirty="0">
                <a:latin typeface="Calibri" pitchFamily="34" charset="0"/>
              </a:rPr>
              <a:t>1974          1980         1986          1991            1996         2000      2004       2008    </a:t>
            </a:r>
            <a:r>
              <a:rPr lang="en-GB" dirty="0" smtClean="0">
                <a:latin typeface="Calibri" pitchFamily="34" charset="0"/>
              </a:rPr>
              <a:t> 2012     2015</a:t>
            </a:r>
            <a:endParaRPr lang="en-GB" dirty="0">
              <a:latin typeface="Calibri" pitchFamily="34" charset="0"/>
            </a:endParaRPr>
          </a:p>
          <a:p>
            <a:r>
              <a:rPr lang="en-GB" dirty="0">
                <a:latin typeface="Calibri" pitchFamily="34" charset="0"/>
              </a:rPr>
              <a:t>Oil crisis       Onset of the recession     Second wave     Recovery        </a:t>
            </a:r>
            <a:r>
              <a:rPr lang="en-GB" dirty="0" smtClean="0">
                <a:latin typeface="Calibri" pitchFamily="34" charset="0"/>
              </a:rPr>
              <a:t> Credit Crunch</a:t>
            </a:r>
            <a:endParaRPr lang="en-GB" dirty="0">
              <a:latin typeface="Calibri" pitchFamily="34" charset="0"/>
            </a:endParaRPr>
          </a:p>
          <a:p>
            <a:r>
              <a:rPr lang="en-GB" dirty="0">
                <a:latin typeface="Calibri" pitchFamily="34" charset="0"/>
              </a:rPr>
              <a:t>                                              Collapse of housing </a:t>
            </a:r>
            <a:r>
              <a:rPr lang="en-GB" dirty="0" smtClean="0">
                <a:latin typeface="Calibri" pitchFamily="34" charset="0"/>
              </a:rPr>
              <a:t>market</a:t>
            </a:r>
          </a:p>
          <a:p>
            <a:r>
              <a:rPr lang="en-GB" dirty="0" smtClean="0">
                <a:latin typeface="Calibri" pitchFamily="34" charset="0"/>
              </a:rPr>
              <a:t>             New Technologies		IT and social media</a:t>
            </a:r>
            <a:endParaRPr lang="en-GB" dirty="0">
              <a:latin typeface="Calibri" pitchFamily="34" charset="0"/>
            </a:endParaRPr>
          </a:p>
        </p:txBody>
      </p:sp>
      <p:sp>
        <p:nvSpPr>
          <p:cNvPr id="8" name="Right Arrow 7"/>
          <p:cNvSpPr/>
          <p:nvPr/>
        </p:nvSpPr>
        <p:spPr>
          <a:xfrm>
            <a:off x="179512" y="2996952"/>
            <a:ext cx="8964488" cy="136842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04" name="TextBox 8"/>
          <p:cNvSpPr txBox="1">
            <a:spLocks noChangeArrowheads="1"/>
          </p:cNvSpPr>
          <p:nvPr/>
        </p:nvSpPr>
        <p:spPr bwMode="auto">
          <a:xfrm>
            <a:off x="251520" y="3356992"/>
            <a:ext cx="7632700" cy="646112"/>
          </a:xfrm>
          <a:prstGeom prst="rect">
            <a:avLst/>
          </a:prstGeom>
          <a:noFill/>
          <a:ln w="9525">
            <a:noFill/>
            <a:miter lim="800000"/>
            <a:headEnd/>
            <a:tailEnd/>
          </a:ln>
        </p:spPr>
        <p:txBody>
          <a:bodyPr>
            <a:spAutoFit/>
          </a:bodyPr>
          <a:lstStyle/>
          <a:p>
            <a:r>
              <a:rPr lang="en-GB" dirty="0" smtClean="0"/>
              <a:t>1970 British </a:t>
            </a:r>
            <a:r>
              <a:rPr lang="en-GB" dirty="0"/>
              <a:t>Cohort Study (BCS70); n=17,189</a:t>
            </a:r>
          </a:p>
          <a:p>
            <a:r>
              <a:rPr lang="en-GB" dirty="0"/>
              <a:t>Age   </a:t>
            </a:r>
            <a:r>
              <a:rPr lang="en-GB" dirty="0" smtClean="0"/>
              <a:t>5           </a:t>
            </a:r>
            <a:r>
              <a:rPr lang="en-GB" dirty="0"/>
              <a:t>10            16                          26              30        34       </a:t>
            </a:r>
            <a:r>
              <a:rPr lang="en-GB" dirty="0" smtClean="0"/>
              <a:t>38      42         46</a:t>
            </a:r>
            <a:endParaRPr lang="en-GB" dirty="0"/>
          </a:p>
        </p:txBody>
      </p:sp>
      <p:sp>
        <p:nvSpPr>
          <p:cNvPr id="11" name="Right Arrow 10"/>
          <p:cNvSpPr/>
          <p:nvPr/>
        </p:nvSpPr>
        <p:spPr>
          <a:xfrm>
            <a:off x="3527425" y="1988840"/>
            <a:ext cx="5616575" cy="1368425"/>
          </a:xfrm>
          <a:prstGeom prst="rightArrow">
            <a:avLst/>
          </a:prstGeom>
          <a:solidFill>
            <a:srgbClr val="35EB3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ight Arrow 12"/>
          <p:cNvSpPr/>
          <p:nvPr/>
        </p:nvSpPr>
        <p:spPr>
          <a:xfrm>
            <a:off x="6300192" y="908720"/>
            <a:ext cx="2520950" cy="144058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10" name="TextBox 14"/>
          <p:cNvSpPr txBox="1">
            <a:spLocks noChangeArrowheads="1"/>
          </p:cNvSpPr>
          <p:nvPr/>
        </p:nvSpPr>
        <p:spPr bwMode="auto">
          <a:xfrm>
            <a:off x="3419872" y="2348880"/>
            <a:ext cx="5040313" cy="615950"/>
          </a:xfrm>
          <a:prstGeom prst="rect">
            <a:avLst/>
          </a:prstGeom>
          <a:noFill/>
          <a:ln w="9525">
            <a:noFill/>
            <a:miter lim="800000"/>
            <a:headEnd/>
            <a:tailEnd/>
          </a:ln>
        </p:spPr>
        <p:txBody>
          <a:bodyPr>
            <a:spAutoFit/>
          </a:bodyPr>
          <a:lstStyle/>
          <a:p>
            <a:r>
              <a:rPr lang="en-GB"/>
              <a:t>BHPS (Panel Study; started in 1991)</a:t>
            </a:r>
          </a:p>
          <a:p>
            <a:r>
              <a:rPr lang="en-GB" sz="1600"/>
              <a:t>Since 1994 youth panel of 12-15 year olds is included</a:t>
            </a:r>
          </a:p>
        </p:txBody>
      </p:sp>
      <p:sp>
        <p:nvSpPr>
          <p:cNvPr id="4112" name="TextBox 16"/>
          <p:cNvSpPr txBox="1">
            <a:spLocks noChangeArrowheads="1"/>
          </p:cNvSpPr>
          <p:nvPr/>
        </p:nvSpPr>
        <p:spPr bwMode="auto">
          <a:xfrm>
            <a:off x="6300192" y="1196752"/>
            <a:ext cx="2592387" cy="861774"/>
          </a:xfrm>
          <a:prstGeom prst="rect">
            <a:avLst/>
          </a:prstGeom>
          <a:noFill/>
          <a:ln w="9525">
            <a:noFill/>
            <a:miter lim="800000"/>
            <a:headEnd/>
            <a:tailEnd/>
          </a:ln>
        </p:spPr>
        <p:txBody>
          <a:bodyPr>
            <a:spAutoFit/>
          </a:bodyPr>
          <a:lstStyle/>
          <a:p>
            <a:r>
              <a:rPr lang="en-GB" dirty="0"/>
              <a:t>LSYPE (</a:t>
            </a:r>
            <a:r>
              <a:rPr lang="en-GB" dirty="0" smtClean="0"/>
              <a:t>n=15,884)  </a:t>
            </a:r>
            <a:endParaRPr lang="en-GB" dirty="0"/>
          </a:p>
          <a:p>
            <a:r>
              <a:rPr lang="en-GB" sz="1600" dirty="0"/>
              <a:t>Annual survey </a:t>
            </a:r>
            <a:r>
              <a:rPr lang="en-GB" sz="1600" dirty="0" smtClean="0"/>
              <a:t>since 2004</a:t>
            </a:r>
          </a:p>
          <a:p>
            <a:r>
              <a:rPr lang="en-GB" sz="1600" dirty="0" smtClean="0"/>
              <a:t>age 14-20</a:t>
            </a:r>
            <a:endParaRPr lang="en-GB" sz="1600" dirty="0"/>
          </a:p>
        </p:txBody>
      </p:sp>
      <p:sp>
        <p:nvSpPr>
          <p:cNvPr id="14" name="Rounded Rectangle 13"/>
          <p:cNvSpPr/>
          <p:nvPr/>
        </p:nvSpPr>
        <p:spPr>
          <a:xfrm>
            <a:off x="2699792" y="1196752"/>
            <a:ext cx="648072" cy="5256584"/>
          </a:xfrm>
          <a:prstGeom prst="roundRect">
            <a:avLst/>
          </a:prstGeom>
          <a:solidFill>
            <a:srgbClr val="FF000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6732240" y="1052736"/>
            <a:ext cx="720080" cy="5328592"/>
          </a:xfrm>
          <a:prstGeom prst="roundRect">
            <a:avLst/>
          </a:prstGeom>
          <a:solidFill>
            <a:srgbClr val="FF000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Great Recession</a:t>
            </a:r>
            <a:endParaRPr lang="en-GB" dirty="0"/>
          </a:p>
        </p:txBody>
      </p:sp>
      <p:sp>
        <p:nvSpPr>
          <p:cNvPr id="3" name="Content Placeholder 2"/>
          <p:cNvSpPr>
            <a:spLocks noGrp="1"/>
          </p:cNvSpPr>
          <p:nvPr>
            <p:ph idx="1"/>
          </p:nvPr>
        </p:nvSpPr>
        <p:spPr>
          <a:xfrm>
            <a:off x="478414" y="1270377"/>
            <a:ext cx="6596955" cy="4525963"/>
          </a:xfrm>
        </p:spPr>
        <p:txBody>
          <a:bodyPr>
            <a:normAutofit/>
          </a:bodyPr>
          <a:lstStyle/>
          <a:p>
            <a:r>
              <a:rPr lang="en-GB" sz="2800" dirty="0" smtClean="0"/>
              <a:t>Rising unemployment</a:t>
            </a:r>
          </a:p>
          <a:p>
            <a:pPr lvl="1"/>
            <a:r>
              <a:rPr lang="en-GB" sz="2400" dirty="0"/>
              <a:t>e</a:t>
            </a:r>
            <a:r>
              <a:rPr lang="en-GB" sz="2400" dirty="0" smtClean="0"/>
              <a:t>specially among young people</a:t>
            </a:r>
          </a:p>
          <a:p>
            <a:pPr lvl="1"/>
            <a:r>
              <a:rPr lang="en-GB" sz="2400" dirty="0"/>
              <a:t> </a:t>
            </a:r>
            <a:r>
              <a:rPr lang="en-GB" sz="2400" dirty="0" smtClean="0"/>
              <a:t>Concern about ‘the lost generation</a:t>
            </a:r>
            <a:r>
              <a:rPr lang="en-GB" sz="2800" dirty="0" smtClean="0"/>
              <a:t>’</a:t>
            </a:r>
          </a:p>
        </p:txBody>
      </p:sp>
      <p:pic>
        <p:nvPicPr>
          <p:cNvPr id="5" name="Picture 4" descr="broken promise.png"/>
          <p:cNvPicPr>
            <a:picLocks noChangeAspect="1"/>
          </p:cNvPicPr>
          <p:nvPr/>
        </p:nvPicPr>
        <p:blipFill>
          <a:blip r:embed="rId2" cstate="print"/>
          <a:stretch>
            <a:fillRect/>
          </a:stretch>
        </p:blipFill>
        <p:spPr>
          <a:xfrm>
            <a:off x="7305675" y="-18673"/>
            <a:ext cx="1838325" cy="24860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14" y="2851151"/>
            <a:ext cx="8342058" cy="385044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NEET (age 15-24) across Europe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276872"/>
            <a:ext cx="8712968" cy="4320480"/>
          </a:xfrm>
        </p:spPr>
      </p:pic>
      <p:sp>
        <p:nvSpPr>
          <p:cNvPr id="5" name="Rounded Rectangle 4"/>
          <p:cNvSpPr/>
          <p:nvPr/>
        </p:nvSpPr>
        <p:spPr>
          <a:xfrm>
            <a:off x="539552" y="3861048"/>
            <a:ext cx="288032" cy="792088"/>
          </a:xfrm>
          <a:prstGeom prst="roundRect">
            <a:avLst/>
          </a:prstGeom>
          <a:solidFill>
            <a:srgbClr val="FF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139952" y="3864532"/>
            <a:ext cx="216024" cy="792088"/>
          </a:xfrm>
          <a:prstGeom prst="roundRect">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300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did the recession effect </a:t>
            </a:r>
            <a:br>
              <a:rPr lang="en-GB" dirty="0" smtClean="0"/>
            </a:br>
            <a:r>
              <a:rPr lang="en-GB" dirty="0" smtClean="0"/>
              <a:t>school-to-work transitions?</a:t>
            </a:r>
            <a:endParaRPr lang="en-GB" dirty="0"/>
          </a:p>
        </p:txBody>
      </p:sp>
      <p:sp>
        <p:nvSpPr>
          <p:cNvPr id="3" name="Content Placeholder 2"/>
          <p:cNvSpPr>
            <a:spLocks noGrp="1"/>
          </p:cNvSpPr>
          <p:nvPr>
            <p:ph idx="1"/>
          </p:nvPr>
        </p:nvSpPr>
        <p:spPr/>
        <p:txBody>
          <a:bodyPr>
            <a:normAutofit/>
          </a:bodyPr>
          <a:lstStyle/>
          <a:p>
            <a:r>
              <a:rPr lang="en-GB" sz="2400" dirty="0" smtClean="0"/>
              <a:t>Evidence from the British Household Panel Study</a:t>
            </a:r>
          </a:p>
          <a:p>
            <a:r>
              <a:rPr lang="en-GB" sz="2400" dirty="0" smtClean="0"/>
              <a:t>Comparing cohorts born in 1980/84 and 1985/89</a:t>
            </a:r>
          </a:p>
          <a:p>
            <a:r>
              <a:rPr lang="en-GB" sz="2400" dirty="0" smtClean="0"/>
              <a:t>Focus on education and employment transitions</a:t>
            </a:r>
          </a:p>
          <a:p>
            <a:pPr lvl="1"/>
            <a:r>
              <a:rPr lang="en-GB" dirty="0" smtClean="0"/>
              <a:t>Sequence analysis to assess patterns in timing and sequencing of transitions</a:t>
            </a:r>
          </a:p>
          <a:p>
            <a:pPr lvl="1"/>
            <a:r>
              <a:rPr lang="en-GB" dirty="0"/>
              <a:t>5 employment states measured between 16-20</a:t>
            </a:r>
          </a:p>
          <a:p>
            <a:pPr lvl="1">
              <a:buFontTx/>
              <a:buChar char="-"/>
            </a:pPr>
            <a:r>
              <a:rPr lang="en-GB" dirty="0"/>
              <a:t>FT or PT employment</a:t>
            </a:r>
          </a:p>
          <a:p>
            <a:pPr lvl="1">
              <a:buFontTx/>
              <a:buChar char="-"/>
            </a:pPr>
            <a:r>
              <a:rPr lang="en-GB" dirty="0"/>
              <a:t>Unemployed</a:t>
            </a:r>
          </a:p>
          <a:p>
            <a:pPr lvl="1">
              <a:buFontTx/>
              <a:buChar char="-"/>
            </a:pPr>
            <a:r>
              <a:rPr lang="en-GB" dirty="0"/>
              <a:t>Family activity</a:t>
            </a:r>
          </a:p>
          <a:p>
            <a:pPr lvl="1">
              <a:buFontTx/>
              <a:buChar char="-"/>
            </a:pPr>
            <a:r>
              <a:rPr lang="en-GB" dirty="0"/>
              <a:t>Full time education</a:t>
            </a:r>
          </a:p>
          <a:p>
            <a:pPr lvl="1">
              <a:buFontTx/>
              <a:buChar char="-"/>
            </a:pPr>
            <a:r>
              <a:rPr lang="en-GB" dirty="0"/>
              <a:t>Sick or otherwise not in the labour force</a:t>
            </a:r>
          </a:p>
          <a:p>
            <a:r>
              <a:rPr lang="en-GB" dirty="0" smtClean="0"/>
              <a:t> </a:t>
            </a:r>
            <a:r>
              <a:rPr lang="en-GB" sz="2400" dirty="0"/>
              <a:t>W</a:t>
            </a:r>
            <a:r>
              <a:rPr lang="en-GB" sz="2400" dirty="0" smtClean="0"/>
              <a:t>e identified 5 patterns</a:t>
            </a:r>
            <a:endParaRPr lang="en-GB" sz="2400" dirty="0"/>
          </a:p>
        </p:txBody>
      </p:sp>
    </p:spTree>
    <p:extLst>
      <p:ext uri="{BB962C8B-B14F-4D97-AF65-F5344CB8AC3E}">
        <p14:creationId xmlns:p14="http://schemas.microsoft.com/office/powerpoint/2010/main" val="1674145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264"/>
            <a:ext cx="8892480" cy="1325563"/>
          </a:xfrm>
        </p:spPr>
        <p:txBody>
          <a:bodyPr>
            <a:normAutofit/>
          </a:bodyPr>
          <a:lstStyle/>
          <a:p>
            <a:r>
              <a:rPr lang="en-GB" dirty="0" smtClean="0"/>
              <a:t>Timing and sequencing of transitions (ages 16-23)</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2293534"/>
              </p:ext>
            </p:extLst>
          </p:nvPr>
        </p:nvGraphicFramePr>
        <p:xfrm>
          <a:off x="582960" y="1315089"/>
          <a:ext cx="8229600" cy="5242560"/>
        </p:xfrm>
        <a:graphic>
          <a:graphicData uri="http://schemas.openxmlformats.org/drawingml/2006/table">
            <a:tbl>
              <a:tblPr firstRow="1" bandRow="1">
                <a:tableStyleId>{5C22544A-7EE6-4342-B048-85BDC9FD1C3A}</a:tableStyleId>
              </a:tblPr>
              <a:tblGrid>
                <a:gridCol w="2743200"/>
                <a:gridCol w="2955776"/>
                <a:gridCol w="2530624"/>
              </a:tblGrid>
              <a:tr h="370840">
                <a:tc>
                  <a:txBody>
                    <a:bodyPr/>
                    <a:lstStyle/>
                    <a:p>
                      <a:r>
                        <a:rPr lang="en-GB" sz="2400" dirty="0" smtClean="0"/>
                        <a:t>Pattern of school-to-work transition</a:t>
                      </a:r>
                      <a:endParaRPr lang="en-GB" sz="2400" dirty="0"/>
                    </a:p>
                  </a:txBody>
                  <a:tcPr/>
                </a:tc>
                <a:tc>
                  <a:txBody>
                    <a:bodyPr/>
                    <a:lstStyle/>
                    <a:p>
                      <a:pPr algn="ctr"/>
                      <a:r>
                        <a:rPr lang="en-GB" sz="2400" dirty="0" smtClean="0"/>
                        <a:t>Pre-Recession Cohort</a:t>
                      </a:r>
                      <a:endParaRPr lang="en-GB" sz="2400" baseline="0" dirty="0" smtClean="0"/>
                    </a:p>
                    <a:p>
                      <a:pPr algn="ctr"/>
                      <a:r>
                        <a:rPr lang="en-GB" sz="2400" baseline="0" dirty="0" smtClean="0"/>
                        <a:t>born 1980-84</a:t>
                      </a:r>
                    </a:p>
                    <a:p>
                      <a:pPr algn="ctr"/>
                      <a:r>
                        <a:rPr lang="en-GB" sz="2400" baseline="0" dirty="0" smtClean="0"/>
                        <a:t>1996-2007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t>Recession Cohort</a:t>
                      </a:r>
                      <a:r>
                        <a:rPr lang="en-GB" sz="24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aseline="0" dirty="0" smtClean="0"/>
                        <a:t>born 1985-89</a:t>
                      </a: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aseline="0" dirty="0" smtClean="0"/>
                        <a:t>2001-2012</a:t>
                      </a:r>
                      <a:endParaRPr lang="en-GB" sz="2400" dirty="0"/>
                    </a:p>
                  </a:txBody>
                  <a:tcPr/>
                </a:tc>
              </a:tr>
              <a:tr h="370840">
                <a:tc>
                  <a:txBody>
                    <a:bodyPr/>
                    <a:lstStyle/>
                    <a:p>
                      <a:r>
                        <a:rPr lang="en-GB" sz="2300" dirty="0" smtClean="0"/>
                        <a:t>Extended Education</a:t>
                      </a:r>
                      <a:endParaRPr lang="en-GB" sz="2300" dirty="0"/>
                    </a:p>
                  </a:txBody>
                  <a:tcPr/>
                </a:tc>
                <a:tc>
                  <a:txBody>
                    <a:bodyPr/>
                    <a:lstStyle/>
                    <a:p>
                      <a:pPr algn="ctr"/>
                      <a:r>
                        <a:rPr lang="en-GB" sz="2300" dirty="0" smtClean="0"/>
                        <a:t>33.1</a:t>
                      </a:r>
                      <a:endParaRPr lang="en-GB" sz="2300" dirty="0"/>
                    </a:p>
                  </a:txBody>
                  <a:tcPr/>
                </a:tc>
                <a:tc>
                  <a:txBody>
                    <a:bodyPr/>
                    <a:lstStyle/>
                    <a:p>
                      <a:pPr algn="ctr"/>
                      <a:r>
                        <a:rPr lang="en-GB" sz="2300" dirty="0" smtClean="0"/>
                        <a:t>35.3</a:t>
                      </a:r>
                      <a:endParaRPr lang="en-GB" sz="2300" dirty="0"/>
                    </a:p>
                  </a:txBody>
                  <a:tcPr/>
                </a:tc>
              </a:tr>
              <a:tr h="370840">
                <a:tc>
                  <a:txBody>
                    <a:bodyPr/>
                    <a:lstStyle/>
                    <a:p>
                      <a:r>
                        <a:rPr lang="en-GB" sz="2300" dirty="0" smtClean="0"/>
                        <a:t>Employment after some education</a:t>
                      </a:r>
                      <a:endParaRPr lang="en-GB" sz="2300" dirty="0"/>
                    </a:p>
                  </a:txBody>
                  <a:tcPr/>
                </a:tc>
                <a:tc>
                  <a:txBody>
                    <a:bodyPr/>
                    <a:lstStyle/>
                    <a:p>
                      <a:pPr algn="ctr"/>
                      <a:r>
                        <a:rPr lang="en-GB" sz="2300" dirty="0" smtClean="0"/>
                        <a:t>25.2</a:t>
                      </a:r>
                      <a:endParaRPr lang="en-GB" sz="2300" dirty="0"/>
                    </a:p>
                  </a:txBody>
                  <a:tcPr/>
                </a:tc>
                <a:tc>
                  <a:txBody>
                    <a:bodyPr/>
                    <a:lstStyle/>
                    <a:p>
                      <a:pPr algn="ctr"/>
                      <a:r>
                        <a:rPr lang="en-GB" sz="2300" dirty="0" smtClean="0"/>
                        <a:t>24.4</a:t>
                      </a:r>
                      <a:endParaRPr lang="en-GB" sz="2300" dirty="0"/>
                    </a:p>
                  </a:txBody>
                  <a:tcPr/>
                </a:tc>
              </a:tr>
              <a:tr h="370840">
                <a:tc>
                  <a:txBody>
                    <a:bodyPr/>
                    <a:lstStyle/>
                    <a:p>
                      <a:r>
                        <a:rPr lang="en-GB" sz="2300" dirty="0" smtClean="0"/>
                        <a:t>Early work orientation</a:t>
                      </a:r>
                      <a:endParaRPr lang="en-GB" sz="2300" dirty="0"/>
                    </a:p>
                  </a:txBody>
                  <a:tcPr/>
                </a:tc>
                <a:tc>
                  <a:txBody>
                    <a:bodyPr/>
                    <a:lstStyle/>
                    <a:p>
                      <a:pPr algn="ctr"/>
                      <a:r>
                        <a:rPr lang="en-GB" sz="2300" dirty="0" smtClean="0"/>
                        <a:t>30.1</a:t>
                      </a:r>
                      <a:endParaRPr lang="en-GB" sz="2300" dirty="0"/>
                    </a:p>
                  </a:txBody>
                  <a:tcPr/>
                </a:tc>
                <a:tc>
                  <a:txBody>
                    <a:bodyPr/>
                    <a:lstStyle/>
                    <a:p>
                      <a:pPr algn="ctr"/>
                      <a:r>
                        <a:rPr lang="en-GB" sz="2300" dirty="0" smtClean="0"/>
                        <a:t>17.5</a:t>
                      </a:r>
                      <a:endParaRPr lang="en-GB" sz="2300" dirty="0"/>
                    </a:p>
                  </a:txBody>
                  <a:tcPr/>
                </a:tc>
              </a:tr>
              <a:tr h="370840">
                <a:tc>
                  <a:txBody>
                    <a:bodyPr/>
                    <a:lstStyle/>
                    <a:p>
                      <a:r>
                        <a:rPr lang="en-GB" sz="2300" dirty="0" smtClean="0"/>
                        <a:t>Inactivity</a:t>
                      </a:r>
                      <a:endParaRPr lang="en-GB" sz="2300" dirty="0"/>
                    </a:p>
                  </a:txBody>
                  <a:tcPr/>
                </a:tc>
                <a:tc>
                  <a:txBody>
                    <a:bodyPr/>
                    <a:lstStyle/>
                    <a:p>
                      <a:pPr algn="ctr"/>
                      <a:r>
                        <a:rPr lang="en-GB" sz="2300" dirty="0" smtClean="0"/>
                        <a:t>7.0</a:t>
                      </a:r>
                      <a:endParaRPr lang="en-GB" sz="2300" dirty="0"/>
                    </a:p>
                  </a:txBody>
                  <a:tcPr/>
                </a:tc>
                <a:tc>
                  <a:txBody>
                    <a:bodyPr/>
                    <a:lstStyle/>
                    <a:p>
                      <a:pPr algn="ctr"/>
                      <a:r>
                        <a:rPr lang="en-GB" sz="2300" dirty="0" smtClean="0"/>
                        <a:t>6.1</a:t>
                      </a:r>
                      <a:endParaRPr lang="en-GB" sz="2300" dirty="0"/>
                    </a:p>
                  </a:txBody>
                  <a:tcPr/>
                </a:tc>
              </a:tr>
              <a:tr h="370840">
                <a:tc>
                  <a:txBody>
                    <a:bodyPr/>
                    <a:lstStyle/>
                    <a:p>
                      <a:r>
                        <a:rPr lang="en-GB" sz="2300" dirty="0" smtClean="0"/>
                        <a:t>Persistent unemployment (NEET)</a:t>
                      </a:r>
                      <a:endParaRPr lang="en-GB" sz="2300" dirty="0"/>
                    </a:p>
                  </a:txBody>
                  <a:tcPr/>
                </a:tc>
                <a:tc>
                  <a:txBody>
                    <a:bodyPr/>
                    <a:lstStyle/>
                    <a:p>
                      <a:pPr algn="ctr"/>
                      <a:r>
                        <a:rPr lang="en-GB" sz="2300" dirty="0" smtClean="0"/>
                        <a:t>4.5</a:t>
                      </a:r>
                      <a:endParaRPr lang="en-GB" sz="2300" dirty="0"/>
                    </a:p>
                  </a:txBody>
                  <a:tcPr/>
                </a:tc>
                <a:tc>
                  <a:txBody>
                    <a:bodyPr/>
                    <a:lstStyle/>
                    <a:p>
                      <a:pPr algn="ctr"/>
                      <a:r>
                        <a:rPr lang="en-GB" sz="2300" dirty="0" smtClean="0"/>
                        <a:t>16.7</a:t>
                      </a:r>
                      <a:endParaRPr lang="en-GB" sz="2300" dirty="0"/>
                    </a:p>
                  </a:txBody>
                  <a:tcPr/>
                </a:tc>
              </a:tr>
              <a:tr h="370840">
                <a:tc>
                  <a:txBody>
                    <a:bodyPr/>
                    <a:lstStyle/>
                    <a:p>
                      <a:r>
                        <a:rPr lang="en-GB" sz="2300" dirty="0" smtClean="0"/>
                        <a:t>N</a:t>
                      </a:r>
                      <a:endParaRPr lang="en-GB" sz="2300" dirty="0"/>
                    </a:p>
                  </a:txBody>
                  <a:tcPr/>
                </a:tc>
                <a:tc>
                  <a:txBody>
                    <a:bodyPr/>
                    <a:lstStyle/>
                    <a:p>
                      <a:pPr algn="ctr"/>
                      <a:r>
                        <a:rPr lang="en-GB" sz="2300" dirty="0" smtClean="0"/>
                        <a:t>468</a:t>
                      </a:r>
                      <a:endParaRPr lang="en-GB" sz="2300" dirty="0"/>
                    </a:p>
                  </a:txBody>
                  <a:tcPr/>
                </a:tc>
                <a:tc>
                  <a:txBody>
                    <a:bodyPr/>
                    <a:lstStyle/>
                    <a:p>
                      <a:pPr algn="ctr"/>
                      <a:r>
                        <a:rPr lang="en-GB" sz="2300" dirty="0" smtClean="0"/>
                        <a:t>360</a:t>
                      </a:r>
                      <a:endParaRPr lang="en-GB" sz="2300" dirty="0"/>
                    </a:p>
                  </a:txBody>
                  <a:tcPr/>
                </a:tc>
              </a:tr>
            </a:tbl>
          </a:graphicData>
        </a:graphic>
      </p:graphicFrame>
      <p:sp>
        <p:nvSpPr>
          <p:cNvPr id="5" name="TextBox 4"/>
          <p:cNvSpPr txBox="1"/>
          <p:nvPr/>
        </p:nvSpPr>
        <p:spPr>
          <a:xfrm>
            <a:off x="17730" y="6562422"/>
            <a:ext cx="4968552" cy="369332"/>
          </a:xfrm>
          <a:prstGeom prst="rect">
            <a:avLst/>
          </a:prstGeom>
          <a:noFill/>
        </p:spPr>
        <p:txBody>
          <a:bodyPr wrap="square" rtlCol="0">
            <a:spAutoFit/>
          </a:bodyPr>
          <a:lstStyle/>
          <a:p>
            <a:r>
              <a:rPr lang="en-GB" dirty="0" smtClean="0"/>
              <a:t>Schoon &amp; Lyons-Amos, 2016</a:t>
            </a:r>
            <a:endParaRPr lang="en-GB" dirty="0"/>
          </a:p>
        </p:txBody>
      </p:sp>
    </p:spTree>
    <p:extLst>
      <p:ext uri="{BB962C8B-B14F-4D97-AF65-F5344CB8AC3E}">
        <p14:creationId xmlns:p14="http://schemas.microsoft.com/office/powerpoint/2010/main" val="731394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Antecedents of Transition Patterns</a:t>
            </a:r>
            <a:endParaRPr lang="en-GB" sz="4000" dirty="0"/>
          </a:p>
        </p:txBody>
      </p:sp>
      <p:sp>
        <p:nvSpPr>
          <p:cNvPr id="3" name="Content Placeholder 2"/>
          <p:cNvSpPr>
            <a:spLocks noGrp="1"/>
          </p:cNvSpPr>
          <p:nvPr>
            <p:ph idx="1"/>
          </p:nvPr>
        </p:nvSpPr>
        <p:spPr/>
        <p:txBody>
          <a:bodyPr>
            <a:normAutofit/>
          </a:bodyPr>
          <a:lstStyle/>
          <a:p>
            <a:r>
              <a:rPr lang="en-GB" sz="2800" dirty="0" smtClean="0"/>
              <a:t>Cohort effects</a:t>
            </a:r>
          </a:p>
          <a:p>
            <a:r>
              <a:rPr lang="en-GB" sz="2800" dirty="0" smtClean="0"/>
              <a:t>Family socio-economic background (parental education and employment status)</a:t>
            </a:r>
          </a:p>
          <a:p>
            <a:r>
              <a:rPr lang="en-GB" sz="2800" dirty="0" smtClean="0"/>
              <a:t>Education aspirations</a:t>
            </a:r>
          </a:p>
          <a:p>
            <a:r>
              <a:rPr lang="en-GB" sz="2800" dirty="0" smtClean="0"/>
              <a:t>Regional unemployment</a:t>
            </a:r>
            <a:endParaRPr lang="en-GB" sz="2800" dirty="0"/>
          </a:p>
        </p:txBody>
      </p:sp>
    </p:spTree>
    <p:extLst>
      <p:ext uri="{BB962C8B-B14F-4D97-AF65-F5344CB8AC3E}">
        <p14:creationId xmlns:p14="http://schemas.microsoft.com/office/powerpoint/2010/main" val="3303238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Transitions in a current cohort</a:t>
            </a:r>
            <a:endParaRPr lang="en-GB" sz="4000" dirty="0"/>
          </a:p>
        </p:txBody>
      </p:sp>
      <p:sp>
        <p:nvSpPr>
          <p:cNvPr id="3" name="Content Placeholder 2"/>
          <p:cNvSpPr>
            <a:spLocks noGrp="1"/>
          </p:cNvSpPr>
          <p:nvPr>
            <p:ph idx="1"/>
          </p:nvPr>
        </p:nvSpPr>
        <p:spPr/>
        <p:txBody>
          <a:bodyPr>
            <a:normAutofit/>
          </a:bodyPr>
          <a:lstStyle/>
          <a:p>
            <a:r>
              <a:rPr lang="en-GB" sz="2800" dirty="0" smtClean="0"/>
              <a:t>Longitudinal Study of Young People in England</a:t>
            </a:r>
          </a:p>
          <a:p>
            <a:r>
              <a:rPr lang="en-GB" sz="2800" dirty="0" smtClean="0"/>
              <a:t>Cohort born in 1989/90</a:t>
            </a:r>
          </a:p>
          <a:p>
            <a:pPr marL="171450" lvl="1">
              <a:spcBef>
                <a:spcPts val="750"/>
              </a:spcBef>
            </a:pPr>
            <a:r>
              <a:rPr lang="en-GB" sz="2800" dirty="0" smtClean="0"/>
              <a:t>Comprises more than 17,000 individuals</a:t>
            </a:r>
          </a:p>
          <a:p>
            <a:pPr marL="342900" lvl="2" indent="0">
              <a:spcBef>
                <a:spcPts val="750"/>
              </a:spcBef>
              <a:buNone/>
            </a:pPr>
            <a:r>
              <a:rPr lang="en-GB" sz="2500" dirty="0" smtClean="0"/>
              <a:t>-&gt; </a:t>
            </a:r>
            <a:r>
              <a:rPr lang="en-GB" sz="2500" dirty="0"/>
              <a:t>more fine-grained analysis</a:t>
            </a:r>
          </a:p>
          <a:p>
            <a:r>
              <a:rPr lang="en-GB" sz="2800" dirty="0" smtClean="0"/>
              <a:t>Sequence analysis of school-to-work transitions</a:t>
            </a:r>
          </a:p>
          <a:p>
            <a:pPr marL="457200" lvl="1" indent="0">
              <a:buNone/>
            </a:pPr>
            <a:r>
              <a:rPr lang="en-GB" sz="2800" dirty="0" smtClean="0"/>
              <a:t>-&gt; We identified 6 groups</a:t>
            </a:r>
          </a:p>
        </p:txBody>
      </p:sp>
    </p:spTree>
    <p:extLst>
      <p:ext uri="{BB962C8B-B14F-4D97-AF65-F5344CB8AC3E}">
        <p14:creationId xmlns:p14="http://schemas.microsoft.com/office/powerpoint/2010/main" val="1998779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dirty="0" smtClean="0"/>
              <a:t>Outline</a:t>
            </a:r>
            <a:endParaRPr lang="de-DE" sz="4000" dirty="0"/>
          </a:p>
        </p:txBody>
      </p:sp>
      <p:sp>
        <p:nvSpPr>
          <p:cNvPr id="3" name="Content Placeholder 2"/>
          <p:cNvSpPr>
            <a:spLocks noGrp="1"/>
          </p:cNvSpPr>
          <p:nvPr>
            <p:ph idx="1"/>
          </p:nvPr>
        </p:nvSpPr>
        <p:spPr>
          <a:xfrm>
            <a:off x="323528" y="1700808"/>
            <a:ext cx="8686800" cy="4525963"/>
          </a:xfrm>
        </p:spPr>
        <p:txBody>
          <a:bodyPr>
            <a:normAutofit/>
          </a:bodyPr>
          <a:lstStyle/>
          <a:p>
            <a:pPr marL="0" indent="0">
              <a:buNone/>
            </a:pPr>
            <a:r>
              <a:rPr lang="de-DE" sz="2800" dirty="0" smtClean="0"/>
              <a:t>Making it against the odds – the study of resilience</a:t>
            </a:r>
          </a:p>
          <a:p>
            <a:r>
              <a:rPr lang="de-DE" sz="2800" dirty="0"/>
              <a:t>A developmental-contextual approach</a:t>
            </a:r>
          </a:p>
          <a:p>
            <a:r>
              <a:rPr lang="de-DE" sz="2800" dirty="0" smtClean="0"/>
              <a:t>What </a:t>
            </a:r>
            <a:r>
              <a:rPr lang="de-DE" sz="2800" dirty="0"/>
              <a:t>is a successful youth transition?</a:t>
            </a:r>
          </a:p>
          <a:p>
            <a:r>
              <a:rPr lang="de-DE" sz="2800" dirty="0" smtClean="0"/>
              <a:t>What enables young people to beat the odds?</a:t>
            </a:r>
          </a:p>
          <a:p>
            <a:pPr marL="0" indent="0">
              <a:buNone/>
            </a:pPr>
            <a:endParaRPr lang="de-DE" sz="2800" dirty="0"/>
          </a:p>
        </p:txBody>
      </p:sp>
    </p:spTree>
    <p:extLst>
      <p:ext uri="{BB962C8B-B14F-4D97-AF65-F5344CB8AC3E}">
        <p14:creationId xmlns:p14="http://schemas.microsoft.com/office/powerpoint/2010/main" val="214121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Transitions between age 16 to 20 (LSYPE)</a:t>
            </a:r>
            <a:endParaRPr lang="en-GB" dirty="0"/>
          </a:p>
        </p:txBody>
      </p:sp>
      <p:sp>
        <p:nvSpPr>
          <p:cNvPr id="4" name="Content Placeholder 3"/>
          <p:cNvSpPr>
            <a:spLocks noGrp="1"/>
          </p:cNvSpPr>
          <p:nvPr>
            <p:ph sz="half" idx="1"/>
          </p:nvPr>
        </p:nvSpPr>
        <p:spPr>
          <a:xfrm>
            <a:off x="457200" y="1484784"/>
            <a:ext cx="4038600" cy="4641379"/>
          </a:xfrm>
        </p:spPr>
        <p:txBody>
          <a:bodyPr>
            <a:normAutofit/>
          </a:bodyPr>
          <a:lstStyle/>
          <a:p>
            <a:r>
              <a:rPr lang="en-GB" dirty="0" smtClean="0"/>
              <a:t>Mostly education (45.2%)</a:t>
            </a:r>
          </a:p>
          <a:p>
            <a:endParaRPr lang="en-GB" dirty="0" smtClean="0"/>
          </a:p>
          <a:p>
            <a:endParaRPr lang="en-GB" dirty="0" smtClean="0"/>
          </a:p>
          <a:p>
            <a:endParaRPr lang="en-GB" dirty="0" smtClean="0"/>
          </a:p>
          <a:p>
            <a:r>
              <a:rPr lang="en-GB" dirty="0" smtClean="0"/>
              <a:t>Apprenticeship (6.5%)</a:t>
            </a:r>
          </a:p>
          <a:p>
            <a:pPr>
              <a:buNone/>
            </a:pPr>
            <a:endParaRPr lang="en-GB" dirty="0" smtClean="0"/>
          </a:p>
          <a:p>
            <a:endParaRPr lang="en-GB" dirty="0" smtClean="0"/>
          </a:p>
          <a:p>
            <a:endParaRPr lang="en-GB" dirty="0" smtClean="0"/>
          </a:p>
          <a:p>
            <a:r>
              <a:rPr lang="en-GB" dirty="0" smtClean="0"/>
              <a:t>Employment after further education (15.5%)</a:t>
            </a:r>
          </a:p>
          <a:p>
            <a:pPr>
              <a:buNone/>
            </a:pPr>
            <a:endParaRPr lang="en-GB" dirty="0"/>
          </a:p>
        </p:txBody>
      </p:sp>
      <p:sp>
        <p:nvSpPr>
          <p:cNvPr id="5" name="Content Placeholder 4"/>
          <p:cNvSpPr>
            <a:spLocks noGrp="1"/>
          </p:cNvSpPr>
          <p:nvPr>
            <p:ph sz="half" idx="2"/>
          </p:nvPr>
        </p:nvSpPr>
        <p:spPr>
          <a:xfrm>
            <a:off x="4495800" y="1412776"/>
            <a:ext cx="5116760" cy="4525963"/>
          </a:xfrm>
        </p:spPr>
        <p:txBody>
          <a:bodyPr>
            <a:normAutofit/>
          </a:bodyPr>
          <a:lstStyle/>
          <a:p>
            <a:r>
              <a:rPr lang="en-GB" dirty="0" smtClean="0"/>
              <a:t>Early work orientation(21.1%)</a:t>
            </a:r>
          </a:p>
          <a:p>
            <a:endParaRPr lang="en-GB" dirty="0" smtClean="0"/>
          </a:p>
          <a:p>
            <a:endParaRPr lang="en-GB" dirty="0" smtClean="0"/>
          </a:p>
          <a:p>
            <a:endParaRPr lang="en-GB" dirty="0" smtClean="0"/>
          </a:p>
          <a:p>
            <a:r>
              <a:rPr lang="en-GB" dirty="0" smtClean="0"/>
              <a:t>Unemployment after further education (7.1%)</a:t>
            </a:r>
          </a:p>
          <a:p>
            <a:pPr>
              <a:buNone/>
            </a:pPr>
            <a:endParaRPr lang="en-GB" dirty="0" smtClean="0"/>
          </a:p>
          <a:p>
            <a:endParaRPr lang="en-GB" dirty="0" smtClean="0"/>
          </a:p>
          <a:p>
            <a:endParaRPr lang="en-GB" dirty="0" smtClean="0"/>
          </a:p>
          <a:p>
            <a:r>
              <a:rPr lang="en-GB" dirty="0" smtClean="0"/>
              <a:t>NEET (5.6%)</a:t>
            </a:r>
            <a:endParaRPr lang="en-GB" dirty="0"/>
          </a:p>
        </p:txBody>
      </p:sp>
      <p:pic>
        <p:nvPicPr>
          <p:cNvPr id="11" name="Picture 10" descr="C:\Users\Mark\OneDrive\Documents\IoE LSYPE\cluster_composition_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1859190"/>
            <a:ext cx="3418148" cy="1190965"/>
          </a:xfrm>
          <a:prstGeom prst="rect">
            <a:avLst/>
          </a:prstGeom>
          <a:noFill/>
          <a:ln>
            <a:noFill/>
          </a:ln>
        </p:spPr>
      </p:pic>
      <p:pic>
        <p:nvPicPr>
          <p:cNvPr id="12" name="Picture 11" descr="C:\Users\Mark\OneDrive\Documents\IoE LSYPE\cluster_composition_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692" y="3418684"/>
            <a:ext cx="3402106" cy="1090436"/>
          </a:xfrm>
          <a:prstGeom prst="rect">
            <a:avLst/>
          </a:prstGeom>
          <a:noFill/>
          <a:ln>
            <a:noFill/>
          </a:ln>
        </p:spPr>
      </p:pic>
      <p:pic>
        <p:nvPicPr>
          <p:cNvPr id="13" name="Picture 12" descr="C:\Users\Mark\OneDrive\Documents\IoE LSYPE\cluster_composition_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405" y="5239346"/>
            <a:ext cx="3516547" cy="1214044"/>
          </a:xfrm>
          <a:prstGeom prst="rect">
            <a:avLst/>
          </a:prstGeom>
          <a:noFill/>
          <a:ln>
            <a:noFill/>
          </a:ln>
        </p:spPr>
      </p:pic>
      <p:pic>
        <p:nvPicPr>
          <p:cNvPr id="14" name="Picture 13" descr="C:\Users\Mark\OneDrive\Documents\IoE LSYPE\cluster_composition_6.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4372" y="1690619"/>
            <a:ext cx="3752428" cy="1359536"/>
          </a:xfrm>
          <a:prstGeom prst="rect">
            <a:avLst/>
          </a:prstGeom>
          <a:noFill/>
          <a:ln>
            <a:noFill/>
          </a:ln>
        </p:spPr>
      </p:pic>
      <p:pic>
        <p:nvPicPr>
          <p:cNvPr id="15" name="Picture 14" descr="C:\Users\Mark\OneDrive\Documents\IoE LSYPE\cluster_composition_3.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6089" y="3573016"/>
            <a:ext cx="3549261" cy="1129444"/>
          </a:xfrm>
          <a:prstGeom prst="rect">
            <a:avLst/>
          </a:prstGeom>
          <a:noFill/>
          <a:ln>
            <a:noFill/>
          </a:ln>
        </p:spPr>
      </p:pic>
      <p:pic>
        <p:nvPicPr>
          <p:cNvPr id="16" name="Picture 15" descr="C:\Users\Mark\OneDrive\Documents\IoE LSYPE\cluster_composition_5.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6079" y="5149239"/>
            <a:ext cx="3579272" cy="1232090"/>
          </a:xfrm>
          <a:prstGeom prst="rect">
            <a:avLst/>
          </a:prstGeom>
          <a:noFill/>
          <a:ln>
            <a:noFill/>
          </a:ln>
        </p:spPr>
      </p:pic>
    </p:spTree>
    <p:extLst>
      <p:ext uri="{BB962C8B-B14F-4D97-AF65-F5344CB8AC3E}">
        <p14:creationId xmlns:p14="http://schemas.microsoft.com/office/powerpoint/2010/main" val="3937847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What is a successful transition?</a:t>
            </a:r>
            <a:endParaRPr lang="en-GB" dirty="0"/>
          </a:p>
        </p:txBody>
      </p:sp>
      <p:sp>
        <p:nvSpPr>
          <p:cNvPr id="6" name="Subtitle 5"/>
          <p:cNvSpPr>
            <a:spLocks noGrp="1"/>
          </p:cNvSpPr>
          <p:nvPr>
            <p:ph type="subTitle" idx="1"/>
          </p:nvPr>
        </p:nvSpPr>
        <p:spPr/>
        <p:txBody>
          <a:bodyPr>
            <a:normAutofit/>
          </a:bodyPr>
          <a:lstStyle/>
          <a:p>
            <a:r>
              <a:rPr lang="en-GB" sz="2800" dirty="0" smtClean="0"/>
              <a:t>Subjective evaluation</a:t>
            </a:r>
            <a:endParaRPr lang="en-GB"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Life Satisfaction by Group</a:t>
            </a:r>
            <a:endParaRPr lang="en-GB" dirty="0"/>
          </a:p>
        </p:txBody>
      </p:sp>
      <p:sp>
        <p:nvSpPr>
          <p:cNvPr id="4" name="TextBox 3"/>
          <p:cNvSpPr txBox="1"/>
          <p:nvPr/>
        </p:nvSpPr>
        <p:spPr>
          <a:xfrm>
            <a:off x="5508104" y="6381328"/>
            <a:ext cx="3312368" cy="369332"/>
          </a:xfrm>
          <a:prstGeom prst="rect">
            <a:avLst/>
          </a:prstGeom>
          <a:noFill/>
        </p:spPr>
        <p:txBody>
          <a:bodyPr wrap="square" rtlCol="0">
            <a:spAutoFit/>
          </a:bodyPr>
          <a:lstStyle/>
          <a:p>
            <a:r>
              <a:rPr lang="en-GB" dirty="0" smtClean="0"/>
              <a:t>Schoon &amp; Lyons-Amos, in press</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889818225"/>
              </p:ext>
            </p:extLst>
          </p:nvPr>
        </p:nvGraphicFramePr>
        <p:xfrm>
          <a:off x="899592" y="2057400"/>
          <a:ext cx="7344816" cy="4179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6766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Antecedents of Transition Patterns</a:t>
            </a:r>
            <a:endParaRPr lang="en-GB" dirty="0"/>
          </a:p>
        </p:txBody>
      </p:sp>
      <p:sp>
        <p:nvSpPr>
          <p:cNvPr id="3" name="Content Placeholder 2"/>
          <p:cNvSpPr>
            <a:spLocks noGrp="1"/>
          </p:cNvSpPr>
          <p:nvPr>
            <p:ph idx="1"/>
          </p:nvPr>
        </p:nvSpPr>
        <p:spPr/>
        <p:txBody>
          <a:bodyPr>
            <a:normAutofit fontScale="92500" lnSpcReduction="10000"/>
          </a:bodyPr>
          <a:lstStyle/>
          <a:p>
            <a:r>
              <a:rPr lang="en-GB" sz="2800" dirty="0" smtClean="0"/>
              <a:t>Family socio-economic background (parental education and home ownership)</a:t>
            </a:r>
          </a:p>
          <a:p>
            <a:r>
              <a:rPr lang="en-GB" sz="2800" dirty="0" smtClean="0"/>
              <a:t> Gender</a:t>
            </a:r>
          </a:p>
          <a:p>
            <a:r>
              <a:rPr lang="en-GB" sz="2800" dirty="0"/>
              <a:t> </a:t>
            </a:r>
            <a:r>
              <a:rPr lang="en-GB" sz="2800" dirty="0" smtClean="0"/>
              <a:t>Ethnicity</a:t>
            </a:r>
          </a:p>
          <a:p>
            <a:r>
              <a:rPr lang="en-GB" sz="2800" dirty="0" smtClean="0"/>
              <a:t>Area Deprivation (IMD)</a:t>
            </a:r>
          </a:p>
          <a:p>
            <a:r>
              <a:rPr lang="en-GB" sz="2800" dirty="0"/>
              <a:t>P</a:t>
            </a:r>
            <a:r>
              <a:rPr lang="en-GB" sz="2800" dirty="0" smtClean="0"/>
              <a:t>rior academic attainment</a:t>
            </a:r>
          </a:p>
          <a:p>
            <a:r>
              <a:rPr lang="en-GB" sz="2800" dirty="0" smtClean="0"/>
              <a:t>Indicators of agency:</a:t>
            </a:r>
          </a:p>
          <a:p>
            <a:pPr lvl="1"/>
            <a:r>
              <a:rPr lang="en-GB" sz="2400" dirty="0" smtClean="0"/>
              <a:t>Education expectations</a:t>
            </a:r>
          </a:p>
          <a:p>
            <a:pPr lvl="1"/>
            <a:r>
              <a:rPr lang="en-GB" sz="2400" dirty="0" smtClean="0"/>
              <a:t>Academic self-concept</a:t>
            </a:r>
          </a:p>
          <a:p>
            <a:pPr lvl="1"/>
            <a:r>
              <a:rPr lang="en-GB" sz="2400" dirty="0" smtClean="0"/>
              <a:t>Goal certainty</a:t>
            </a:r>
          </a:p>
          <a:p>
            <a:pPr lvl="1"/>
            <a:r>
              <a:rPr lang="en-GB" sz="2400" dirty="0" smtClean="0"/>
              <a:t>School engagement</a:t>
            </a:r>
          </a:p>
        </p:txBody>
      </p:sp>
    </p:spTree>
    <p:extLst>
      <p:ext uri="{BB962C8B-B14F-4D97-AF65-F5344CB8AC3E}">
        <p14:creationId xmlns:p14="http://schemas.microsoft.com/office/powerpoint/2010/main" val="3884614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799" y="1196752"/>
            <a:ext cx="7772400" cy="1470025"/>
          </a:xfrm>
        </p:spPr>
        <p:txBody>
          <a:bodyPr/>
          <a:lstStyle/>
          <a:p>
            <a:r>
              <a:rPr lang="en-GB" dirty="0" smtClean="0"/>
              <a:t>Beating the Odds</a:t>
            </a:r>
            <a:endParaRPr lang="en-GB" dirty="0"/>
          </a:p>
        </p:txBody>
      </p:sp>
      <p:sp>
        <p:nvSpPr>
          <p:cNvPr id="5" name="Subtitle 4"/>
          <p:cNvSpPr>
            <a:spLocks noGrp="1"/>
          </p:cNvSpPr>
          <p:nvPr>
            <p:ph type="subTitle" idx="1"/>
          </p:nvPr>
        </p:nvSpPr>
        <p:spPr>
          <a:xfrm>
            <a:off x="1371599" y="2492896"/>
            <a:ext cx="6400800" cy="1752600"/>
          </a:xfrm>
        </p:spPr>
        <p:txBody>
          <a:bodyPr/>
          <a:lstStyle/>
          <a:p>
            <a:r>
              <a:rPr lang="en-GB" dirty="0" smtClean="0"/>
              <a:t>Risk and Protection</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88" y="3717032"/>
            <a:ext cx="6466311" cy="264059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The Concept of Risk</a:t>
            </a:r>
            <a:endParaRPr lang="en-GB" sz="4000" dirty="0"/>
          </a:p>
        </p:txBody>
      </p:sp>
      <p:sp>
        <p:nvSpPr>
          <p:cNvPr id="3" name="Content Placeholder 2"/>
          <p:cNvSpPr>
            <a:spLocks noGrp="1"/>
          </p:cNvSpPr>
          <p:nvPr>
            <p:ph idx="1"/>
          </p:nvPr>
        </p:nvSpPr>
        <p:spPr/>
        <p:txBody>
          <a:bodyPr>
            <a:normAutofit/>
          </a:bodyPr>
          <a:lstStyle/>
          <a:p>
            <a:r>
              <a:rPr lang="en-GB" sz="2800" dirty="0"/>
              <a:t>Statistical versus actual risk</a:t>
            </a:r>
          </a:p>
          <a:p>
            <a:r>
              <a:rPr lang="en-GB" sz="2800" dirty="0" smtClean="0"/>
              <a:t>Focus on single risk factors</a:t>
            </a:r>
          </a:p>
          <a:p>
            <a:r>
              <a:rPr lang="en-GB" sz="2800" dirty="0" smtClean="0"/>
              <a:t>Accumulation of risk effects -&gt; multiple risk models</a:t>
            </a:r>
          </a:p>
          <a:p>
            <a:r>
              <a:rPr lang="en-GB" sz="2800" dirty="0" smtClean="0"/>
              <a:t>Plurality of meaning</a:t>
            </a:r>
          </a:p>
          <a:p>
            <a:r>
              <a:rPr lang="en-GB" sz="2800" dirty="0" smtClean="0"/>
              <a:t>Duration and timing of risk effects</a:t>
            </a:r>
          </a:p>
          <a:p>
            <a:r>
              <a:rPr lang="en-GB" sz="2800" dirty="0" smtClean="0"/>
              <a:t>The context of risk</a:t>
            </a:r>
            <a:endParaRPr lang="en-GB" sz="2800" dirty="0"/>
          </a:p>
        </p:txBody>
      </p:sp>
      <p:sp>
        <p:nvSpPr>
          <p:cNvPr id="4" name="TextBox 3"/>
          <p:cNvSpPr txBox="1"/>
          <p:nvPr/>
        </p:nvSpPr>
        <p:spPr>
          <a:xfrm>
            <a:off x="457200" y="6381328"/>
            <a:ext cx="3106688" cy="369332"/>
          </a:xfrm>
          <a:prstGeom prst="rect">
            <a:avLst/>
          </a:prstGeom>
          <a:noFill/>
        </p:spPr>
        <p:txBody>
          <a:bodyPr wrap="square" rtlCol="0">
            <a:spAutoFit/>
          </a:bodyPr>
          <a:lstStyle/>
          <a:p>
            <a:r>
              <a:rPr lang="en-GB" dirty="0" smtClean="0"/>
              <a:t>Schoon, 2006, 2012, 2015</a:t>
            </a:r>
            <a:endParaRPr lang="en-GB" dirty="0"/>
          </a:p>
        </p:txBody>
      </p:sp>
    </p:spTree>
    <p:extLst>
      <p:ext uri="{BB962C8B-B14F-4D97-AF65-F5344CB8AC3E}">
        <p14:creationId xmlns:p14="http://schemas.microsoft.com/office/powerpoint/2010/main" val="1474283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Indicators of social risk in two age cohorts growing up twenty years apart</a:t>
            </a:r>
          </a:p>
        </p:txBody>
      </p:sp>
      <p:sp>
        <p:nvSpPr>
          <p:cNvPr id="3" name="Text Placeholder 2"/>
          <p:cNvSpPr>
            <a:spLocks noGrp="1"/>
          </p:cNvSpPr>
          <p:nvPr>
            <p:ph type="body" sz="quarter" idx="14"/>
          </p:nvPr>
        </p:nvSpPr>
        <p:spPr>
          <a:xfrm>
            <a:off x="323081" y="1759574"/>
            <a:ext cx="8497562" cy="4151229"/>
          </a:xfrm>
        </p:spPr>
        <p:txBody>
          <a:bodyPr/>
          <a:lstStyle/>
          <a:p>
            <a:r>
              <a:rPr lang="en-GB" dirty="0" smtClean="0"/>
              <a:t>Dichotomised indicators of social risk that are comparable across the two cohorts</a:t>
            </a:r>
          </a:p>
        </p:txBody>
      </p:sp>
      <p:graphicFrame>
        <p:nvGraphicFramePr>
          <p:cNvPr id="4" name="Table 3"/>
          <p:cNvGraphicFramePr>
            <a:graphicFrameLocks noGrp="1"/>
          </p:cNvGraphicFramePr>
          <p:nvPr>
            <p:extLst>
              <p:ext uri="{D42A27DB-BD31-4B8C-83A1-F6EECF244321}">
                <p14:modId xmlns:p14="http://schemas.microsoft.com/office/powerpoint/2010/main" val="2498663087"/>
              </p:ext>
            </p:extLst>
          </p:nvPr>
        </p:nvGraphicFramePr>
        <p:xfrm>
          <a:off x="467545" y="2069198"/>
          <a:ext cx="8424936" cy="4463447"/>
        </p:xfrm>
        <a:graphic>
          <a:graphicData uri="http://schemas.openxmlformats.org/drawingml/2006/table">
            <a:tbl>
              <a:tblPr firstRow="1" bandRow="1">
                <a:tableStyleId>{7DF18680-E054-41AD-8BC1-D1AEF772440D}</a:tableStyleId>
              </a:tblPr>
              <a:tblGrid>
                <a:gridCol w="3915553"/>
                <a:gridCol w="2447220"/>
                <a:gridCol w="2062163"/>
              </a:tblGrid>
              <a:tr h="802102">
                <a:tc>
                  <a:txBody>
                    <a:bodyPr/>
                    <a:lstStyle/>
                    <a:p>
                      <a:endParaRPr lang="en-GB" sz="1800" dirty="0">
                        <a:latin typeface="Calibri" pitchFamily="34" charset="0"/>
                      </a:endParaRPr>
                    </a:p>
                  </a:txBody>
                  <a:tcPr marL="78191" marR="78191" marT="41468" marB="41468"/>
                </a:tc>
                <a:tc>
                  <a:txBody>
                    <a:bodyPr/>
                    <a:lstStyle/>
                    <a:p>
                      <a:pPr algn="ctr"/>
                      <a:r>
                        <a:rPr lang="en-GB" sz="1800" dirty="0" smtClean="0">
                          <a:latin typeface="Calibri" pitchFamily="34" charset="0"/>
                        </a:rPr>
                        <a:t>BCS (%)</a:t>
                      </a:r>
                    </a:p>
                    <a:p>
                      <a:pPr algn="ctr"/>
                      <a:r>
                        <a:rPr lang="en-GB" sz="1800" dirty="0" smtClean="0">
                          <a:latin typeface="Calibri" pitchFamily="34" charset="0"/>
                        </a:rPr>
                        <a:t>Born 1970</a:t>
                      </a:r>
                    </a:p>
                    <a:p>
                      <a:pPr algn="ctr"/>
                      <a:r>
                        <a:rPr lang="en-GB" sz="1800" dirty="0" smtClean="0">
                          <a:latin typeface="Calibri" pitchFamily="34" charset="0"/>
                        </a:rPr>
                        <a:t>Aged 16 in 1986</a:t>
                      </a:r>
                      <a:endParaRPr lang="en-GB" sz="1800" dirty="0">
                        <a:latin typeface="Calibri" pitchFamily="34" charset="0"/>
                      </a:endParaRPr>
                    </a:p>
                  </a:txBody>
                  <a:tcPr marL="78191" marR="78191" marT="41468" marB="41468"/>
                </a:tc>
                <a:tc>
                  <a:txBody>
                    <a:bodyPr/>
                    <a:lstStyle/>
                    <a:p>
                      <a:pPr algn="ctr"/>
                      <a:r>
                        <a:rPr lang="en-GB" sz="1800" dirty="0" smtClean="0">
                          <a:latin typeface="Calibri" pitchFamily="34" charset="0"/>
                        </a:rPr>
                        <a:t>LSYPE (%)</a:t>
                      </a:r>
                    </a:p>
                    <a:p>
                      <a:pPr algn="ctr"/>
                      <a:r>
                        <a:rPr lang="en-GB" sz="1800" dirty="0" smtClean="0">
                          <a:latin typeface="Calibri" pitchFamily="34" charset="0"/>
                        </a:rPr>
                        <a:t>Born 1990</a:t>
                      </a:r>
                    </a:p>
                    <a:p>
                      <a:pPr algn="ctr"/>
                      <a:r>
                        <a:rPr lang="en-GB" sz="1800" dirty="0" smtClean="0">
                          <a:latin typeface="Calibri" pitchFamily="34" charset="0"/>
                        </a:rPr>
                        <a:t>Aged 16 in 2006</a:t>
                      </a:r>
                      <a:endParaRPr lang="en-GB" sz="1800" dirty="0">
                        <a:latin typeface="Calibri" pitchFamily="34" charset="0"/>
                      </a:endParaRPr>
                    </a:p>
                  </a:txBody>
                  <a:tcPr marL="78191" marR="78191" marT="41468" marB="41468"/>
                </a:tc>
              </a:tr>
              <a:tr h="573003">
                <a:tc>
                  <a:txBody>
                    <a:bodyPr/>
                    <a:lstStyle/>
                    <a:p>
                      <a:r>
                        <a:rPr lang="en-GB" sz="2000" dirty="0" smtClean="0">
                          <a:latin typeface="Calibri" pitchFamily="34" charset="0"/>
                        </a:rPr>
                        <a:t>Low parent education (&lt;NVQ2)</a:t>
                      </a:r>
                      <a:endParaRPr lang="en-GB" sz="2000" dirty="0">
                        <a:latin typeface="Calibri" pitchFamily="34" charset="0"/>
                      </a:endParaRPr>
                    </a:p>
                  </a:txBody>
                  <a:tcPr marL="78191" marR="78191" marT="41468" marB="41468"/>
                </a:tc>
                <a:tc>
                  <a:txBody>
                    <a:bodyPr/>
                    <a:lstStyle/>
                    <a:p>
                      <a:pPr algn="ctr" fontAlgn="b"/>
                      <a:r>
                        <a:rPr lang="en-GB" sz="2000" b="0" i="0" u="none" strike="noStrike" dirty="0">
                          <a:solidFill>
                            <a:srgbClr val="000000"/>
                          </a:solidFill>
                          <a:latin typeface="Calibri" pitchFamily="34" charset="0"/>
                        </a:rPr>
                        <a:t>.49</a:t>
                      </a:r>
                    </a:p>
                  </a:txBody>
                  <a:tcPr marL="8145" marR="8145" marT="8639" marB="0" anchor="ctr"/>
                </a:tc>
                <a:tc>
                  <a:txBody>
                    <a:bodyPr/>
                    <a:lstStyle/>
                    <a:p>
                      <a:pPr algn="ctr" fontAlgn="b"/>
                      <a:r>
                        <a:rPr lang="en-GB" sz="2000" b="0" i="0" u="none" strike="noStrike" dirty="0">
                          <a:solidFill>
                            <a:srgbClr val="000000"/>
                          </a:solidFill>
                          <a:latin typeface="Calibri" pitchFamily="34" charset="0"/>
                        </a:rPr>
                        <a:t>.16</a:t>
                      </a:r>
                    </a:p>
                  </a:txBody>
                  <a:tcPr marL="8145" marR="8145" marT="8639" marB="0" anchor="ctr"/>
                </a:tc>
              </a:tr>
              <a:tr h="573003">
                <a:tc>
                  <a:txBody>
                    <a:bodyPr/>
                    <a:lstStyle/>
                    <a:p>
                      <a:r>
                        <a:rPr lang="en-GB" sz="2000" dirty="0" smtClean="0">
                          <a:latin typeface="Calibri" pitchFamily="34" charset="0"/>
                        </a:rPr>
                        <a:t>Low parent SES (routine occupations)</a:t>
                      </a:r>
                    </a:p>
                  </a:txBody>
                  <a:tcPr marL="78191" marR="78191" marT="41468" marB="41468"/>
                </a:tc>
                <a:tc>
                  <a:txBody>
                    <a:bodyPr/>
                    <a:lstStyle/>
                    <a:p>
                      <a:pPr algn="ctr" fontAlgn="b"/>
                      <a:r>
                        <a:rPr lang="en-GB" sz="2000" b="0" i="0" u="none" strike="noStrike" dirty="0">
                          <a:solidFill>
                            <a:srgbClr val="000000"/>
                          </a:solidFill>
                          <a:latin typeface="Calibri" pitchFamily="34" charset="0"/>
                        </a:rPr>
                        <a:t>.18</a:t>
                      </a:r>
                    </a:p>
                  </a:txBody>
                  <a:tcPr marL="8145" marR="8145" marT="8639" marB="0" anchor="ctr"/>
                </a:tc>
                <a:tc>
                  <a:txBody>
                    <a:bodyPr/>
                    <a:lstStyle/>
                    <a:p>
                      <a:pPr algn="ctr" fontAlgn="b"/>
                      <a:r>
                        <a:rPr lang="en-GB" sz="2000" b="0" i="0" u="none" strike="noStrike" dirty="0">
                          <a:solidFill>
                            <a:srgbClr val="000000"/>
                          </a:solidFill>
                          <a:latin typeface="Calibri" pitchFamily="34" charset="0"/>
                        </a:rPr>
                        <a:t>.23</a:t>
                      </a:r>
                    </a:p>
                  </a:txBody>
                  <a:tcPr marL="8145" marR="8145" marT="8639" marB="0" anchor="ctr"/>
                </a:tc>
              </a:tr>
              <a:tr h="573003">
                <a:tc>
                  <a:txBody>
                    <a:bodyPr/>
                    <a:lstStyle/>
                    <a:p>
                      <a:r>
                        <a:rPr lang="en-GB" sz="2000" dirty="0" smtClean="0">
                          <a:latin typeface="Calibri" pitchFamily="34" charset="0"/>
                        </a:rPr>
                        <a:t>YP lives</a:t>
                      </a:r>
                      <a:r>
                        <a:rPr lang="en-GB" sz="2000" baseline="0" dirty="0" smtClean="0">
                          <a:latin typeface="Calibri" pitchFamily="34" charset="0"/>
                        </a:rPr>
                        <a:t> in a lone parent household</a:t>
                      </a:r>
                      <a:endParaRPr lang="en-GB" sz="2000" dirty="0">
                        <a:latin typeface="Calibri" pitchFamily="34" charset="0"/>
                      </a:endParaRPr>
                    </a:p>
                  </a:txBody>
                  <a:tcPr marL="78191" marR="78191" marT="41468" marB="41468"/>
                </a:tc>
                <a:tc>
                  <a:txBody>
                    <a:bodyPr/>
                    <a:lstStyle/>
                    <a:p>
                      <a:pPr algn="ctr" fontAlgn="b"/>
                      <a:r>
                        <a:rPr lang="en-GB" sz="2000" b="0" i="0" u="none" strike="noStrike" dirty="0">
                          <a:solidFill>
                            <a:srgbClr val="000000"/>
                          </a:solidFill>
                          <a:latin typeface="Calibri" pitchFamily="34" charset="0"/>
                        </a:rPr>
                        <a:t>.03</a:t>
                      </a:r>
                    </a:p>
                  </a:txBody>
                  <a:tcPr marL="8145" marR="8145" marT="8639" marB="0" anchor="ctr"/>
                </a:tc>
                <a:tc>
                  <a:txBody>
                    <a:bodyPr/>
                    <a:lstStyle/>
                    <a:p>
                      <a:pPr algn="ctr" fontAlgn="b"/>
                      <a:r>
                        <a:rPr lang="en-GB" sz="2000" b="0" i="0" u="none" strike="noStrike" dirty="0">
                          <a:solidFill>
                            <a:srgbClr val="000000"/>
                          </a:solidFill>
                          <a:latin typeface="Calibri" pitchFamily="34" charset="0"/>
                        </a:rPr>
                        <a:t>.17</a:t>
                      </a:r>
                    </a:p>
                  </a:txBody>
                  <a:tcPr marL="8145" marR="8145" marT="8639" marB="0" anchor="ctr"/>
                </a:tc>
              </a:tr>
              <a:tr h="573003">
                <a:tc>
                  <a:txBody>
                    <a:bodyPr/>
                    <a:lstStyle/>
                    <a:p>
                      <a:r>
                        <a:rPr lang="en-GB" sz="2000" dirty="0" smtClean="0">
                          <a:latin typeface="Calibri" pitchFamily="34" charset="0"/>
                        </a:rPr>
                        <a:t>YP was born to a teen parent</a:t>
                      </a:r>
                      <a:endParaRPr lang="en-GB" sz="2000" dirty="0">
                        <a:latin typeface="Calibri" pitchFamily="34" charset="0"/>
                      </a:endParaRPr>
                    </a:p>
                  </a:txBody>
                  <a:tcPr marL="78191" marR="78191" marT="41468" marB="41468"/>
                </a:tc>
                <a:tc>
                  <a:txBody>
                    <a:bodyPr/>
                    <a:lstStyle/>
                    <a:p>
                      <a:pPr algn="ctr" fontAlgn="b"/>
                      <a:r>
                        <a:rPr lang="en-GB" sz="2000" b="0" i="0" u="none" strike="noStrike">
                          <a:solidFill>
                            <a:srgbClr val="000000"/>
                          </a:solidFill>
                          <a:latin typeface="Calibri" pitchFamily="34" charset="0"/>
                        </a:rPr>
                        <a:t>.08</a:t>
                      </a:r>
                    </a:p>
                  </a:txBody>
                  <a:tcPr marL="8145" marR="8145" marT="8639" marB="0" anchor="ctr"/>
                </a:tc>
                <a:tc>
                  <a:txBody>
                    <a:bodyPr/>
                    <a:lstStyle/>
                    <a:p>
                      <a:pPr algn="ctr" fontAlgn="b"/>
                      <a:r>
                        <a:rPr lang="en-GB" sz="2000" b="0" i="0" u="none" strike="noStrike" dirty="0">
                          <a:solidFill>
                            <a:srgbClr val="000000"/>
                          </a:solidFill>
                          <a:latin typeface="Calibri" pitchFamily="34" charset="0"/>
                        </a:rPr>
                        <a:t>.07</a:t>
                      </a:r>
                    </a:p>
                  </a:txBody>
                  <a:tcPr marL="8145" marR="8145" marT="8639" marB="0" anchor="ctr"/>
                </a:tc>
              </a:tr>
              <a:tr h="573003">
                <a:tc>
                  <a:txBody>
                    <a:bodyPr/>
                    <a:lstStyle/>
                    <a:p>
                      <a:r>
                        <a:rPr lang="en-GB" sz="2000" dirty="0" smtClean="0">
                          <a:latin typeface="Calibri" pitchFamily="34" charset="0"/>
                        </a:rPr>
                        <a:t>YP lives in social housing </a:t>
                      </a:r>
                      <a:endParaRPr lang="en-GB" sz="2000" dirty="0">
                        <a:latin typeface="Calibri" pitchFamily="34" charset="0"/>
                      </a:endParaRPr>
                    </a:p>
                  </a:txBody>
                  <a:tcPr marL="78191" marR="78191" marT="41468" marB="41468"/>
                </a:tc>
                <a:tc>
                  <a:txBody>
                    <a:bodyPr/>
                    <a:lstStyle/>
                    <a:p>
                      <a:pPr algn="ctr" fontAlgn="b"/>
                      <a:r>
                        <a:rPr lang="en-GB" sz="2000" b="0" i="0" u="none" strike="noStrike">
                          <a:solidFill>
                            <a:srgbClr val="000000"/>
                          </a:solidFill>
                          <a:latin typeface="Calibri" pitchFamily="34" charset="0"/>
                        </a:rPr>
                        <a:t>.28</a:t>
                      </a:r>
                    </a:p>
                  </a:txBody>
                  <a:tcPr marL="8145" marR="8145" marT="8639" marB="0" anchor="ctr"/>
                </a:tc>
                <a:tc>
                  <a:txBody>
                    <a:bodyPr/>
                    <a:lstStyle/>
                    <a:p>
                      <a:pPr algn="ctr" fontAlgn="b"/>
                      <a:r>
                        <a:rPr lang="en-GB" sz="2000" b="0" i="0" u="none" strike="noStrike" dirty="0">
                          <a:solidFill>
                            <a:srgbClr val="000000"/>
                          </a:solidFill>
                          <a:latin typeface="Calibri" pitchFamily="34" charset="0"/>
                        </a:rPr>
                        <a:t>.12</a:t>
                      </a:r>
                    </a:p>
                  </a:txBody>
                  <a:tcPr marL="8145" marR="8145" marT="8639" marB="0" anchor="ctr"/>
                </a:tc>
              </a:tr>
              <a:tr h="573003">
                <a:tc>
                  <a:txBody>
                    <a:bodyPr/>
                    <a:lstStyle/>
                    <a:p>
                      <a:r>
                        <a:rPr lang="en-GB" sz="2000" dirty="0" smtClean="0">
                          <a:latin typeface="Calibri" pitchFamily="34" charset="0"/>
                        </a:rPr>
                        <a:t>YP</a:t>
                      </a:r>
                      <a:r>
                        <a:rPr lang="en-GB" sz="2000" baseline="0" dirty="0" smtClean="0">
                          <a:latin typeface="Calibri" pitchFamily="34" charset="0"/>
                        </a:rPr>
                        <a:t> lives in a workless household</a:t>
                      </a:r>
                      <a:endParaRPr lang="en-GB" sz="2000" dirty="0">
                        <a:latin typeface="Calibri" pitchFamily="34" charset="0"/>
                      </a:endParaRPr>
                    </a:p>
                  </a:txBody>
                  <a:tcPr marL="78191" marR="78191" marT="41468" marB="41468"/>
                </a:tc>
                <a:tc>
                  <a:txBody>
                    <a:bodyPr/>
                    <a:lstStyle/>
                    <a:p>
                      <a:pPr algn="ctr" fontAlgn="b"/>
                      <a:r>
                        <a:rPr lang="en-GB" sz="2000" b="0" i="0" u="none" strike="noStrike" dirty="0">
                          <a:solidFill>
                            <a:srgbClr val="000000"/>
                          </a:solidFill>
                          <a:latin typeface="Calibri" pitchFamily="34" charset="0"/>
                        </a:rPr>
                        <a:t>.04</a:t>
                      </a:r>
                    </a:p>
                  </a:txBody>
                  <a:tcPr marL="8145" marR="8145" marT="8639" marB="0" anchor="ctr"/>
                </a:tc>
                <a:tc>
                  <a:txBody>
                    <a:bodyPr/>
                    <a:lstStyle/>
                    <a:p>
                      <a:pPr algn="ctr" fontAlgn="b"/>
                      <a:r>
                        <a:rPr lang="en-GB" sz="2000" b="0" i="0" u="none" strike="noStrike" dirty="0">
                          <a:solidFill>
                            <a:srgbClr val="000000"/>
                          </a:solidFill>
                          <a:latin typeface="Calibri" pitchFamily="34" charset="0"/>
                        </a:rPr>
                        <a:t>.09</a:t>
                      </a:r>
                    </a:p>
                  </a:txBody>
                  <a:tcPr marL="8145" marR="8145" marT="8639" marB="0" anchor="ctr"/>
                </a:tc>
              </a:tr>
            </a:tbl>
          </a:graphicData>
        </a:graphic>
      </p:graphicFrame>
      <p:sp>
        <p:nvSpPr>
          <p:cNvPr id="5" name="TextBox 4"/>
          <p:cNvSpPr txBox="1"/>
          <p:nvPr/>
        </p:nvSpPr>
        <p:spPr>
          <a:xfrm>
            <a:off x="5292080" y="6525344"/>
            <a:ext cx="3672408" cy="369332"/>
          </a:xfrm>
          <a:prstGeom prst="rect">
            <a:avLst/>
          </a:prstGeom>
          <a:noFill/>
        </p:spPr>
        <p:txBody>
          <a:bodyPr wrap="square" rtlCol="0">
            <a:spAutoFit/>
          </a:bodyPr>
          <a:lstStyle/>
          <a:p>
            <a:r>
              <a:rPr lang="en-GB" dirty="0" smtClean="0"/>
              <a:t>Duckworth &amp; Schoon (2012)</a:t>
            </a:r>
            <a:endParaRPr lang="en-GB" dirty="0"/>
          </a:p>
        </p:txBody>
      </p:sp>
    </p:spTree>
    <p:extLst>
      <p:ext uri="{BB962C8B-B14F-4D97-AF65-F5344CB8AC3E}">
        <p14:creationId xmlns:p14="http://schemas.microsoft.com/office/powerpoint/2010/main" val="942543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Cummulation</a:t>
            </a:r>
            <a:r>
              <a:rPr lang="en-GB" dirty="0" smtClean="0"/>
              <a:t> of risks</a:t>
            </a:r>
            <a:endParaRPr lang="en-GB" dirty="0"/>
          </a:p>
        </p:txBody>
      </p:sp>
      <p:sp>
        <p:nvSpPr>
          <p:cNvPr id="5" name="Text Placeholder 4"/>
          <p:cNvSpPr>
            <a:spLocks noGrp="1"/>
          </p:cNvSpPr>
          <p:nvPr>
            <p:ph type="body" sz="quarter" idx="14"/>
          </p:nvPr>
        </p:nvSpPr>
        <p:spPr>
          <a:xfrm>
            <a:off x="323081" y="1861545"/>
            <a:ext cx="8497562" cy="736052"/>
          </a:xfrm>
        </p:spPr>
        <p:txBody>
          <a:bodyPr/>
          <a:lstStyle/>
          <a:p>
            <a:r>
              <a:rPr lang="en-GB" dirty="0" smtClean="0"/>
              <a:t>Given comparability in the two datasets, we combine indicators into a single score of the summed dichotomous indicators</a:t>
            </a:r>
          </a:p>
        </p:txBody>
      </p:sp>
      <p:graphicFrame>
        <p:nvGraphicFramePr>
          <p:cNvPr id="10" name="Chart 9"/>
          <p:cNvGraphicFramePr/>
          <p:nvPr/>
        </p:nvGraphicFramePr>
        <p:xfrm>
          <a:off x="1206651" y="2621165"/>
          <a:ext cx="6892390" cy="36245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559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latin typeface="Calibri" pitchFamily="34" charset="0"/>
              </a:rPr>
              <a:t>The youth labour market in historical context</a:t>
            </a:r>
            <a:endParaRPr lang="en-GB" dirty="0">
              <a:latin typeface="Calibri" pitchFamily="34" charset="0"/>
            </a:endParaRPr>
          </a:p>
        </p:txBody>
      </p:sp>
      <p:sp>
        <p:nvSpPr>
          <p:cNvPr id="6" name="Text Placeholder 5"/>
          <p:cNvSpPr>
            <a:spLocks noGrp="1"/>
          </p:cNvSpPr>
          <p:nvPr>
            <p:ph type="body" sz="quarter" idx="14"/>
          </p:nvPr>
        </p:nvSpPr>
        <p:spPr>
          <a:xfrm>
            <a:off x="323081" y="1861545"/>
            <a:ext cx="8577381" cy="4049258"/>
          </a:xfrm>
        </p:spPr>
        <p:txBody>
          <a:bodyPr/>
          <a:lstStyle/>
          <a:p>
            <a:r>
              <a:rPr lang="en-GB" sz="2800" dirty="0"/>
              <a:t>Comparing experiences in </a:t>
            </a:r>
            <a:r>
              <a:rPr lang="en-GB" sz="2800" dirty="0" smtClean="0"/>
              <a:t>two </a:t>
            </a:r>
            <a:r>
              <a:rPr lang="en-GB" sz="2800" dirty="0"/>
              <a:t>age cohorts </a:t>
            </a:r>
          </a:p>
          <a:p>
            <a:pPr>
              <a:buNone/>
            </a:pPr>
            <a:endParaRPr lang="en-GB" dirty="0" smtClean="0">
              <a:latin typeface="Calibri" pitchFamily="34" charset="0"/>
            </a:endParaRPr>
          </a:p>
          <a:p>
            <a:endParaRPr lang="en-GB" dirty="0" smtClean="0">
              <a:latin typeface="Calibri" pitchFamily="34" charset="0"/>
            </a:endParaRPr>
          </a:p>
          <a:p>
            <a:endParaRPr lang="en-GB" dirty="0" smtClean="0">
              <a:latin typeface="Calibri" pitchFamily="34" charset="0"/>
            </a:endParaRPr>
          </a:p>
          <a:p>
            <a:endParaRPr lang="en-GB" dirty="0" smtClean="0">
              <a:latin typeface="Calibri" pitchFamily="34" charset="0"/>
            </a:endParaRPr>
          </a:p>
          <a:p>
            <a:pPr>
              <a:buNone/>
            </a:pPr>
            <a:endParaRPr lang="en-GB" dirty="0" smtClean="0">
              <a:latin typeface="Calibri" pitchFamily="34" charset="0"/>
            </a:endParaRPr>
          </a:p>
        </p:txBody>
      </p:sp>
      <p:graphicFrame>
        <p:nvGraphicFramePr>
          <p:cNvPr id="7" name="Table 6"/>
          <p:cNvGraphicFramePr>
            <a:graphicFrameLocks noGrp="1"/>
          </p:cNvGraphicFramePr>
          <p:nvPr/>
        </p:nvGraphicFramePr>
        <p:xfrm>
          <a:off x="423534" y="2508536"/>
          <a:ext cx="7892881" cy="3847516"/>
        </p:xfrm>
        <a:graphic>
          <a:graphicData uri="http://schemas.openxmlformats.org/drawingml/2006/table">
            <a:tbl>
              <a:tblPr firstRow="1" bandRow="1">
                <a:tableStyleId>{7DF18680-E054-41AD-8BC1-D1AEF772440D}</a:tableStyleId>
              </a:tblPr>
              <a:tblGrid>
                <a:gridCol w="3284370"/>
                <a:gridCol w="2376264"/>
                <a:gridCol w="2232247"/>
              </a:tblGrid>
              <a:tr h="1078159">
                <a:tc>
                  <a:txBody>
                    <a:bodyPr/>
                    <a:lstStyle/>
                    <a:p>
                      <a:endParaRPr lang="en-GB" sz="2200" dirty="0">
                        <a:latin typeface="Calibri" pitchFamily="34" charset="0"/>
                      </a:endParaRPr>
                    </a:p>
                  </a:txBody>
                  <a:tcPr marL="78191" marR="78191" marT="41468" marB="41468"/>
                </a:tc>
                <a:tc>
                  <a:txBody>
                    <a:bodyPr/>
                    <a:lstStyle/>
                    <a:p>
                      <a:pPr algn="ctr"/>
                      <a:r>
                        <a:rPr lang="en-GB" sz="2200" dirty="0" smtClean="0">
                          <a:latin typeface="Calibri" pitchFamily="34" charset="0"/>
                        </a:rPr>
                        <a:t>BCS: born 1970, </a:t>
                      </a:r>
                    </a:p>
                    <a:p>
                      <a:pPr algn="ctr"/>
                      <a:r>
                        <a:rPr lang="en-GB" sz="2200" dirty="0" smtClean="0">
                          <a:latin typeface="Calibri" pitchFamily="34" charset="0"/>
                        </a:rPr>
                        <a:t>aged 18 in 1988</a:t>
                      </a:r>
                      <a:endParaRPr lang="en-GB" sz="2200" dirty="0">
                        <a:latin typeface="Calibri" pitchFamily="34" charset="0"/>
                      </a:endParaRPr>
                    </a:p>
                  </a:txBody>
                  <a:tcPr marL="78191" marR="78191" marT="41468" marB="41468"/>
                </a:tc>
                <a:tc>
                  <a:txBody>
                    <a:bodyPr/>
                    <a:lstStyle/>
                    <a:p>
                      <a:pPr algn="ctr"/>
                      <a:r>
                        <a:rPr lang="en-GB" sz="2200" dirty="0" smtClean="0">
                          <a:latin typeface="Calibri" pitchFamily="34" charset="0"/>
                        </a:rPr>
                        <a:t>LSYPE:</a:t>
                      </a:r>
                      <a:r>
                        <a:rPr lang="en-GB" sz="2200" baseline="0" dirty="0" smtClean="0">
                          <a:latin typeface="Calibri" pitchFamily="34" charset="0"/>
                        </a:rPr>
                        <a:t> born 1990, </a:t>
                      </a:r>
                    </a:p>
                    <a:p>
                      <a:pPr algn="ctr"/>
                      <a:r>
                        <a:rPr lang="en-GB" sz="2200" baseline="0" dirty="0" smtClean="0">
                          <a:latin typeface="Calibri" pitchFamily="34" charset="0"/>
                        </a:rPr>
                        <a:t>Aged  18 in 2008</a:t>
                      </a:r>
                      <a:endParaRPr lang="en-GB" sz="2200" dirty="0">
                        <a:latin typeface="Calibri" pitchFamily="34" charset="0"/>
                      </a:endParaRPr>
                    </a:p>
                  </a:txBody>
                  <a:tcPr marL="78191" marR="78191" marT="41468" marB="41468"/>
                </a:tc>
              </a:tr>
              <a:tr h="744371">
                <a:tc>
                  <a:txBody>
                    <a:bodyPr/>
                    <a:lstStyle/>
                    <a:p>
                      <a:r>
                        <a:rPr lang="en-GB" sz="2200" dirty="0" smtClean="0">
                          <a:latin typeface="Calibri" pitchFamily="34" charset="0"/>
                        </a:rPr>
                        <a:t>FT education</a:t>
                      </a:r>
                      <a:endParaRPr lang="en-GB" sz="2200" dirty="0">
                        <a:latin typeface="Calibri" pitchFamily="34" charset="0"/>
                      </a:endParaRPr>
                    </a:p>
                  </a:txBody>
                  <a:tcPr marL="78191" marR="78191" marT="41468" marB="41468"/>
                </a:tc>
                <a:tc>
                  <a:txBody>
                    <a:bodyPr/>
                    <a:lstStyle/>
                    <a:p>
                      <a:pPr algn="ctr"/>
                      <a:r>
                        <a:rPr lang="en-GB" sz="2200" dirty="0" smtClean="0">
                          <a:latin typeface="Calibri" pitchFamily="34" charset="0"/>
                        </a:rPr>
                        <a:t>25%</a:t>
                      </a:r>
                      <a:endParaRPr lang="en-GB" sz="2200" dirty="0">
                        <a:latin typeface="Calibri" pitchFamily="34" charset="0"/>
                      </a:endParaRPr>
                    </a:p>
                  </a:txBody>
                  <a:tcPr marL="78191" marR="78191" marT="41468" marB="41468"/>
                </a:tc>
                <a:tc>
                  <a:txBody>
                    <a:bodyPr/>
                    <a:lstStyle/>
                    <a:p>
                      <a:pPr algn="ctr"/>
                      <a:r>
                        <a:rPr lang="en-GB" sz="2200" dirty="0" smtClean="0">
                          <a:latin typeface="Calibri" pitchFamily="34" charset="0"/>
                        </a:rPr>
                        <a:t>45%</a:t>
                      </a:r>
                      <a:endParaRPr lang="en-GB" sz="2200" dirty="0">
                        <a:latin typeface="Calibri" pitchFamily="34" charset="0"/>
                      </a:endParaRPr>
                    </a:p>
                  </a:txBody>
                  <a:tcPr marL="78191" marR="78191" marT="41468" marB="41468"/>
                </a:tc>
              </a:tr>
              <a:tr h="1194883">
                <a:tc>
                  <a:txBody>
                    <a:bodyPr/>
                    <a:lstStyle/>
                    <a:p>
                      <a:r>
                        <a:rPr lang="en-GB" sz="2200" dirty="0" smtClean="0">
                          <a:latin typeface="Calibri" pitchFamily="34" charset="0"/>
                        </a:rPr>
                        <a:t>Employed</a:t>
                      </a:r>
                      <a:r>
                        <a:rPr lang="en-GB" sz="2200" baseline="0" dirty="0" smtClean="0">
                          <a:latin typeface="Calibri" pitchFamily="34" charset="0"/>
                        </a:rPr>
                        <a:t> </a:t>
                      </a:r>
                    </a:p>
                    <a:p>
                      <a:r>
                        <a:rPr lang="en-GB" sz="2200" baseline="0" dirty="0" smtClean="0">
                          <a:latin typeface="Calibri" pitchFamily="34" charset="0"/>
                        </a:rPr>
                        <a:t>(with or without training)</a:t>
                      </a:r>
                      <a:endParaRPr lang="en-GB" sz="2200" dirty="0">
                        <a:latin typeface="Calibri" pitchFamily="34" charset="0"/>
                      </a:endParaRPr>
                    </a:p>
                  </a:txBody>
                  <a:tcPr marL="78191" marR="78191" marT="41468" marB="41468"/>
                </a:tc>
                <a:tc>
                  <a:txBody>
                    <a:bodyPr/>
                    <a:lstStyle/>
                    <a:p>
                      <a:pPr algn="ctr"/>
                      <a:r>
                        <a:rPr lang="en-GB" sz="2200" dirty="0" smtClean="0">
                          <a:latin typeface="Calibri" pitchFamily="34" charset="0"/>
                        </a:rPr>
                        <a:t>68%</a:t>
                      </a:r>
                      <a:endParaRPr lang="en-GB" sz="2200" dirty="0">
                        <a:latin typeface="Calibri" pitchFamily="34" charset="0"/>
                      </a:endParaRPr>
                    </a:p>
                  </a:txBody>
                  <a:tcPr marL="78191" marR="78191" marT="41468" marB="41468"/>
                </a:tc>
                <a:tc>
                  <a:txBody>
                    <a:bodyPr/>
                    <a:lstStyle/>
                    <a:p>
                      <a:pPr algn="ctr"/>
                      <a:r>
                        <a:rPr lang="en-GB" sz="2200" dirty="0" smtClean="0">
                          <a:latin typeface="Calibri" pitchFamily="34" charset="0"/>
                        </a:rPr>
                        <a:t>40% (33% paid work, 6% apprenticeships)</a:t>
                      </a:r>
                      <a:endParaRPr lang="en-GB" sz="2200" dirty="0">
                        <a:latin typeface="Calibri" pitchFamily="34" charset="0"/>
                      </a:endParaRPr>
                    </a:p>
                  </a:txBody>
                  <a:tcPr marL="78191" marR="78191" marT="41468" marB="41468"/>
                </a:tc>
              </a:tr>
              <a:tr h="830103">
                <a:tc>
                  <a:txBody>
                    <a:bodyPr/>
                    <a:lstStyle/>
                    <a:p>
                      <a:r>
                        <a:rPr lang="en-GB" sz="2200" dirty="0" smtClean="0">
                          <a:latin typeface="Calibri" pitchFamily="34" charset="0"/>
                        </a:rPr>
                        <a:t>Out of the labour force (NEET)</a:t>
                      </a:r>
                      <a:endParaRPr lang="en-GB" sz="2200" dirty="0">
                        <a:latin typeface="Calibri" pitchFamily="34" charset="0"/>
                      </a:endParaRPr>
                    </a:p>
                  </a:txBody>
                  <a:tcPr marL="78191" marR="78191" marT="41468" marB="41468"/>
                </a:tc>
                <a:tc>
                  <a:txBody>
                    <a:bodyPr/>
                    <a:lstStyle/>
                    <a:p>
                      <a:pPr algn="ctr"/>
                      <a:r>
                        <a:rPr lang="en-GB" sz="2200" dirty="0" smtClean="0">
                          <a:latin typeface="Calibri" pitchFamily="34" charset="0"/>
                        </a:rPr>
                        <a:t>7%</a:t>
                      </a:r>
                      <a:endParaRPr lang="en-GB" sz="2200" dirty="0">
                        <a:latin typeface="Calibri" pitchFamily="34" charset="0"/>
                      </a:endParaRPr>
                    </a:p>
                  </a:txBody>
                  <a:tcPr marL="78191" marR="78191" marT="41468" marB="41468"/>
                </a:tc>
                <a:tc>
                  <a:txBody>
                    <a:bodyPr/>
                    <a:lstStyle/>
                    <a:p>
                      <a:pPr algn="ctr"/>
                      <a:r>
                        <a:rPr lang="en-GB" sz="2200" dirty="0" smtClean="0">
                          <a:latin typeface="Calibri" pitchFamily="34" charset="0"/>
                        </a:rPr>
                        <a:t>16%</a:t>
                      </a:r>
                      <a:endParaRPr lang="en-GB" sz="2200" dirty="0">
                        <a:latin typeface="Calibri" pitchFamily="34" charset="0"/>
                      </a:endParaRPr>
                    </a:p>
                  </a:txBody>
                  <a:tcPr marL="78191" marR="78191" marT="41468" marB="41468"/>
                </a:tc>
              </a:tr>
            </a:tbl>
          </a:graphicData>
        </a:graphic>
      </p:graphicFrame>
    </p:spTree>
    <p:extLst>
      <p:ext uri="{BB962C8B-B14F-4D97-AF65-F5344CB8AC3E}">
        <p14:creationId xmlns:p14="http://schemas.microsoft.com/office/powerpoint/2010/main" val="3618817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Greater experience of social risks is associated with becoming NEET</a:t>
            </a:r>
            <a:endParaRPr lang="en-GB" dirty="0"/>
          </a:p>
        </p:txBody>
      </p:sp>
      <p:sp>
        <p:nvSpPr>
          <p:cNvPr id="6" name="Text Placeholder 5"/>
          <p:cNvSpPr>
            <a:spLocks noGrp="1"/>
          </p:cNvSpPr>
          <p:nvPr>
            <p:ph type="body" sz="quarter" idx="14"/>
          </p:nvPr>
        </p:nvSpPr>
        <p:spPr>
          <a:xfrm>
            <a:off x="323081" y="1770782"/>
            <a:ext cx="8497562" cy="4140022"/>
          </a:xfrm>
        </p:spPr>
        <p:txBody>
          <a:bodyPr/>
          <a:lstStyle/>
          <a:p>
            <a:r>
              <a:rPr lang="en-GB" dirty="0" smtClean="0"/>
              <a:t>The greater the number of social risks experienced by young people, the higher their likelihood of becoming NEET</a:t>
            </a:r>
          </a:p>
          <a:p>
            <a:r>
              <a:rPr lang="en-GB" dirty="0" smtClean="0"/>
              <a:t> This relationship is remarkably linear and is particularly marked for young people in the later born LSYPE</a:t>
            </a:r>
            <a:endParaRPr lang="en-GB" dirty="0"/>
          </a:p>
        </p:txBody>
      </p:sp>
      <p:graphicFrame>
        <p:nvGraphicFramePr>
          <p:cNvPr id="10" name="Chart 9"/>
          <p:cNvGraphicFramePr/>
          <p:nvPr/>
        </p:nvGraphicFramePr>
        <p:xfrm>
          <a:off x="539552" y="3445397"/>
          <a:ext cx="8360705" cy="303072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915816" y="3284984"/>
            <a:ext cx="3426888" cy="357930"/>
          </a:xfrm>
          <a:prstGeom prst="rect">
            <a:avLst/>
          </a:prstGeom>
          <a:noFill/>
        </p:spPr>
        <p:txBody>
          <a:bodyPr wrap="square" lIns="80147" tIns="40074" rIns="80147" bIns="40074" rtlCol="0">
            <a:spAutoFit/>
          </a:bodyPr>
          <a:lstStyle/>
          <a:p>
            <a:r>
              <a:rPr lang="en-GB" dirty="0" smtClean="0"/>
              <a:t>Persistent NEET between 16-18</a:t>
            </a:r>
            <a:endParaRPr lang="en-GB" dirty="0"/>
          </a:p>
        </p:txBody>
      </p:sp>
      <p:sp>
        <p:nvSpPr>
          <p:cNvPr id="7" name="TextBox 6"/>
          <p:cNvSpPr txBox="1"/>
          <p:nvPr/>
        </p:nvSpPr>
        <p:spPr>
          <a:xfrm>
            <a:off x="5364088" y="6381328"/>
            <a:ext cx="3600400" cy="646331"/>
          </a:xfrm>
          <a:prstGeom prst="rect">
            <a:avLst/>
          </a:prstGeom>
          <a:noFill/>
        </p:spPr>
        <p:txBody>
          <a:bodyPr wrap="square" rtlCol="0">
            <a:spAutoFit/>
          </a:bodyPr>
          <a:lstStyle/>
          <a:p>
            <a:r>
              <a:rPr lang="en-GB" dirty="0" smtClean="0"/>
              <a:t>Duckworth &amp; Schoon (2012)</a:t>
            </a:r>
          </a:p>
          <a:p>
            <a:endParaRPr lang="en-GB" dirty="0"/>
          </a:p>
        </p:txBody>
      </p:sp>
    </p:spTree>
    <p:extLst>
      <p:ext uri="{BB962C8B-B14F-4D97-AF65-F5344CB8AC3E}">
        <p14:creationId xmlns:p14="http://schemas.microsoft.com/office/powerpoint/2010/main" val="2013661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normAutofit/>
          </a:bodyPr>
          <a:lstStyle/>
          <a:p>
            <a:r>
              <a:rPr lang="en-GB" sz="4000" b="1" dirty="0" smtClean="0">
                <a:solidFill>
                  <a:schemeClr val="tx1">
                    <a:lumMod val="85000"/>
                    <a:lumOff val="15000"/>
                  </a:schemeClr>
                </a:solidFill>
              </a:rPr>
              <a:t>What is Resilience?</a:t>
            </a:r>
            <a:endParaRPr lang="en-US" sz="4000" b="1" dirty="0">
              <a:solidFill>
                <a:schemeClr val="tx1">
                  <a:lumMod val="85000"/>
                  <a:lumOff val="15000"/>
                </a:schemeClr>
              </a:solidFill>
            </a:endParaRPr>
          </a:p>
        </p:txBody>
      </p:sp>
      <p:sp>
        <p:nvSpPr>
          <p:cNvPr id="490499" name="Rectangle 3"/>
          <p:cNvSpPr>
            <a:spLocks noGrp="1" noChangeArrowheads="1"/>
          </p:cNvSpPr>
          <p:nvPr>
            <p:ph idx="1"/>
          </p:nvPr>
        </p:nvSpPr>
        <p:spPr>
          <a:xfrm>
            <a:off x="628650" y="1700808"/>
            <a:ext cx="7886700" cy="4351338"/>
          </a:xfrm>
        </p:spPr>
        <p:txBody>
          <a:bodyPr/>
          <a:lstStyle/>
          <a:p>
            <a:pPr>
              <a:lnSpc>
                <a:spcPct val="90000"/>
              </a:lnSpc>
              <a:buFont typeface="Wingdings" panose="05000000000000000000" pitchFamily="2" charset="2"/>
              <a:buChar char="Ø"/>
            </a:pPr>
            <a:r>
              <a:rPr lang="en-GB" sz="3600" dirty="0" smtClean="0">
                <a:cs typeface="Times New Roman" pitchFamily="18" charset="0"/>
              </a:rPr>
              <a:t>positive </a:t>
            </a:r>
            <a:r>
              <a:rPr lang="en-GB" sz="3600" dirty="0">
                <a:cs typeface="Times New Roman" pitchFamily="18" charset="0"/>
              </a:rPr>
              <a:t>outcomes despite the experience of adversity</a:t>
            </a:r>
          </a:p>
          <a:p>
            <a:pPr>
              <a:lnSpc>
                <a:spcPct val="90000"/>
              </a:lnSpc>
              <a:buFont typeface="Wingdings" panose="05000000000000000000" pitchFamily="2" charset="2"/>
              <a:buChar char="Ø"/>
            </a:pPr>
            <a:r>
              <a:rPr lang="en-GB" sz="3600" dirty="0">
                <a:cs typeface="Times New Roman" pitchFamily="18" charset="0"/>
              </a:rPr>
              <a:t>continued positive or effective functioning in adverse circumstances</a:t>
            </a:r>
          </a:p>
          <a:p>
            <a:pPr>
              <a:lnSpc>
                <a:spcPct val="90000"/>
              </a:lnSpc>
              <a:buFont typeface="Wingdings" panose="05000000000000000000" pitchFamily="2" charset="2"/>
              <a:buChar char="Ø"/>
            </a:pPr>
            <a:r>
              <a:rPr lang="en-GB" sz="3600" dirty="0">
                <a:cs typeface="Times New Roman" pitchFamily="18" charset="0"/>
              </a:rPr>
              <a:t>recovery after a significant trauma</a:t>
            </a:r>
          </a:p>
          <a:p>
            <a:pPr>
              <a:lnSpc>
                <a:spcPct val="110000"/>
              </a:lnSpc>
              <a:buFontTx/>
              <a:buNone/>
            </a:pPr>
            <a:endParaRPr lang="en-GB" dirty="0"/>
          </a:p>
          <a:p>
            <a:pPr marL="0" indent="0">
              <a:lnSpc>
                <a:spcPct val="90000"/>
              </a:lnSpc>
              <a:buNone/>
            </a:pPr>
            <a:endParaRPr lang="en-GB" dirty="0"/>
          </a:p>
          <a:p>
            <a:pPr>
              <a:lnSpc>
                <a:spcPct val="90000"/>
              </a:lnSpc>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991" y="4509121"/>
            <a:ext cx="2383688" cy="2348880"/>
          </a:xfrm>
          <a:prstGeom prst="rect">
            <a:avLst/>
          </a:prstGeom>
        </p:spPr>
      </p:pic>
      <p:sp>
        <p:nvSpPr>
          <p:cNvPr id="3" name="TextBox 2"/>
          <p:cNvSpPr txBox="1"/>
          <p:nvPr/>
        </p:nvSpPr>
        <p:spPr>
          <a:xfrm>
            <a:off x="628650" y="5085184"/>
            <a:ext cx="5472608" cy="369332"/>
          </a:xfrm>
          <a:prstGeom prst="rect">
            <a:avLst/>
          </a:prstGeom>
          <a:noFill/>
        </p:spPr>
        <p:txBody>
          <a:bodyPr wrap="square" rtlCol="0">
            <a:spAutoFit/>
          </a:bodyPr>
          <a:lstStyle/>
          <a:p>
            <a:r>
              <a:rPr lang="en-GB" dirty="0" smtClean="0"/>
              <a:t>Rutter, 1987; </a:t>
            </a:r>
            <a:r>
              <a:rPr lang="en-GB" dirty="0" err="1" smtClean="0"/>
              <a:t>Masten</a:t>
            </a:r>
            <a:r>
              <a:rPr lang="en-GB" dirty="0" smtClean="0"/>
              <a:t>, 2001; Schoon, 2006</a:t>
            </a:r>
            <a:endParaRPr lang="en-GB" dirty="0"/>
          </a:p>
        </p:txBody>
      </p:sp>
    </p:spTree>
    <p:extLst>
      <p:ext uri="{BB962C8B-B14F-4D97-AF65-F5344CB8AC3E}">
        <p14:creationId xmlns:p14="http://schemas.microsoft.com/office/powerpoint/2010/main" val="1159746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7" y="1124744"/>
            <a:ext cx="5832649" cy="1142317"/>
          </a:xfrm>
        </p:spPr>
        <p:txBody>
          <a:bodyPr>
            <a:normAutofit fontScale="90000"/>
          </a:bodyPr>
          <a:lstStyle/>
          <a:p>
            <a:r>
              <a:rPr lang="en-GB" sz="4700" dirty="0"/>
              <a:t>Beating the Odds</a:t>
            </a:r>
            <a:r>
              <a:rPr lang="en-GB" sz="4200" dirty="0"/>
              <a:t>: </a:t>
            </a:r>
            <a:br>
              <a:rPr lang="en-GB" sz="4200" dirty="0"/>
            </a:br>
            <a:r>
              <a:rPr lang="en-GB" sz="4200" dirty="0"/>
              <a:t/>
            </a:r>
            <a:br>
              <a:rPr lang="en-GB" sz="4200" dirty="0"/>
            </a:br>
            <a:r>
              <a:rPr lang="en-GB" sz="4200" dirty="0"/>
              <a:t>Risk and Resilience</a:t>
            </a:r>
            <a:endParaRPr lang="en-US" sz="4200" dirty="0"/>
          </a:p>
        </p:txBody>
      </p:sp>
      <p:graphicFrame>
        <p:nvGraphicFramePr>
          <p:cNvPr id="5" name="Table 4"/>
          <p:cNvGraphicFramePr>
            <a:graphicFrameLocks noGrp="1"/>
          </p:cNvGraphicFramePr>
          <p:nvPr/>
        </p:nvGraphicFramePr>
        <p:xfrm>
          <a:off x="1907704" y="3356993"/>
          <a:ext cx="5519936" cy="2671214"/>
        </p:xfrm>
        <a:graphic>
          <a:graphicData uri="http://schemas.openxmlformats.org/drawingml/2006/table">
            <a:tbl>
              <a:tblPr firstRow="1" bandRow="1">
                <a:tableStyleId>{5C22544A-7EE6-4342-B048-85BDC9FD1C3A}</a:tableStyleId>
              </a:tblPr>
              <a:tblGrid>
                <a:gridCol w="2759968"/>
                <a:gridCol w="2759968"/>
              </a:tblGrid>
              <a:tr h="1482494">
                <a:tc>
                  <a:txBody>
                    <a:bodyPr/>
                    <a:lstStyle/>
                    <a:p>
                      <a:pPr algn="ctr"/>
                      <a:r>
                        <a:rPr lang="en-GB" sz="2400" dirty="0" smtClean="0"/>
                        <a:t>Expected Vulnerability</a:t>
                      </a:r>
                      <a:endParaRPr lang="en-GB" sz="2400" dirty="0"/>
                    </a:p>
                  </a:txBody>
                  <a:tcPr/>
                </a:tc>
                <a:tc>
                  <a:txBody>
                    <a:bodyPr/>
                    <a:lstStyle/>
                    <a:p>
                      <a:pPr algn="ctr"/>
                      <a:r>
                        <a:rPr lang="en-GB" sz="2400" dirty="0" smtClean="0"/>
                        <a:t>Resilient: doing well in the face of adversity</a:t>
                      </a:r>
                      <a:endParaRPr lang="en-GB" sz="2400" dirty="0"/>
                    </a:p>
                  </a:txBody>
                  <a:tcPr/>
                </a:tc>
              </a:tr>
              <a:tr h="996650">
                <a:tc>
                  <a:txBody>
                    <a:bodyPr/>
                    <a:lstStyle/>
                    <a:p>
                      <a:pPr algn="ctr"/>
                      <a:r>
                        <a:rPr lang="en-GB" sz="2400" dirty="0" smtClean="0"/>
                        <a:t>Unexpected vulnerability</a:t>
                      </a:r>
                    </a:p>
                    <a:p>
                      <a:pPr algn="ctr"/>
                      <a:endParaRPr lang="en-GB" sz="2400" dirty="0"/>
                    </a:p>
                  </a:txBody>
                  <a:tcPr/>
                </a:tc>
                <a:tc>
                  <a:txBody>
                    <a:bodyPr/>
                    <a:lstStyle/>
                    <a:p>
                      <a:pPr algn="ctr"/>
                      <a:r>
                        <a:rPr lang="en-GB" sz="2400" dirty="0" smtClean="0"/>
                        <a:t>Expected</a:t>
                      </a:r>
                      <a:r>
                        <a:rPr lang="en-GB" sz="2400" baseline="0" dirty="0" smtClean="0"/>
                        <a:t> positive adjustment</a:t>
                      </a:r>
                    </a:p>
                    <a:p>
                      <a:pPr algn="ctr"/>
                      <a:endParaRPr lang="en-GB" sz="2400" dirty="0"/>
                    </a:p>
                  </a:txBody>
                  <a:tcPr/>
                </a:tc>
              </a:tr>
            </a:tbl>
          </a:graphicData>
        </a:graphic>
      </p:graphicFrame>
      <p:sp>
        <p:nvSpPr>
          <p:cNvPr id="6" name="TextBox 5"/>
          <p:cNvSpPr txBox="1"/>
          <p:nvPr/>
        </p:nvSpPr>
        <p:spPr>
          <a:xfrm>
            <a:off x="1547664" y="2420888"/>
            <a:ext cx="5760640" cy="954107"/>
          </a:xfrm>
          <a:prstGeom prst="rect">
            <a:avLst/>
          </a:prstGeom>
          <a:noFill/>
        </p:spPr>
        <p:txBody>
          <a:bodyPr wrap="square" rtlCol="0">
            <a:spAutoFit/>
          </a:bodyPr>
          <a:lstStyle/>
          <a:p>
            <a:pPr algn="ctr"/>
            <a:r>
              <a:rPr lang="en-GB" sz="2800" dirty="0" smtClean="0"/>
              <a:t>NEET</a:t>
            </a:r>
          </a:p>
          <a:p>
            <a:pPr algn="ctr"/>
            <a:r>
              <a:rPr lang="en-GB" sz="2800" dirty="0" smtClean="0"/>
              <a:t>Yes                        No</a:t>
            </a:r>
            <a:endParaRPr lang="en-GB" sz="2800" dirty="0"/>
          </a:p>
        </p:txBody>
      </p:sp>
      <p:sp>
        <p:nvSpPr>
          <p:cNvPr id="7" name="TextBox 6"/>
          <p:cNvSpPr txBox="1"/>
          <p:nvPr/>
        </p:nvSpPr>
        <p:spPr>
          <a:xfrm rot="16200000">
            <a:off x="-97434" y="4212085"/>
            <a:ext cx="2520281" cy="954107"/>
          </a:xfrm>
          <a:prstGeom prst="rect">
            <a:avLst/>
          </a:prstGeom>
          <a:noFill/>
        </p:spPr>
        <p:txBody>
          <a:bodyPr wrap="square" rtlCol="0">
            <a:spAutoFit/>
          </a:bodyPr>
          <a:lstStyle/>
          <a:p>
            <a:pPr algn="ctr"/>
            <a:r>
              <a:rPr lang="en-GB" sz="2800" dirty="0" smtClean="0"/>
              <a:t>Risk </a:t>
            </a:r>
          </a:p>
          <a:p>
            <a:pPr algn="ctr"/>
            <a:r>
              <a:rPr lang="en-GB" sz="2800" dirty="0" smtClean="0"/>
              <a:t>Low        High</a:t>
            </a:r>
            <a:endParaRPr lang="en-GB" sz="2800" dirty="0"/>
          </a:p>
        </p:txBody>
      </p:sp>
    </p:spTree>
    <p:extLst>
      <p:ext uri="{BB962C8B-B14F-4D97-AF65-F5344CB8AC3E}">
        <p14:creationId xmlns:p14="http://schemas.microsoft.com/office/powerpoint/2010/main" val="3401851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Potential protective factors that help young people to “beat the odds”...</a:t>
            </a:r>
            <a:endParaRPr lang="en-GB" dirty="0"/>
          </a:p>
        </p:txBody>
      </p:sp>
      <p:sp>
        <p:nvSpPr>
          <p:cNvPr id="3" name="Content Placeholder 2"/>
          <p:cNvSpPr>
            <a:spLocks noGrp="1"/>
          </p:cNvSpPr>
          <p:nvPr>
            <p:ph idx="1"/>
          </p:nvPr>
        </p:nvSpPr>
        <p:spPr>
          <a:xfrm>
            <a:off x="457200" y="1600200"/>
            <a:ext cx="8229600" cy="5069160"/>
          </a:xfrm>
        </p:spPr>
        <p:txBody>
          <a:bodyPr>
            <a:normAutofit fontScale="92500"/>
          </a:bodyPr>
          <a:lstStyle/>
          <a:p>
            <a:pPr>
              <a:defRPr/>
            </a:pPr>
            <a:r>
              <a:rPr lang="en-GB" sz="2500" dirty="0" err="1" smtClean="0"/>
              <a:t>Triachic</a:t>
            </a:r>
            <a:r>
              <a:rPr lang="en-GB" sz="2500" dirty="0" smtClean="0"/>
              <a:t> model of resilience </a:t>
            </a:r>
            <a:r>
              <a:rPr lang="en-GB" sz="2100" dirty="0" smtClean="0"/>
              <a:t>(</a:t>
            </a:r>
            <a:r>
              <a:rPr lang="en-GB" sz="2100" dirty="0" err="1" smtClean="0"/>
              <a:t>Masten</a:t>
            </a:r>
            <a:r>
              <a:rPr lang="en-GB" sz="2100" dirty="0" smtClean="0"/>
              <a:t>, 2001, 2014; Rutter, 1987; Schoon, 2006, 2012; Werner &amp; Smith, 1992):</a:t>
            </a:r>
          </a:p>
          <a:p>
            <a:pPr lvl="1">
              <a:defRPr/>
            </a:pPr>
            <a:r>
              <a:rPr lang="en-GB" sz="2500" dirty="0" smtClean="0"/>
              <a:t> Individual attributes</a:t>
            </a:r>
          </a:p>
          <a:p>
            <a:pPr lvl="2">
              <a:defRPr/>
            </a:pPr>
            <a:r>
              <a:rPr lang="en-GB" sz="2100" dirty="0" smtClean="0"/>
              <a:t>Previous academic attainment (Duncan et al., 2012; Heckman, 2006)</a:t>
            </a:r>
          </a:p>
          <a:p>
            <a:pPr lvl="2">
              <a:defRPr/>
            </a:pPr>
            <a:r>
              <a:rPr lang="en-GB" sz="2100" dirty="0" smtClean="0"/>
              <a:t>Educational aspirations and engagement (Appleton et al., 2006; Schoon, 2006); self regulation</a:t>
            </a:r>
          </a:p>
          <a:p>
            <a:pPr lvl="2">
              <a:defRPr/>
            </a:pPr>
            <a:r>
              <a:rPr lang="en-GB" sz="2100" dirty="0" smtClean="0"/>
              <a:t> Early engagement in the labour market (Mortimer et al, 1999; 2004)</a:t>
            </a:r>
          </a:p>
          <a:p>
            <a:pPr lvl="1">
              <a:defRPr/>
            </a:pPr>
            <a:r>
              <a:rPr lang="en-GB" sz="2500" dirty="0" smtClean="0"/>
              <a:t> Characteristics of the family and wider social networks</a:t>
            </a:r>
          </a:p>
          <a:p>
            <a:pPr lvl="2">
              <a:defRPr/>
            </a:pPr>
            <a:r>
              <a:rPr lang="en-GB" sz="2600" dirty="0" smtClean="0"/>
              <a:t> </a:t>
            </a:r>
            <a:r>
              <a:rPr lang="en-GB" sz="2100" dirty="0" smtClean="0"/>
              <a:t>Parental education aspirations (Eccles, 1993; </a:t>
            </a:r>
            <a:r>
              <a:rPr lang="en-GB" sz="2100" dirty="0" err="1" smtClean="0"/>
              <a:t>Pillig</a:t>
            </a:r>
            <a:r>
              <a:rPr lang="en-GB" sz="2100" dirty="0" smtClean="0"/>
              <a:t>, 1990; Schoon et al., 2004) </a:t>
            </a:r>
          </a:p>
          <a:p>
            <a:pPr lvl="2">
              <a:defRPr/>
            </a:pPr>
            <a:r>
              <a:rPr lang="en-GB" sz="2100" dirty="0"/>
              <a:t> </a:t>
            </a:r>
            <a:r>
              <a:rPr lang="en-GB" sz="2100" dirty="0" smtClean="0"/>
              <a:t>Parental monitoring</a:t>
            </a:r>
          </a:p>
          <a:p>
            <a:pPr lvl="2">
              <a:defRPr/>
            </a:pPr>
            <a:r>
              <a:rPr lang="en-GB" sz="2100" dirty="0" smtClean="0"/>
              <a:t>Close relationships with other capable adults</a:t>
            </a:r>
          </a:p>
          <a:p>
            <a:pPr lvl="1">
              <a:defRPr/>
            </a:pPr>
            <a:r>
              <a:rPr lang="en-GB" sz="2500" dirty="0" smtClean="0"/>
              <a:t> Aspects of the wider social context</a:t>
            </a:r>
          </a:p>
          <a:p>
            <a:pPr lvl="2">
              <a:defRPr/>
            </a:pPr>
            <a:r>
              <a:rPr lang="en-GB" sz="2100" dirty="0" smtClean="0"/>
              <a:t>Effective schools (Rutter, 1989; Schoon &amp; Bartley, 2008; Van </a:t>
            </a:r>
            <a:r>
              <a:rPr lang="en-GB" sz="2100" dirty="0" err="1" smtClean="0"/>
              <a:t>Ryzin</a:t>
            </a:r>
            <a:r>
              <a:rPr lang="en-GB" sz="2100" dirty="0" smtClean="0"/>
              <a:t>, 2011)</a:t>
            </a:r>
          </a:p>
          <a:p>
            <a:pPr lvl="2">
              <a:defRPr/>
            </a:pPr>
            <a:r>
              <a:rPr lang="en-GB" sz="2100" dirty="0"/>
              <a:t>E</a:t>
            </a:r>
            <a:r>
              <a:rPr lang="en-GB" sz="2100" dirty="0" smtClean="0"/>
              <a:t>ffective neighbourhoods - area </a:t>
            </a:r>
            <a:r>
              <a:rPr lang="en-GB" sz="2100" dirty="0"/>
              <a:t>characteristics </a:t>
            </a:r>
            <a:r>
              <a:rPr lang="en-GB" sz="2100" dirty="0" smtClean="0"/>
              <a:t> </a:t>
            </a:r>
          </a:p>
          <a:p>
            <a:pPr>
              <a:buNone/>
            </a:pP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29" y="262053"/>
            <a:ext cx="6141774" cy="718675"/>
          </a:xfrm>
        </p:spPr>
        <p:txBody>
          <a:bodyPr/>
          <a:lstStyle/>
          <a:p>
            <a:r>
              <a:rPr lang="en-GB" dirty="0" smtClean="0"/>
              <a:t>Risk and Protection</a:t>
            </a:r>
            <a:endParaRPr lang="en-GB" dirty="0"/>
          </a:p>
        </p:txBody>
      </p:sp>
      <p:sp>
        <p:nvSpPr>
          <p:cNvPr id="3" name="Text Placeholder 2"/>
          <p:cNvSpPr>
            <a:spLocks noGrp="1"/>
          </p:cNvSpPr>
          <p:nvPr>
            <p:ph type="body" sz="quarter" idx="14"/>
          </p:nvPr>
        </p:nvSpPr>
        <p:spPr>
          <a:xfrm>
            <a:off x="251520" y="1052736"/>
            <a:ext cx="8497562" cy="4049258"/>
          </a:xfrm>
        </p:spPr>
        <p:txBody>
          <a:bodyPr/>
          <a:lstStyle/>
          <a:p>
            <a:r>
              <a:rPr lang="en-GB" dirty="0" smtClean="0"/>
              <a:t>Reference group is the “Expected” group, i.e. YPs exposed to risks who become NEET</a:t>
            </a:r>
          </a:p>
          <a:p>
            <a:endParaRPr lang="en-GB" dirty="0"/>
          </a:p>
          <a:p>
            <a:endParaRPr lang="en-GB" dirty="0"/>
          </a:p>
        </p:txBody>
      </p:sp>
      <p:graphicFrame>
        <p:nvGraphicFramePr>
          <p:cNvPr id="4" name="Table 3"/>
          <p:cNvGraphicFramePr>
            <a:graphicFrameLocks noGrp="1"/>
          </p:cNvGraphicFramePr>
          <p:nvPr/>
        </p:nvGraphicFramePr>
        <p:xfrm>
          <a:off x="752950" y="1484783"/>
          <a:ext cx="7104760" cy="4382459"/>
        </p:xfrm>
        <a:graphic>
          <a:graphicData uri="http://schemas.openxmlformats.org/drawingml/2006/table">
            <a:tbl>
              <a:tblPr firstRow="1" bandRow="1">
                <a:tableStyleId>{7DF18680-E054-41AD-8BC1-D1AEF772440D}</a:tableStyleId>
              </a:tblPr>
              <a:tblGrid>
                <a:gridCol w="3681758"/>
                <a:gridCol w="1745437"/>
                <a:gridCol w="1677565"/>
              </a:tblGrid>
              <a:tr h="542356">
                <a:tc>
                  <a:txBody>
                    <a:bodyPr/>
                    <a:lstStyle/>
                    <a:p>
                      <a:endParaRPr lang="en-GB" sz="1600" dirty="0">
                        <a:latin typeface="Calibri" pitchFamily="34" charset="0"/>
                      </a:endParaRPr>
                    </a:p>
                  </a:txBody>
                  <a:tcPr marL="78191" marR="78191" marT="41468" marB="41468" anchor="ctr"/>
                </a:tc>
                <a:tc gridSpan="2">
                  <a:txBody>
                    <a:bodyPr/>
                    <a:lstStyle/>
                    <a:p>
                      <a:pPr algn="ctr"/>
                      <a:r>
                        <a:rPr lang="en-GB" sz="1600" dirty="0" smtClean="0">
                          <a:latin typeface="Calibri" pitchFamily="34" charset="0"/>
                        </a:rPr>
                        <a:t>Not NEET for 6 months or more between ages</a:t>
                      </a:r>
                      <a:r>
                        <a:rPr lang="en-GB" sz="1600" baseline="0" dirty="0" smtClean="0">
                          <a:latin typeface="Calibri" pitchFamily="34" charset="0"/>
                        </a:rPr>
                        <a:t> 16 – 19 years</a:t>
                      </a:r>
                      <a:endParaRPr lang="en-GB" sz="1600" dirty="0">
                        <a:latin typeface="Calibri" pitchFamily="34" charset="0"/>
                      </a:endParaRPr>
                    </a:p>
                  </a:txBody>
                  <a:tcPr marL="78191" marR="78191" marT="41468" marB="41468" anchor="ctr"/>
                </a:tc>
                <a:tc hMerge="1">
                  <a:txBody>
                    <a:bodyPr/>
                    <a:lstStyle/>
                    <a:p>
                      <a:endParaRPr lang="en-GB" sz="1800" dirty="0">
                        <a:latin typeface="Calibri" pitchFamily="34" charset="0"/>
                      </a:endParaRPr>
                    </a:p>
                  </a:txBody>
                  <a:tcPr/>
                </a:tc>
              </a:tr>
              <a:tr h="309918">
                <a:tc>
                  <a:txBody>
                    <a:bodyPr/>
                    <a:lstStyle/>
                    <a:p>
                      <a:endParaRPr lang="en-GB" sz="1600" i="1" baseline="0" dirty="0" smtClean="0">
                        <a:latin typeface="Calibri" pitchFamily="34" charset="0"/>
                      </a:endParaRPr>
                    </a:p>
                  </a:txBody>
                  <a:tcPr marL="78191" marR="78191" marT="41468" marB="41468" anchor="ctr"/>
                </a:tc>
                <a:tc>
                  <a:txBody>
                    <a:bodyPr/>
                    <a:lstStyle/>
                    <a:p>
                      <a:pPr algn="ctr"/>
                      <a:r>
                        <a:rPr lang="en-GB" sz="1600" b="1" i="1" dirty="0" smtClean="0">
                          <a:latin typeface="Calibri" pitchFamily="34" charset="0"/>
                        </a:rPr>
                        <a:t>BCS</a:t>
                      </a:r>
                      <a:endParaRPr lang="en-GB" sz="1600" b="1" i="1" dirty="0">
                        <a:latin typeface="Calibri" pitchFamily="34" charset="0"/>
                      </a:endParaRPr>
                    </a:p>
                  </a:txBody>
                  <a:tcPr marL="78191" marR="78191" marT="41468" marB="41468" anchor="ctr"/>
                </a:tc>
                <a:tc>
                  <a:txBody>
                    <a:bodyPr/>
                    <a:lstStyle/>
                    <a:p>
                      <a:pPr algn="ctr"/>
                      <a:r>
                        <a:rPr lang="en-GB" sz="1600" b="1" i="1" dirty="0" smtClean="0">
                          <a:latin typeface="Calibri" pitchFamily="34" charset="0"/>
                        </a:rPr>
                        <a:t>LSYPE</a:t>
                      </a:r>
                      <a:endParaRPr lang="en-GB" sz="1600" b="1" i="1" dirty="0">
                        <a:latin typeface="Calibri" pitchFamily="34" charset="0"/>
                      </a:endParaRPr>
                    </a:p>
                  </a:txBody>
                  <a:tcPr marL="78191" marR="78191" marT="41468" marB="41468" anchor="ctr"/>
                </a:tc>
              </a:tr>
              <a:tr h="309918">
                <a:tc>
                  <a:txBody>
                    <a:bodyPr/>
                    <a:lstStyle/>
                    <a:p>
                      <a:r>
                        <a:rPr lang="en-GB" sz="1600" dirty="0" smtClean="0">
                          <a:latin typeface="Calibri" pitchFamily="34" charset="0"/>
                        </a:rPr>
                        <a:t>Cumulative Social</a:t>
                      </a:r>
                      <a:r>
                        <a:rPr lang="en-GB" sz="1600" baseline="0" dirty="0" smtClean="0">
                          <a:latin typeface="Calibri" pitchFamily="34" charset="0"/>
                        </a:rPr>
                        <a:t> Risk score</a:t>
                      </a:r>
                    </a:p>
                  </a:txBody>
                  <a:tcPr marL="78191" marR="78191" marT="41468" marB="41468" anchor="ctr"/>
                </a:tc>
                <a:tc>
                  <a:txBody>
                    <a:bodyPr/>
                    <a:lstStyle/>
                    <a:p>
                      <a:pPr algn="just" fontAlgn="b"/>
                      <a:r>
                        <a:rPr lang="en-GB" sz="1800" b="0" i="0" u="none" strike="noStrike" dirty="0" smtClean="0">
                          <a:solidFill>
                            <a:srgbClr val="000000"/>
                          </a:solidFill>
                          <a:latin typeface="Calibri" pitchFamily="34" charset="0"/>
                        </a:rPr>
                        <a:t>.89</a:t>
                      </a:r>
                      <a:endParaRPr lang="en-GB" sz="1800" b="0" i="0" u="none" strike="noStrike" dirty="0">
                        <a:solidFill>
                          <a:srgbClr val="000000"/>
                        </a:solidFill>
                        <a:latin typeface="Calibri" pitchFamily="34" charset="0"/>
                      </a:endParaRPr>
                    </a:p>
                  </a:txBody>
                  <a:tcPr marL="8145" marR="8145" marT="8639" marB="0" anchor="ctr"/>
                </a:tc>
                <a:tc>
                  <a:txBody>
                    <a:bodyPr/>
                    <a:lstStyle/>
                    <a:p>
                      <a:pPr algn="just" fontAlgn="b"/>
                      <a:r>
                        <a:rPr lang="en-GB" sz="1800" b="0" i="0" u="none" strike="noStrike" dirty="0" smtClean="0">
                          <a:solidFill>
                            <a:srgbClr val="000000"/>
                          </a:solidFill>
                          <a:latin typeface="Calibri" pitchFamily="34" charset="0"/>
                        </a:rPr>
                        <a:t>.72***</a:t>
                      </a:r>
                      <a:endParaRPr lang="en-GB" sz="1800" b="0" i="0" u="none" strike="noStrike" dirty="0">
                        <a:solidFill>
                          <a:srgbClr val="000000"/>
                        </a:solidFill>
                        <a:latin typeface="Calibri" pitchFamily="34" charset="0"/>
                      </a:endParaRPr>
                    </a:p>
                  </a:txBody>
                  <a:tcPr marL="8145" marR="8145" marT="8639" marB="0" anchor="ctr"/>
                </a:tc>
              </a:tr>
              <a:tr h="335549">
                <a:tc>
                  <a:txBody>
                    <a:bodyPr/>
                    <a:lstStyle/>
                    <a:p>
                      <a:r>
                        <a:rPr lang="en-GB" sz="1600" dirty="0" smtClean="0">
                          <a:latin typeface="Calibri" pitchFamily="34" charset="0"/>
                        </a:rPr>
                        <a:t>Female</a:t>
                      </a:r>
                      <a:endParaRPr lang="en-GB" sz="1600" dirty="0">
                        <a:latin typeface="Calibri" pitchFamily="34" charset="0"/>
                      </a:endParaRPr>
                    </a:p>
                  </a:txBody>
                  <a:tcPr marL="78191" marR="78191" marT="41468" marB="41468" anchor="ctr"/>
                </a:tc>
                <a:tc>
                  <a:txBody>
                    <a:bodyPr/>
                    <a:lstStyle/>
                    <a:p>
                      <a:pPr algn="just"/>
                      <a:r>
                        <a:rPr lang="en-GB" sz="1800" dirty="0" smtClean="0">
                          <a:latin typeface="Calibri" pitchFamily="34" charset="0"/>
                        </a:rPr>
                        <a:t>.69***</a:t>
                      </a:r>
                      <a:endParaRPr lang="en-GB" sz="1800" dirty="0">
                        <a:latin typeface="Calibri" pitchFamily="34" charset="0"/>
                      </a:endParaRPr>
                    </a:p>
                  </a:txBody>
                  <a:tcPr marL="8145" marR="8145" marT="8639" marB="0" anchor="ctr"/>
                </a:tc>
                <a:tc>
                  <a:txBody>
                    <a:bodyPr/>
                    <a:lstStyle/>
                    <a:p>
                      <a:pPr algn="just" fontAlgn="b"/>
                      <a:r>
                        <a:rPr lang="en-GB" sz="1800" b="0" i="0" u="none" strike="noStrike" dirty="0" smtClean="0">
                          <a:solidFill>
                            <a:srgbClr val="000000"/>
                          </a:solidFill>
                          <a:latin typeface="Calibri" pitchFamily="34" charset="0"/>
                        </a:rPr>
                        <a:t>1.07</a:t>
                      </a:r>
                      <a:endParaRPr lang="en-GB" sz="1800" b="0" i="0" u="none" strike="noStrike" dirty="0">
                        <a:solidFill>
                          <a:srgbClr val="000000"/>
                        </a:solidFill>
                        <a:latin typeface="Calibri" pitchFamily="34" charset="0"/>
                      </a:endParaRPr>
                    </a:p>
                  </a:txBody>
                  <a:tcPr marL="8145" marR="8145" marT="8639" marB="0" anchor="ctr"/>
                </a:tc>
              </a:tr>
              <a:tr h="335549">
                <a:tc>
                  <a:txBody>
                    <a:bodyPr/>
                    <a:lstStyle/>
                    <a:p>
                      <a:r>
                        <a:rPr lang="en-GB" sz="1600" dirty="0" smtClean="0">
                          <a:latin typeface="Calibri" pitchFamily="34" charset="0"/>
                        </a:rPr>
                        <a:t>Reading (age 10/11)</a:t>
                      </a:r>
                      <a:endParaRPr lang="en-GB" sz="1600" dirty="0">
                        <a:latin typeface="Calibri" pitchFamily="34" charset="0"/>
                      </a:endParaRPr>
                    </a:p>
                  </a:txBody>
                  <a:tcPr marL="78191" marR="78191" marT="41468" marB="41468" anchor="ctr"/>
                </a:tc>
                <a:tc>
                  <a:txBody>
                    <a:bodyPr/>
                    <a:lstStyle/>
                    <a:p>
                      <a:pPr algn="just" fontAlgn="b"/>
                      <a:r>
                        <a:rPr lang="en-GB" sz="1800" b="0" i="0" u="none" strike="noStrike" dirty="0" smtClean="0">
                          <a:solidFill>
                            <a:srgbClr val="000000"/>
                          </a:solidFill>
                          <a:latin typeface="Calibri" pitchFamily="34" charset="0"/>
                        </a:rPr>
                        <a:t>1.21*</a:t>
                      </a:r>
                      <a:endParaRPr lang="en-GB" sz="1800" b="0" i="0" u="none" strike="noStrike" dirty="0">
                        <a:solidFill>
                          <a:srgbClr val="000000"/>
                        </a:solidFill>
                        <a:latin typeface="Calibri" pitchFamily="34" charset="0"/>
                      </a:endParaRPr>
                    </a:p>
                  </a:txBody>
                  <a:tcPr marL="8145" marR="8145" marT="8639" marB="0" anchor="ctr"/>
                </a:tc>
                <a:tc>
                  <a:txBody>
                    <a:bodyPr/>
                    <a:lstStyle/>
                    <a:p>
                      <a:pPr algn="just" fontAlgn="b"/>
                      <a:r>
                        <a:rPr lang="en-GB" sz="1800" b="0" i="0" u="none" strike="noStrike" dirty="0" smtClean="0">
                          <a:solidFill>
                            <a:srgbClr val="000000"/>
                          </a:solidFill>
                          <a:latin typeface="Calibri" pitchFamily="34" charset="0"/>
                        </a:rPr>
                        <a:t>1.19</a:t>
                      </a:r>
                      <a:r>
                        <a:rPr lang="en-GB" sz="1800" dirty="0" smtClean="0">
                          <a:latin typeface="Calibri" pitchFamily="34" charset="0"/>
                        </a:rPr>
                        <a:t>†</a:t>
                      </a:r>
                      <a:endParaRPr lang="en-GB" sz="1800" b="0" i="0" u="none" strike="noStrike" dirty="0">
                        <a:solidFill>
                          <a:srgbClr val="000000"/>
                        </a:solidFill>
                        <a:latin typeface="Calibri" pitchFamily="34" charset="0"/>
                      </a:endParaRPr>
                    </a:p>
                  </a:txBody>
                  <a:tcPr marL="8145" marR="8145" marT="8639" marB="0" anchor="ctr"/>
                </a:tc>
              </a:tr>
              <a:tr h="335549">
                <a:tc>
                  <a:txBody>
                    <a:bodyPr/>
                    <a:lstStyle/>
                    <a:p>
                      <a:r>
                        <a:rPr lang="en-GB" sz="1600" dirty="0" smtClean="0">
                          <a:latin typeface="Calibri" pitchFamily="34" charset="0"/>
                        </a:rPr>
                        <a:t>Maths (age 10/11)</a:t>
                      </a:r>
                      <a:endParaRPr lang="en-GB" sz="1600" dirty="0">
                        <a:latin typeface="Calibri" pitchFamily="34" charset="0"/>
                      </a:endParaRPr>
                    </a:p>
                  </a:txBody>
                  <a:tcPr marL="78191" marR="78191" marT="41468" marB="41468" anchor="ctr"/>
                </a:tc>
                <a:tc>
                  <a:txBody>
                    <a:bodyPr/>
                    <a:lstStyle/>
                    <a:p>
                      <a:pPr algn="just" fontAlgn="b"/>
                      <a:r>
                        <a:rPr lang="en-GB" sz="1800" b="0" i="0" u="none" strike="noStrike" dirty="0" smtClean="0">
                          <a:solidFill>
                            <a:srgbClr val="000000"/>
                          </a:solidFill>
                          <a:latin typeface="Calibri" pitchFamily="34" charset="0"/>
                        </a:rPr>
                        <a:t>1.05</a:t>
                      </a:r>
                      <a:endParaRPr lang="en-GB" sz="1800" b="0" i="0" u="none" strike="noStrike" dirty="0">
                        <a:solidFill>
                          <a:srgbClr val="000000"/>
                        </a:solidFill>
                        <a:latin typeface="Calibri" pitchFamily="34" charset="0"/>
                      </a:endParaRPr>
                    </a:p>
                  </a:txBody>
                  <a:tcPr marL="8145" marR="8145" marT="8639" marB="0" anchor="ctr"/>
                </a:tc>
                <a:tc>
                  <a:txBody>
                    <a:bodyPr/>
                    <a:lstStyle/>
                    <a:p>
                      <a:pPr algn="just" fontAlgn="b"/>
                      <a:r>
                        <a:rPr lang="en-GB" sz="1800" b="0" i="0" u="none" strike="noStrike" dirty="0" smtClean="0">
                          <a:solidFill>
                            <a:srgbClr val="000000"/>
                          </a:solidFill>
                          <a:latin typeface="Calibri" pitchFamily="34" charset="0"/>
                        </a:rPr>
                        <a:t>1.26**</a:t>
                      </a:r>
                      <a:endParaRPr lang="en-GB" sz="1800" b="0" i="0" u="none" strike="noStrike" dirty="0">
                        <a:solidFill>
                          <a:srgbClr val="000000"/>
                        </a:solidFill>
                        <a:latin typeface="Calibri" pitchFamily="34" charset="0"/>
                      </a:endParaRPr>
                    </a:p>
                  </a:txBody>
                  <a:tcPr marL="8145" marR="8145" marT="8639" marB="0" anchor="ctr"/>
                </a:tc>
              </a:tr>
              <a:tr h="335549">
                <a:tc>
                  <a:txBody>
                    <a:bodyPr/>
                    <a:lstStyle/>
                    <a:p>
                      <a:r>
                        <a:rPr lang="en-GB" sz="1600" dirty="0" smtClean="0">
                          <a:latin typeface="Calibri" pitchFamily="34" charset="0"/>
                        </a:rPr>
                        <a:t>School motivation (age 16)</a:t>
                      </a:r>
                      <a:endParaRPr lang="en-GB" sz="1600" dirty="0">
                        <a:latin typeface="Calibri" pitchFamily="34" charset="0"/>
                      </a:endParaRPr>
                    </a:p>
                  </a:txBody>
                  <a:tcPr marL="78191" marR="78191" marT="41468" marB="41468" anchor="ctr"/>
                </a:tc>
                <a:tc>
                  <a:txBody>
                    <a:bodyPr/>
                    <a:lstStyle/>
                    <a:p>
                      <a:pPr algn="just" fontAlgn="b"/>
                      <a:r>
                        <a:rPr lang="en-GB" sz="1800" b="0" i="0" u="none" strike="noStrike" dirty="0" smtClean="0">
                          <a:solidFill>
                            <a:srgbClr val="000000"/>
                          </a:solidFill>
                          <a:latin typeface="Calibri" pitchFamily="34" charset="0"/>
                        </a:rPr>
                        <a:t>1.69**</a:t>
                      </a:r>
                      <a:endParaRPr lang="en-GB" sz="1800" b="0" i="0" u="none" strike="noStrike" dirty="0">
                        <a:solidFill>
                          <a:srgbClr val="000000"/>
                        </a:solidFill>
                        <a:latin typeface="Calibri" pitchFamily="34" charset="0"/>
                      </a:endParaRPr>
                    </a:p>
                  </a:txBody>
                  <a:tcPr marL="8145" marR="8145" marT="8639" marB="0" anchor="ctr"/>
                </a:tc>
                <a:tc>
                  <a:txBody>
                    <a:bodyPr/>
                    <a:lstStyle/>
                    <a:p>
                      <a:pPr algn="just" fontAlgn="b"/>
                      <a:r>
                        <a:rPr lang="en-GB" sz="1800" b="0" i="0" u="none" strike="noStrike" dirty="0" smtClean="0">
                          <a:solidFill>
                            <a:srgbClr val="000000"/>
                          </a:solidFill>
                          <a:latin typeface="Calibri" pitchFamily="34" charset="0"/>
                        </a:rPr>
                        <a:t>1.51**</a:t>
                      </a:r>
                      <a:endParaRPr lang="en-GB" sz="1800" b="0" i="0" u="none" strike="noStrike" dirty="0">
                        <a:solidFill>
                          <a:srgbClr val="000000"/>
                        </a:solidFill>
                        <a:latin typeface="Calibri" pitchFamily="34" charset="0"/>
                      </a:endParaRPr>
                    </a:p>
                  </a:txBody>
                  <a:tcPr marL="8145" marR="8145" marT="8639" marB="0" anchor="ctr"/>
                </a:tc>
              </a:tr>
              <a:tr h="363219">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600" dirty="0" smtClean="0">
                          <a:latin typeface="Calibri" pitchFamily="34" charset="0"/>
                        </a:rPr>
                        <a:t>YP wants to</a:t>
                      </a:r>
                      <a:r>
                        <a:rPr lang="en-GB" sz="1600" baseline="0" dirty="0" smtClean="0">
                          <a:latin typeface="Calibri" pitchFamily="34" charset="0"/>
                        </a:rPr>
                        <a:t> stay on in education (age 16)</a:t>
                      </a:r>
                      <a:endParaRPr lang="en-GB" sz="1600" dirty="0">
                        <a:latin typeface="Calibri" pitchFamily="34" charset="0"/>
                      </a:endParaRPr>
                    </a:p>
                  </a:txBody>
                  <a:tcPr marL="78191" marR="78191" marT="41468" marB="41468" anchor="ctr"/>
                </a:tc>
                <a:tc>
                  <a:txBody>
                    <a:bodyPr/>
                    <a:lstStyle/>
                    <a:p>
                      <a:pPr algn="just" fontAlgn="b"/>
                      <a:r>
                        <a:rPr lang="en-GB" sz="1800" b="0" i="0" u="none" strike="noStrike" dirty="0" smtClean="0">
                          <a:solidFill>
                            <a:srgbClr val="000000"/>
                          </a:solidFill>
                          <a:latin typeface="Calibri" pitchFamily="34" charset="0"/>
                        </a:rPr>
                        <a:t>1.13</a:t>
                      </a:r>
                      <a:endParaRPr lang="en-GB" sz="1800" b="0" i="0" u="none" strike="noStrike" dirty="0">
                        <a:solidFill>
                          <a:srgbClr val="000000"/>
                        </a:solidFill>
                        <a:latin typeface="Calibri" pitchFamily="34" charset="0"/>
                      </a:endParaRPr>
                    </a:p>
                  </a:txBody>
                  <a:tcPr marL="8145" marR="8145" marT="8639" marB="0" anchor="ctr"/>
                </a:tc>
                <a:tc>
                  <a:txBody>
                    <a:bodyPr/>
                    <a:lstStyle/>
                    <a:p>
                      <a:pPr algn="just" fontAlgn="b"/>
                      <a:r>
                        <a:rPr lang="en-GB" sz="1800" b="0" i="0" u="none" strike="noStrike" dirty="0" smtClean="0">
                          <a:solidFill>
                            <a:srgbClr val="000000"/>
                          </a:solidFill>
                          <a:latin typeface="Calibri" pitchFamily="34" charset="0"/>
                        </a:rPr>
                        <a:t>1.44***</a:t>
                      </a:r>
                      <a:endParaRPr lang="en-GB" sz="1800" b="0" i="0" u="none" strike="noStrike" dirty="0">
                        <a:solidFill>
                          <a:srgbClr val="000000"/>
                        </a:solidFill>
                        <a:latin typeface="Calibri" pitchFamily="34" charset="0"/>
                      </a:endParaRPr>
                    </a:p>
                  </a:txBody>
                  <a:tcPr marL="8145" marR="8145" marT="8639" marB="0" anchor="ctr"/>
                </a:tc>
              </a:tr>
              <a:tr h="363219">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600" dirty="0" smtClean="0">
                          <a:latin typeface="Calibri" pitchFamily="34" charset="0"/>
                        </a:rPr>
                        <a:t>YP does not truant (age 16)</a:t>
                      </a:r>
                      <a:endParaRPr lang="en-GB" sz="1600" dirty="0">
                        <a:latin typeface="Calibri" pitchFamily="34" charset="0"/>
                      </a:endParaRPr>
                    </a:p>
                  </a:txBody>
                  <a:tcPr marL="78191" marR="78191" marT="41468" marB="41468" anchor="ctr"/>
                </a:tc>
                <a:tc>
                  <a:txBody>
                    <a:bodyPr/>
                    <a:lstStyle/>
                    <a:p>
                      <a:pPr algn="just" fontAlgn="b"/>
                      <a:r>
                        <a:rPr lang="en-GB" sz="1800" b="0" i="0" u="none" strike="noStrike" dirty="0" smtClean="0">
                          <a:solidFill>
                            <a:srgbClr val="000000"/>
                          </a:solidFill>
                          <a:latin typeface="Calibri" pitchFamily="34" charset="0"/>
                        </a:rPr>
                        <a:t>1.93***</a:t>
                      </a:r>
                      <a:endParaRPr lang="en-GB" sz="1800" b="0" i="0" u="none" strike="noStrike" dirty="0">
                        <a:solidFill>
                          <a:srgbClr val="000000"/>
                        </a:solidFill>
                        <a:latin typeface="Calibri" pitchFamily="34" charset="0"/>
                      </a:endParaRPr>
                    </a:p>
                  </a:txBody>
                  <a:tcPr marL="8145" marR="8145" marT="8639" marB="0" anchor="ctr"/>
                </a:tc>
                <a:tc>
                  <a:txBody>
                    <a:bodyPr/>
                    <a:lstStyle/>
                    <a:p>
                      <a:pPr algn="just" fontAlgn="b"/>
                      <a:r>
                        <a:rPr lang="en-GB" sz="1800" b="0" i="0" u="none" strike="noStrike" dirty="0" smtClean="0">
                          <a:solidFill>
                            <a:srgbClr val="000000"/>
                          </a:solidFill>
                          <a:latin typeface="Calibri" pitchFamily="34" charset="0"/>
                        </a:rPr>
                        <a:t>1.66***</a:t>
                      </a:r>
                      <a:endParaRPr lang="en-GB" sz="1800" b="0" i="0" u="none" strike="noStrike" dirty="0">
                        <a:solidFill>
                          <a:srgbClr val="000000"/>
                        </a:solidFill>
                        <a:latin typeface="Calibri" pitchFamily="34" charset="0"/>
                      </a:endParaRPr>
                    </a:p>
                  </a:txBody>
                  <a:tcPr marL="8145" marR="8145" marT="8639" marB="0" anchor="ctr"/>
                </a:tc>
              </a:tr>
              <a:tr h="363219">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600" dirty="0" smtClean="0">
                          <a:latin typeface="Calibri" pitchFamily="34" charset="0"/>
                        </a:rPr>
                        <a:t>YP has part-time job (age 16)</a:t>
                      </a:r>
                      <a:endParaRPr lang="en-GB" sz="1600" dirty="0">
                        <a:latin typeface="Calibri" pitchFamily="34" charset="0"/>
                      </a:endParaRPr>
                    </a:p>
                  </a:txBody>
                  <a:tcPr marL="78191" marR="78191" marT="41468" marB="41468" anchor="ctr"/>
                </a:tc>
                <a:tc>
                  <a:txBody>
                    <a:bodyPr/>
                    <a:lstStyle/>
                    <a:p>
                      <a:pPr algn="just" fontAlgn="b"/>
                      <a:r>
                        <a:rPr lang="en-GB" sz="1800" b="0" i="0" u="none" strike="noStrike" dirty="0" smtClean="0">
                          <a:solidFill>
                            <a:srgbClr val="000000"/>
                          </a:solidFill>
                          <a:latin typeface="Calibri" pitchFamily="34" charset="0"/>
                        </a:rPr>
                        <a:t>1.95***</a:t>
                      </a:r>
                      <a:endParaRPr lang="en-GB" sz="1800" b="0" i="0" u="none" strike="noStrike" dirty="0">
                        <a:solidFill>
                          <a:srgbClr val="000000"/>
                        </a:solidFill>
                        <a:latin typeface="Calibri" pitchFamily="34" charset="0"/>
                      </a:endParaRPr>
                    </a:p>
                  </a:txBody>
                  <a:tcPr marL="8145" marR="8145" marT="8639" marB="0" anchor="ctr"/>
                </a:tc>
                <a:tc>
                  <a:txBody>
                    <a:bodyPr/>
                    <a:lstStyle/>
                    <a:p>
                      <a:pPr algn="just" fontAlgn="b"/>
                      <a:r>
                        <a:rPr lang="en-GB" sz="1800" b="0" i="0" u="none" strike="noStrike" dirty="0" smtClean="0">
                          <a:solidFill>
                            <a:srgbClr val="000000"/>
                          </a:solidFill>
                          <a:latin typeface="Calibri" pitchFamily="34" charset="0"/>
                        </a:rPr>
                        <a:t>1.24</a:t>
                      </a:r>
                      <a:endParaRPr lang="en-GB" sz="1800" b="0" i="0" u="none" strike="noStrike" dirty="0">
                        <a:solidFill>
                          <a:srgbClr val="000000"/>
                        </a:solidFill>
                        <a:latin typeface="Calibri" pitchFamily="34" charset="0"/>
                      </a:endParaRPr>
                    </a:p>
                  </a:txBody>
                  <a:tcPr marL="8145" marR="8145" marT="8639" marB="0" anchor="ctr"/>
                </a:tc>
              </a:tr>
              <a:tr h="363219">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600" dirty="0" smtClean="0">
                          <a:latin typeface="Calibri" pitchFamily="34" charset="0"/>
                        </a:rPr>
                        <a:t>Parent wants YP to stay on (age 16)</a:t>
                      </a:r>
                      <a:endParaRPr lang="en-GB" sz="1600" dirty="0">
                        <a:latin typeface="Calibri" pitchFamily="34" charset="0"/>
                      </a:endParaRPr>
                    </a:p>
                  </a:txBody>
                  <a:tcPr marL="78191" marR="78191" marT="41468" marB="41468" anchor="ctr"/>
                </a:tc>
                <a:tc>
                  <a:txBody>
                    <a:bodyPr/>
                    <a:lstStyle/>
                    <a:p>
                      <a:pPr algn="just" fontAlgn="b"/>
                      <a:r>
                        <a:rPr lang="en-GB" sz="1800" b="0" i="0" u="none" strike="noStrike" dirty="0" smtClean="0">
                          <a:solidFill>
                            <a:srgbClr val="000000"/>
                          </a:solidFill>
                          <a:latin typeface="Calibri" pitchFamily="34" charset="0"/>
                        </a:rPr>
                        <a:t>1.09</a:t>
                      </a:r>
                      <a:endParaRPr lang="en-GB" sz="1800" b="0" i="0" u="none" strike="noStrike" dirty="0">
                        <a:solidFill>
                          <a:srgbClr val="000000"/>
                        </a:solidFill>
                        <a:latin typeface="Calibri" pitchFamily="34" charset="0"/>
                      </a:endParaRPr>
                    </a:p>
                  </a:txBody>
                  <a:tcPr marL="8145" marR="8145" marT="8639" marB="0" anchor="ctr"/>
                </a:tc>
                <a:tc>
                  <a:txBody>
                    <a:bodyPr/>
                    <a:lstStyle/>
                    <a:p>
                      <a:pPr algn="just" fontAlgn="b"/>
                      <a:r>
                        <a:rPr lang="en-GB" sz="1800" b="0" i="0" u="none" strike="noStrike" dirty="0" smtClean="0">
                          <a:solidFill>
                            <a:srgbClr val="000000"/>
                          </a:solidFill>
                          <a:latin typeface="Calibri" pitchFamily="34" charset="0"/>
                        </a:rPr>
                        <a:t>1.23</a:t>
                      </a:r>
                      <a:endParaRPr lang="en-GB" sz="1800" b="0" i="0" u="none" strike="noStrike" dirty="0">
                        <a:solidFill>
                          <a:srgbClr val="000000"/>
                        </a:solidFill>
                        <a:latin typeface="Calibri" pitchFamily="34" charset="0"/>
                      </a:endParaRPr>
                    </a:p>
                  </a:txBody>
                  <a:tcPr marL="8145" marR="8145" marT="8639" marB="0" anchor="ctr"/>
                </a:tc>
              </a:tr>
              <a:tr h="363219">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600" dirty="0" smtClean="0">
                          <a:latin typeface="Calibri" pitchFamily="34" charset="0"/>
                        </a:rPr>
                        <a:t>School characteristics (social indicators )</a:t>
                      </a:r>
                      <a:endParaRPr lang="en-GB" sz="1600" dirty="0">
                        <a:latin typeface="Calibri" pitchFamily="34" charset="0"/>
                      </a:endParaRPr>
                    </a:p>
                  </a:txBody>
                  <a:tcPr marL="78191" marR="78191" marT="41468" marB="41468" anchor="ctr"/>
                </a:tc>
                <a:tc>
                  <a:txBody>
                    <a:bodyPr/>
                    <a:lstStyle/>
                    <a:p>
                      <a:pPr algn="just" fontAlgn="b"/>
                      <a:r>
                        <a:rPr lang="en-GB" sz="1800" b="0" i="0" u="none" strike="noStrike" dirty="0" smtClean="0">
                          <a:solidFill>
                            <a:srgbClr val="000000"/>
                          </a:solidFill>
                          <a:latin typeface="Calibri" pitchFamily="34" charset="0"/>
                        </a:rPr>
                        <a:t>1.18***</a:t>
                      </a:r>
                      <a:endParaRPr lang="en-GB" sz="1800" b="0" i="0" u="none" strike="noStrike" dirty="0">
                        <a:solidFill>
                          <a:srgbClr val="000000"/>
                        </a:solidFill>
                        <a:latin typeface="Calibri" pitchFamily="34" charset="0"/>
                      </a:endParaRPr>
                    </a:p>
                  </a:txBody>
                  <a:tcPr marL="8145" marR="8145" marT="8639" marB="0" anchor="ctr"/>
                </a:tc>
                <a:tc>
                  <a:txBody>
                    <a:bodyPr/>
                    <a:lstStyle/>
                    <a:p>
                      <a:pPr algn="just" fontAlgn="b"/>
                      <a:r>
                        <a:rPr lang="en-GB" sz="1800" b="0" i="0" u="none" strike="noStrike" dirty="0" smtClean="0">
                          <a:solidFill>
                            <a:srgbClr val="000000"/>
                          </a:solidFill>
                          <a:latin typeface="Calibri" pitchFamily="34" charset="0"/>
                        </a:rPr>
                        <a:t>1.20**</a:t>
                      </a:r>
                      <a:endParaRPr lang="en-GB" sz="1800" b="0" i="0" u="none" strike="noStrike" dirty="0">
                        <a:solidFill>
                          <a:srgbClr val="000000"/>
                        </a:solidFill>
                        <a:latin typeface="Calibri" pitchFamily="34" charset="0"/>
                      </a:endParaRPr>
                    </a:p>
                  </a:txBody>
                  <a:tcPr marL="8145" marR="8145" marT="8639" marB="0" anchor="ctr"/>
                </a:tc>
              </a:tr>
            </a:tbl>
          </a:graphicData>
        </a:graphic>
      </p:graphicFrame>
      <p:sp>
        <p:nvSpPr>
          <p:cNvPr id="5" name="TextBox 4"/>
          <p:cNvSpPr txBox="1"/>
          <p:nvPr/>
        </p:nvSpPr>
        <p:spPr>
          <a:xfrm>
            <a:off x="467544" y="5877272"/>
            <a:ext cx="4836257" cy="573373"/>
          </a:xfrm>
          <a:prstGeom prst="rect">
            <a:avLst/>
          </a:prstGeom>
          <a:noFill/>
        </p:spPr>
        <p:txBody>
          <a:bodyPr wrap="square" lIns="80147" tIns="40074" rIns="80147" bIns="40074" rtlCol="0">
            <a:spAutoFit/>
          </a:bodyPr>
          <a:lstStyle/>
          <a:p>
            <a:r>
              <a:rPr lang="en-GB" sz="1400" dirty="0">
                <a:latin typeface="Calibri" pitchFamily="34" charset="0"/>
              </a:rPr>
              <a:t>† p &lt;.10; * p &lt;.05; ** p &lt;.01; *** p &lt;.001</a:t>
            </a:r>
          </a:p>
          <a:p>
            <a:endParaRPr lang="en-GB" dirty="0"/>
          </a:p>
        </p:txBody>
      </p:sp>
      <p:sp>
        <p:nvSpPr>
          <p:cNvPr id="6" name="TextBox 5"/>
          <p:cNvSpPr txBox="1"/>
          <p:nvPr/>
        </p:nvSpPr>
        <p:spPr>
          <a:xfrm>
            <a:off x="5796136" y="6237312"/>
            <a:ext cx="3347864" cy="369332"/>
          </a:xfrm>
          <a:prstGeom prst="rect">
            <a:avLst/>
          </a:prstGeom>
          <a:noFill/>
        </p:spPr>
        <p:txBody>
          <a:bodyPr wrap="square" rtlCol="0">
            <a:spAutoFit/>
          </a:bodyPr>
          <a:lstStyle/>
          <a:p>
            <a:r>
              <a:rPr lang="en-GB" dirty="0" smtClean="0"/>
              <a:t>Duckworth &amp; Schoon, 2012</a:t>
            </a:r>
            <a:endParaRPr lang="en-GB" dirty="0"/>
          </a:p>
        </p:txBody>
      </p:sp>
    </p:spTree>
    <p:extLst>
      <p:ext uri="{BB962C8B-B14F-4D97-AF65-F5344CB8AC3E}">
        <p14:creationId xmlns:p14="http://schemas.microsoft.com/office/powerpoint/2010/main" val="1067286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1229"/>
            <a:ext cx="7886700" cy="1325563"/>
          </a:xfrm>
        </p:spPr>
        <p:txBody>
          <a:bodyPr>
            <a:normAutofit/>
          </a:bodyPr>
          <a:lstStyle/>
          <a:p>
            <a:r>
              <a:rPr lang="en-GB" sz="4000" dirty="0" smtClean="0"/>
              <a:t>Summary</a:t>
            </a:r>
            <a:endParaRPr lang="en-GB" sz="4000" dirty="0"/>
          </a:p>
        </p:txBody>
      </p:sp>
      <p:sp>
        <p:nvSpPr>
          <p:cNvPr id="3" name="Content Placeholder 2"/>
          <p:cNvSpPr>
            <a:spLocks noGrp="1"/>
          </p:cNvSpPr>
          <p:nvPr>
            <p:ph idx="1"/>
          </p:nvPr>
        </p:nvSpPr>
        <p:spPr>
          <a:xfrm>
            <a:off x="457200" y="1340768"/>
            <a:ext cx="8229600" cy="5661248"/>
          </a:xfrm>
        </p:spPr>
        <p:txBody>
          <a:bodyPr>
            <a:normAutofit/>
          </a:bodyPr>
          <a:lstStyle/>
          <a:p>
            <a:r>
              <a:rPr lang="en-GB" sz="2400" dirty="0" smtClean="0"/>
              <a:t>Diversity in school-to-work transitions – more than one optimal pathway</a:t>
            </a:r>
          </a:p>
          <a:p>
            <a:r>
              <a:rPr lang="en-GB" sz="2400" dirty="0" smtClean="0"/>
              <a:t>Social structuring: </a:t>
            </a:r>
          </a:p>
          <a:p>
            <a:pPr lvl="1"/>
            <a:r>
              <a:rPr lang="en-GB" sz="1800" dirty="0" smtClean="0"/>
              <a:t>relative disadvantaged students are more likely to become NEET;</a:t>
            </a:r>
          </a:p>
          <a:p>
            <a:pPr lvl="1"/>
            <a:r>
              <a:rPr lang="en-GB" sz="1800" dirty="0" smtClean="0"/>
              <a:t>Cumulative risk a crucial risk factor, esp. for younger cohort</a:t>
            </a:r>
          </a:p>
          <a:p>
            <a:r>
              <a:rPr lang="en-GB" sz="2400" dirty="0" smtClean="0"/>
              <a:t>Risk effects have to be considered in context: changing social realities</a:t>
            </a:r>
          </a:p>
          <a:p>
            <a:r>
              <a:rPr lang="en-GB" sz="2400" dirty="0" smtClean="0"/>
              <a:t>Resilience: not all young people exposed to even severe hardship go on to become NEET</a:t>
            </a:r>
          </a:p>
          <a:p>
            <a:r>
              <a:rPr lang="en-GB" sz="2400" dirty="0" smtClean="0"/>
              <a:t>Factors promoting positive adjustment include:</a:t>
            </a:r>
          </a:p>
          <a:p>
            <a:pPr lvl="1"/>
            <a:r>
              <a:rPr lang="en-GB" sz="2100" dirty="0" smtClean="0"/>
              <a:t>Supportive parenting</a:t>
            </a:r>
          </a:p>
          <a:p>
            <a:pPr lvl="1"/>
            <a:r>
              <a:rPr lang="en-GB" sz="2100" dirty="0" smtClean="0"/>
              <a:t>Prior academic attainment</a:t>
            </a:r>
          </a:p>
          <a:p>
            <a:pPr lvl="1"/>
            <a:r>
              <a:rPr lang="en-GB" sz="2100" dirty="0" smtClean="0"/>
              <a:t>Individual agency: education aspirations and school engagement</a:t>
            </a:r>
          </a:p>
          <a:p>
            <a:pPr lvl="1"/>
            <a:r>
              <a:rPr lang="en-GB" sz="2100" dirty="0" smtClean="0"/>
              <a:t>School characteristics</a:t>
            </a:r>
          </a:p>
          <a:p>
            <a:pPr lvl="1"/>
            <a:r>
              <a:rPr lang="en-GB" sz="2100" dirty="0" smtClean="0"/>
              <a:t>Area characteristics</a:t>
            </a:r>
          </a:p>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94122"/>
          </a:xfrm>
        </p:spPr>
        <p:txBody>
          <a:bodyPr>
            <a:normAutofit/>
          </a:bodyPr>
          <a:lstStyle/>
          <a:p>
            <a:r>
              <a:rPr lang="en-GB" sz="4000" dirty="0" smtClean="0"/>
              <a:t>Conclusion</a:t>
            </a:r>
            <a:endParaRPr lang="en-GB" sz="4000" dirty="0"/>
          </a:p>
        </p:txBody>
      </p:sp>
      <p:sp>
        <p:nvSpPr>
          <p:cNvPr id="4" name="Content Placeholder 3"/>
          <p:cNvSpPr>
            <a:spLocks noGrp="1"/>
          </p:cNvSpPr>
          <p:nvPr>
            <p:ph idx="1"/>
          </p:nvPr>
        </p:nvSpPr>
        <p:spPr>
          <a:xfrm>
            <a:off x="457200" y="1340768"/>
            <a:ext cx="8229600" cy="5112568"/>
          </a:xfrm>
        </p:spPr>
        <p:txBody>
          <a:bodyPr>
            <a:noAutofit/>
          </a:bodyPr>
          <a:lstStyle/>
          <a:p>
            <a:r>
              <a:rPr lang="en-GB" sz="3200" dirty="0" smtClean="0"/>
              <a:t>Transition to adulthood -  a holistic experience, a purposeful creation, and social formation</a:t>
            </a:r>
          </a:p>
          <a:p>
            <a:pPr lvl="1"/>
            <a:r>
              <a:rPr lang="en-GB" sz="3200" dirty="0" smtClean="0"/>
              <a:t>Contextual challenges: Recession and economic downturn; emergence </a:t>
            </a:r>
            <a:r>
              <a:rPr lang="en-GB" sz="3200" dirty="0"/>
              <a:t>of new realities</a:t>
            </a:r>
            <a:endParaRPr lang="en-GB" sz="3200" dirty="0" smtClean="0"/>
          </a:p>
          <a:p>
            <a:pPr lvl="1"/>
            <a:r>
              <a:rPr lang="en-GB" sz="3200" dirty="0" smtClean="0"/>
              <a:t>Structural challenges: Parental social position and assets</a:t>
            </a:r>
          </a:p>
          <a:p>
            <a:pPr lvl="1"/>
            <a:r>
              <a:rPr lang="en-GB" sz="3200" dirty="0"/>
              <a:t>Individual agency: </a:t>
            </a:r>
            <a:r>
              <a:rPr lang="en-GB" sz="3200" dirty="0" smtClean="0"/>
              <a:t>motivation</a:t>
            </a:r>
            <a:r>
              <a:rPr lang="en-GB" sz="3200" dirty="0"/>
              <a:t>, </a:t>
            </a:r>
            <a:r>
              <a:rPr lang="en-GB" sz="3200" dirty="0" smtClean="0"/>
              <a:t>planning </a:t>
            </a:r>
            <a:r>
              <a:rPr lang="en-GB" sz="3200" dirty="0"/>
              <a:t>and achievements</a:t>
            </a:r>
          </a:p>
          <a:p>
            <a:pPr marL="457200" lvl="1" indent="0">
              <a:buNone/>
            </a:pPr>
            <a:r>
              <a:rPr lang="en-GB" sz="3200" dirty="0" smtClean="0"/>
              <a:t>    Multi-directionality </a:t>
            </a:r>
            <a:r>
              <a:rPr lang="en-GB" sz="3200" dirty="0"/>
              <a:t>and -finality: more </a:t>
            </a:r>
            <a:r>
              <a:rPr lang="en-GB" sz="3200" dirty="0" smtClean="0"/>
              <a:t>than</a:t>
            </a:r>
          </a:p>
          <a:p>
            <a:pPr marL="457200" lvl="1" indent="0">
              <a:buNone/>
            </a:pPr>
            <a:r>
              <a:rPr lang="en-GB" sz="3200" dirty="0"/>
              <a:t> </a:t>
            </a:r>
            <a:r>
              <a:rPr lang="en-GB" sz="3200" dirty="0" smtClean="0"/>
              <a:t>   one  optimal </a:t>
            </a:r>
            <a:r>
              <a:rPr lang="en-GB" sz="3200" dirty="0"/>
              <a:t>pathway </a:t>
            </a:r>
          </a:p>
        </p:txBody>
      </p:sp>
      <p:sp>
        <p:nvSpPr>
          <p:cNvPr id="2" name="Right Arrow 1"/>
          <p:cNvSpPr/>
          <p:nvPr/>
        </p:nvSpPr>
        <p:spPr>
          <a:xfrm>
            <a:off x="179512" y="5517232"/>
            <a:ext cx="978408" cy="484632"/>
          </a:xfrm>
          <a:prstGeom prst="right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Implications</a:t>
            </a:r>
            <a:endParaRPr lang="en-GB" sz="4000" dirty="0"/>
          </a:p>
        </p:txBody>
      </p:sp>
      <p:sp>
        <p:nvSpPr>
          <p:cNvPr id="3" name="Content Placeholder 2"/>
          <p:cNvSpPr>
            <a:spLocks noGrp="1"/>
          </p:cNvSpPr>
          <p:nvPr>
            <p:ph idx="1"/>
          </p:nvPr>
        </p:nvSpPr>
        <p:spPr>
          <a:xfrm>
            <a:off x="628650" y="1825625"/>
            <a:ext cx="8191822" cy="4351338"/>
          </a:xfrm>
        </p:spPr>
        <p:txBody>
          <a:bodyPr>
            <a:normAutofit fontScale="92500" lnSpcReduction="10000"/>
          </a:bodyPr>
          <a:lstStyle/>
          <a:p>
            <a:r>
              <a:rPr lang="en-GB" sz="2800" dirty="0"/>
              <a:t>Preventing young people from becoming NEET should be high on the policy agenda, aiming to avoid negative long-term consequences and vicious cycles</a:t>
            </a:r>
          </a:p>
          <a:p>
            <a:r>
              <a:rPr lang="en-GB" sz="2800" dirty="0" smtClean="0"/>
              <a:t>Increasing polarization of risk exposure: pockets of ‘deep risk’ –&gt; support for most vulnerable families</a:t>
            </a:r>
          </a:p>
          <a:p>
            <a:r>
              <a:rPr lang="en-GB" sz="2800" dirty="0" smtClean="0"/>
              <a:t>Eliminate or reduce risk and improve communities</a:t>
            </a:r>
          </a:p>
          <a:p>
            <a:r>
              <a:rPr lang="en-GB" sz="2800" dirty="0" smtClean="0"/>
              <a:t>School context is crucial: </a:t>
            </a:r>
          </a:p>
          <a:p>
            <a:pPr lvl="1"/>
            <a:r>
              <a:rPr lang="en-GB" sz="2500" dirty="0" smtClean="0"/>
              <a:t>Improving school motivation and educational engagement</a:t>
            </a:r>
          </a:p>
          <a:p>
            <a:pPr lvl="1"/>
            <a:r>
              <a:rPr lang="en-GB" sz="2500" dirty="0" smtClean="0"/>
              <a:t>Improve school characteristics </a:t>
            </a:r>
          </a:p>
          <a:p>
            <a:pPr marL="342900" lvl="1" indent="0">
              <a:buNone/>
            </a:pPr>
            <a:r>
              <a:rPr lang="en-GB" sz="2500" dirty="0" smtClean="0"/>
              <a:t>-&gt; spill-over benefits to capacity building and later attainments</a:t>
            </a:r>
          </a:p>
          <a:p>
            <a:r>
              <a:rPr lang="en-GB" sz="2800" dirty="0" smtClean="0"/>
              <a:t>Information and guidance</a:t>
            </a:r>
          </a:p>
          <a:p>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GB" sz="2800" dirty="0" smtClean="0">
                <a:solidFill>
                  <a:schemeClr val="tx1">
                    <a:lumMod val="50000"/>
                    <a:lumOff val="50000"/>
                  </a:schemeClr>
                </a:solidFill>
                <a:latin typeface="Calibri" pitchFamily="34" charset="0"/>
              </a:rPr>
              <a:t>I.Schoon@ucl.ac.uk</a:t>
            </a:r>
            <a:endParaRPr lang="en-GB" sz="2800" dirty="0">
              <a:solidFill>
                <a:schemeClr val="tx1">
                  <a:lumMod val="50000"/>
                  <a:lumOff val="50000"/>
                </a:schemeClr>
              </a:solidFill>
              <a:latin typeface="Calibri" pitchFamily="34" charset="0"/>
            </a:endParaRPr>
          </a:p>
        </p:txBody>
      </p:sp>
      <p:sp>
        <p:nvSpPr>
          <p:cNvPr id="6" name="Picture Placeholder 5"/>
          <p:cNvSpPr>
            <a:spLocks noGrp="1"/>
          </p:cNvSpPr>
          <p:nvPr>
            <p:ph type="pic" sz="quarter" idx="13"/>
          </p:nvPr>
        </p:nvSpPr>
        <p:spPr/>
      </p:sp>
      <p:sp>
        <p:nvSpPr>
          <p:cNvPr id="4" name="Title 3"/>
          <p:cNvSpPr>
            <a:spLocks noGrp="1"/>
          </p:cNvSpPr>
          <p:nvPr>
            <p:ph type="title"/>
          </p:nvPr>
        </p:nvSpPr>
        <p:spPr/>
        <p:txBody>
          <a:bodyPr/>
          <a:lstStyle/>
          <a:p>
            <a:r>
              <a:rPr lang="en-GB" dirty="0" smtClean="0">
                <a:latin typeface="Calibri" pitchFamily="34" charset="0"/>
              </a:rPr>
              <a:t>Thank you </a:t>
            </a:r>
            <a:endParaRPr lang="en-GB" dirty="0">
              <a:latin typeface="Calibri" pitchFamily="34" charset="0"/>
            </a:endParaRPr>
          </a:p>
        </p:txBody>
      </p:sp>
      <p:pic>
        <p:nvPicPr>
          <p:cNvPr id="7" name="Picture 2" descr="http://jamesmax.co.uk/wp-content/uploads/2011/10/youthunemploymnt.jpg"/>
          <p:cNvPicPr>
            <a:picLocks noChangeAspect="1" noChangeArrowheads="1"/>
          </p:cNvPicPr>
          <p:nvPr/>
        </p:nvPicPr>
        <p:blipFill>
          <a:blip r:embed="rId3" cstate="print"/>
          <a:stretch>
            <a:fillRect/>
          </a:stretch>
        </p:blipFill>
        <p:spPr bwMode="auto">
          <a:xfrm>
            <a:off x="6078732" y="3284984"/>
            <a:ext cx="2770621" cy="273630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dirty="0" smtClean="0"/>
              <a:t>Selected References</a:t>
            </a:r>
            <a:endParaRPr lang="en-GB" dirty="0"/>
          </a:p>
        </p:txBody>
      </p:sp>
      <p:sp>
        <p:nvSpPr>
          <p:cNvPr id="3" name="Content Placeholder 2"/>
          <p:cNvSpPr>
            <a:spLocks noGrp="1"/>
          </p:cNvSpPr>
          <p:nvPr>
            <p:ph idx="1"/>
          </p:nvPr>
        </p:nvSpPr>
        <p:spPr>
          <a:xfrm>
            <a:off x="467544" y="1268760"/>
            <a:ext cx="8229600" cy="5589240"/>
          </a:xfrm>
        </p:spPr>
        <p:txBody>
          <a:bodyPr>
            <a:normAutofit fontScale="92500" lnSpcReduction="10000"/>
          </a:bodyPr>
          <a:lstStyle/>
          <a:p>
            <a:r>
              <a:rPr lang="en-GB" dirty="0" smtClean="0"/>
              <a:t>Schoon,</a:t>
            </a:r>
            <a:r>
              <a:rPr lang="en-GB" b="1" dirty="0" smtClean="0"/>
              <a:t> I</a:t>
            </a:r>
            <a:r>
              <a:rPr lang="en-GB" dirty="0" smtClean="0"/>
              <a:t>. (2015). Diverging Pathways: Rethinking the Transition to Adulthood. In P. Amato, A. Booth, S. McHale, &amp; J. Van Hook (Eds.), </a:t>
            </a:r>
            <a:r>
              <a:rPr lang="en-GB" i="1" dirty="0" smtClean="0"/>
              <a:t>Diverging destinies: Families in an era of increasing inequality</a:t>
            </a:r>
            <a:r>
              <a:rPr lang="en-GB" dirty="0" smtClean="0"/>
              <a:t>. New York: Springer.</a:t>
            </a:r>
          </a:p>
          <a:p>
            <a:r>
              <a:rPr lang="en-GB" dirty="0" smtClean="0"/>
              <a:t>Schoon, I. (2014). Parental </a:t>
            </a:r>
            <a:r>
              <a:rPr lang="en-GB" dirty="0" err="1" smtClean="0"/>
              <a:t>worklessness</a:t>
            </a:r>
            <a:r>
              <a:rPr lang="en-GB" dirty="0" smtClean="0"/>
              <a:t> and the experience of NEET among their offspring. Evidence from the Longitudinal Study of Young People in England (LSYPE). </a:t>
            </a:r>
            <a:r>
              <a:rPr lang="en-GB" i="1" dirty="0" smtClean="0"/>
              <a:t>Longitudinal and Life Course Studies, </a:t>
            </a:r>
            <a:r>
              <a:rPr lang="en-GB" dirty="0" smtClean="0"/>
              <a:t>6(1), 129-150</a:t>
            </a:r>
          </a:p>
          <a:p>
            <a:r>
              <a:rPr lang="en-GB" dirty="0" smtClean="0"/>
              <a:t>Schoon, I.  (2012). Temporal and contextual dimensions to individual positive development: A developmental-contextual systems model of resilience. In: </a:t>
            </a:r>
            <a:r>
              <a:rPr lang="en-GB" dirty="0" err="1" smtClean="0"/>
              <a:t>M.Ungar</a:t>
            </a:r>
            <a:r>
              <a:rPr lang="en-GB" dirty="0" smtClean="0"/>
              <a:t> (Ed). The social Ecology of resilience: culture, context, resources, and meaning. New York: Springer (pp.143-156)</a:t>
            </a:r>
          </a:p>
          <a:p>
            <a:r>
              <a:rPr lang="en-GB" dirty="0" smtClean="0"/>
              <a:t>Duckworth, K., &amp; Schoon, I. (2012). Beating the odds: Exploring the aspects of social risk on young people's school-to-work transitions during recession in the UK. </a:t>
            </a:r>
            <a:r>
              <a:rPr lang="en-GB" i="1" dirty="0" smtClean="0"/>
              <a:t>National Institute Economic Review, 222</a:t>
            </a:r>
            <a:r>
              <a:rPr lang="en-GB" dirty="0" smtClean="0"/>
              <a:t>, 38-51. </a:t>
            </a:r>
          </a:p>
          <a:p>
            <a:r>
              <a:rPr lang="en-GB" dirty="0" smtClean="0"/>
              <a:t>Schoon, I.  &amp; </a:t>
            </a:r>
            <a:r>
              <a:rPr lang="en-GB" dirty="0" err="1" smtClean="0"/>
              <a:t>Bartely</a:t>
            </a:r>
            <a:r>
              <a:rPr lang="en-GB" dirty="0" smtClean="0"/>
              <a:t>, M. (2008). Growing up in poverty: the role of human capability and resilience</a:t>
            </a:r>
            <a:r>
              <a:rPr lang="en-GB" i="1" dirty="0" smtClean="0"/>
              <a:t>. The Psychologist, 21:24-27</a:t>
            </a:r>
          </a:p>
          <a:p>
            <a:r>
              <a:rPr lang="en-GB" dirty="0" smtClean="0"/>
              <a:t>Schoon, I. (2006). </a:t>
            </a:r>
            <a:r>
              <a:rPr lang="en-GB" i="1" dirty="0" smtClean="0"/>
              <a:t>Risk and Resilience: Adaptations to changing times</a:t>
            </a:r>
            <a:r>
              <a:rPr lang="en-GB" dirty="0" smtClean="0"/>
              <a:t>. Cambridge: Cambridge University Press</a:t>
            </a:r>
          </a:p>
          <a:p>
            <a:r>
              <a:rPr lang="en-GB" dirty="0" smtClean="0"/>
              <a:t>Schoon</a:t>
            </a:r>
            <a:r>
              <a:rPr lang="en-GB" dirty="0"/>
              <a:t>, Ingrid and Lyons-Amos, Mark (2016) </a:t>
            </a:r>
            <a:r>
              <a:rPr lang="en-GB" i="1" dirty="0"/>
              <a:t>Diverse pathways in becoming an adult: the role of structure, agency and context.</a:t>
            </a:r>
            <a:r>
              <a:rPr lang="en-GB" dirty="0"/>
              <a:t> Research in Social Stratification and Mobility . ISSN 02765624. </a:t>
            </a:r>
            <a:r>
              <a:rPr lang="en-GB" u="sng" dirty="0">
                <a:hlinkClick r:id="rId2"/>
              </a:rPr>
              <a:t>http://www.sciencedirect.com/science/article/pii/S0276562416300178</a:t>
            </a:r>
            <a:endParaRPr lang="en-GB" dirty="0"/>
          </a:p>
          <a:p>
            <a:endParaRPr lang="en-GB" i="1"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normAutofit/>
          </a:bodyPr>
          <a:lstStyle/>
          <a:p>
            <a:r>
              <a:rPr lang="en-GB" sz="4000" b="1" dirty="0"/>
              <a:t>Identifying resilience</a:t>
            </a:r>
            <a:endParaRPr lang="en-US" sz="4000" b="1" dirty="0"/>
          </a:p>
        </p:txBody>
      </p:sp>
      <p:sp>
        <p:nvSpPr>
          <p:cNvPr id="397315" name="Rectangle 3"/>
          <p:cNvSpPr>
            <a:spLocks noGrp="1" noChangeArrowheads="1"/>
          </p:cNvSpPr>
          <p:nvPr>
            <p:ph idx="1"/>
          </p:nvPr>
        </p:nvSpPr>
        <p:spPr/>
        <p:txBody>
          <a:bodyPr/>
          <a:lstStyle/>
          <a:p>
            <a:pPr>
              <a:lnSpc>
                <a:spcPct val="90000"/>
              </a:lnSpc>
            </a:pPr>
            <a:r>
              <a:rPr lang="en-GB" sz="3200" dirty="0" smtClean="0"/>
              <a:t>Resilience is not a personality characteristic</a:t>
            </a:r>
          </a:p>
          <a:p>
            <a:pPr>
              <a:lnSpc>
                <a:spcPct val="90000"/>
              </a:lnSpc>
            </a:pPr>
            <a:r>
              <a:rPr lang="en-GB" sz="3200" dirty="0" smtClean="0"/>
              <a:t>It is not </a:t>
            </a:r>
            <a:r>
              <a:rPr lang="en-GB" sz="3200" dirty="0"/>
              <a:t>directly </a:t>
            </a:r>
            <a:r>
              <a:rPr lang="en-GB" sz="3200" dirty="0" smtClean="0"/>
              <a:t>measured, but based </a:t>
            </a:r>
            <a:r>
              <a:rPr lang="en-GB" sz="3200" dirty="0"/>
              <a:t>on two judgements:</a:t>
            </a:r>
          </a:p>
          <a:p>
            <a:pPr lvl="1">
              <a:lnSpc>
                <a:spcPct val="90000"/>
              </a:lnSpc>
            </a:pPr>
            <a:r>
              <a:rPr lang="en-GB" sz="3200" dirty="0" smtClean="0"/>
              <a:t>is </a:t>
            </a:r>
            <a:r>
              <a:rPr lang="en-GB" sz="3200" dirty="0"/>
              <a:t>there now or has their been any significant risk or adversity to be </a:t>
            </a:r>
            <a:r>
              <a:rPr lang="en-GB" sz="3200" dirty="0" smtClean="0"/>
              <a:t>overcome?</a:t>
            </a:r>
          </a:p>
          <a:p>
            <a:pPr lvl="1">
              <a:lnSpc>
                <a:spcPct val="90000"/>
              </a:lnSpc>
            </a:pPr>
            <a:r>
              <a:rPr lang="en-GB" sz="3200" dirty="0" smtClean="0"/>
              <a:t>is </a:t>
            </a:r>
            <a:r>
              <a:rPr lang="en-GB" sz="3200" dirty="0"/>
              <a:t>the person doing ok?</a:t>
            </a:r>
          </a:p>
          <a:p>
            <a:pPr lvl="1">
              <a:lnSpc>
                <a:spcPct val="90000"/>
              </a:lnSpc>
              <a:buFontTx/>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798" y="4323807"/>
            <a:ext cx="2362200" cy="2253478"/>
          </a:xfrm>
          <a:prstGeom prst="rect">
            <a:avLst/>
          </a:prstGeom>
        </p:spPr>
      </p:pic>
    </p:spTree>
    <p:extLst>
      <p:ext uri="{BB962C8B-B14F-4D97-AF65-F5344CB8AC3E}">
        <p14:creationId xmlns:p14="http://schemas.microsoft.com/office/powerpoint/2010/main" val="3681516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Paradigm shift</a:t>
            </a:r>
            <a:endParaRPr lang="en-GB" sz="4000" b="1" dirty="0"/>
          </a:p>
        </p:txBody>
      </p:sp>
      <p:sp>
        <p:nvSpPr>
          <p:cNvPr id="4" name="Content Placeholder 3"/>
          <p:cNvSpPr>
            <a:spLocks noGrp="1"/>
          </p:cNvSpPr>
          <p:nvPr>
            <p:ph idx="1"/>
          </p:nvPr>
        </p:nvSpPr>
        <p:spPr/>
        <p:txBody>
          <a:bodyPr>
            <a:normAutofit/>
          </a:bodyPr>
          <a:lstStyle/>
          <a:p>
            <a:pPr>
              <a:buFont typeface="Wingdings" panose="05000000000000000000" pitchFamily="2" charset="2"/>
              <a:buChar char="Ø"/>
            </a:pPr>
            <a:r>
              <a:rPr lang="en-GB" sz="3600" dirty="0" smtClean="0"/>
              <a:t>from deficit  view to model of capabilities</a:t>
            </a:r>
          </a:p>
          <a:p>
            <a:pPr>
              <a:buFont typeface="Wingdings" panose="05000000000000000000" pitchFamily="2" charset="2"/>
              <a:buChar char="Ø"/>
            </a:pPr>
            <a:r>
              <a:rPr lang="en-GB" sz="3600" dirty="0"/>
              <a:t>from constancy model to</a:t>
            </a:r>
            <a:r>
              <a:rPr lang="en-GB" sz="3600" dirty="0">
                <a:cs typeface="Arial" charset="0"/>
              </a:rPr>
              <a:t> </a:t>
            </a:r>
            <a:r>
              <a:rPr lang="en-GB" sz="3600" dirty="0"/>
              <a:t>dynamic models of  human development</a:t>
            </a:r>
          </a:p>
          <a:p>
            <a:pPr>
              <a:buFont typeface="Wingdings" panose="05000000000000000000" pitchFamily="2" charset="2"/>
              <a:buChar char="Ø"/>
            </a:pPr>
            <a:r>
              <a:rPr lang="en-GB" sz="3600" dirty="0" smtClean="0"/>
              <a:t>from pathogenic to </a:t>
            </a:r>
            <a:r>
              <a:rPr lang="en-GB" sz="3600" dirty="0" err="1" smtClean="0"/>
              <a:t>transactive</a:t>
            </a:r>
            <a:r>
              <a:rPr lang="en-GB" sz="3600" dirty="0" smtClean="0"/>
              <a:t> systems models </a:t>
            </a:r>
          </a:p>
          <a:p>
            <a:pPr>
              <a:buNone/>
            </a:pPr>
            <a:endParaRPr lang="en-GB" dirty="0" smtClean="0"/>
          </a:p>
          <a:p>
            <a:pPr>
              <a:buNone/>
            </a:pPr>
            <a:r>
              <a:rPr lang="en-GB" dirty="0" smtClean="0"/>
              <a:t>(Rutter, 1987; </a:t>
            </a:r>
            <a:r>
              <a:rPr lang="en-GB" dirty="0" err="1" smtClean="0"/>
              <a:t>Masten</a:t>
            </a:r>
            <a:r>
              <a:rPr lang="en-GB" dirty="0" smtClean="0"/>
              <a:t>, 2001, 2014; Schoon, 2006, 2012)</a:t>
            </a:r>
          </a:p>
        </p:txBody>
      </p:sp>
      <p:sp>
        <p:nvSpPr>
          <p:cNvPr id="3" name="Slide Number Placeholder 2"/>
          <p:cNvSpPr>
            <a:spLocks noGrp="1"/>
          </p:cNvSpPr>
          <p:nvPr>
            <p:ph type="sldNum" sz="quarter" idx="12"/>
          </p:nvPr>
        </p:nvSpPr>
        <p:spPr/>
        <p:txBody>
          <a:bodyPr/>
          <a:lstStyle/>
          <a:p>
            <a:pPr>
              <a:defRPr/>
            </a:pPr>
            <a:fld id="{30E8C2CA-1576-4777-AB85-862712A83DC9}" type="slidenum">
              <a:rPr lang="en-GB" smtClean="0"/>
              <a:pPr>
                <a:defRPr/>
              </a:pPr>
              <a:t>5</a:t>
            </a:fld>
            <a:endParaRPr lang="en-GB"/>
          </a:p>
        </p:txBody>
      </p:sp>
    </p:spTree>
    <p:extLst>
      <p:ext uri="{BB962C8B-B14F-4D97-AF65-F5344CB8AC3E}">
        <p14:creationId xmlns:p14="http://schemas.microsoft.com/office/powerpoint/2010/main" val="1469766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Human Development in Context</a:t>
            </a:r>
            <a:endParaRPr lang="en-GB" dirty="0"/>
          </a:p>
        </p:txBody>
      </p:sp>
      <p:sp>
        <p:nvSpPr>
          <p:cNvPr id="3" name="Oval 2"/>
          <p:cNvSpPr/>
          <p:nvPr/>
        </p:nvSpPr>
        <p:spPr>
          <a:xfrm>
            <a:off x="251520" y="1577876"/>
            <a:ext cx="8435280" cy="350730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059832" y="1679841"/>
            <a:ext cx="4176464" cy="523220"/>
          </a:xfrm>
          <a:prstGeom prst="rect">
            <a:avLst/>
          </a:prstGeom>
          <a:noFill/>
        </p:spPr>
        <p:txBody>
          <a:bodyPr wrap="square" rtlCol="0">
            <a:spAutoFit/>
          </a:bodyPr>
          <a:lstStyle/>
          <a:p>
            <a:r>
              <a:rPr lang="en-GB" sz="2800" dirty="0" smtClean="0"/>
              <a:t>Wider Social Context</a:t>
            </a:r>
            <a:endParaRPr lang="en-GB" sz="2800" dirty="0"/>
          </a:p>
        </p:txBody>
      </p:sp>
      <p:sp>
        <p:nvSpPr>
          <p:cNvPr id="6" name="Oval 5"/>
          <p:cNvSpPr/>
          <p:nvPr/>
        </p:nvSpPr>
        <p:spPr>
          <a:xfrm>
            <a:off x="498866" y="2204332"/>
            <a:ext cx="7530008" cy="2592819"/>
          </a:xfrm>
          <a:prstGeom prst="ellipse">
            <a:avLst/>
          </a:prstGeom>
          <a:solidFill>
            <a:srgbClr val="35EB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787706" y="2313957"/>
            <a:ext cx="2952328" cy="461665"/>
          </a:xfrm>
          <a:prstGeom prst="rect">
            <a:avLst/>
          </a:prstGeom>
          <a:noFill/>
        </p:spPr>
        <p:txBody>
          <a:bodyPr wrap="square" rtlCol="0">
            <a:spAutoFit/>
          </a:bodyPr>
          <a:lstStyle/>
          <a:p>
            <a:r>
              <a:rPr lang="en-GB" sz="2400" dirty="0" smtClean="0"/>
              <a:t>Community</a:t>
            </a:r>
            <a:endParaRPr lang="en-GB" sz="2400" dirty="0"/>
          </a:p>
        </p:txBody>
      </p:sp>
      <p:sp>
        <p:nvSpPr>
          <p:cNvPr id="9" name="Oval 8"/>
          <p:cNvSpPr/>
          <p:nvPr/>
        </p:nvSpPr>
        <p:spPr>
          <a:xfrm>
            <a:off x="987506" y="2735246"/>
            <a:ext cx="6552728" cy="1691860"/>
          </a:xfrm>
          <a:prstGeom prst="ellipse">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627784" y="2923473"/>
            <a:ext cx="4608512" cy="461665"/>
          </a:xfrm>
          <a:prstGeom prst="rect">
            <a:avLst/>
          </a:prstGeom>
          <a:noFill/>
        </p:spPr>
        <p:txBody>
          <a:bodyPr wrap="square" rtlCol="0">
            <a:spAutoFit/>
          </a:bodyPr>
          <a:lstStyle/>
          <a:p>
            <a:r>
              <a:rPr lang="en-GB" sz="2400" dirty="0" smtClean="0"/>
              <a:t>Family, Friends, Peers</a:t>
            </a:r>
            <a:endParaRPr lang="en-GB" sz="2400" dirty="0"/>
          </a:p>
        </p:txBody>
      </p:sp>
      <p:sp>
        <p:nvSpPr>
          <p:cNvPr id="11" name="Oval 10"/>
          <p:cNvSpPr/>
          <p:nvPr/>
        </p:nvSpPr>
        <p:spPr>
          <a:xfrm>
            <a:off x="1563080" y="3331530"/>
            <a:ext cx="2993504" cy="77364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205835" y="3541129"/>
            <a:ext cx="1872208" cy="461665"/>
          </a:xfrm>
          <a:prstGeom prst="rect">
            <a:avLst/>
          </a:prstGeom>
          <a:noFill/>
        </p:spPr>
        <p:txBody>
          <a:bodyPr wrap="square" rtlCol="0">
            <a:spAutoFit/>
          </a:bodyPr>
          <a:lstStyle/>
          <a:p>
            <a:r>
              <a:rPr lang="en-GB" sz="2400" dirty="0" smtClean="0"/>
              <a:t>Individual</a:t>
            </a:r>
            <a:endParaRPr lang="en-GB" sz="2400" dirty="0"/>
          </a:p>
        </p:txBody>
      </p:sp>
      <p:sp>
        <p:nvSpPr>
          <p:cNvPr id="13" name="TextBox 12"/>
          <p:cNvSpPr txBox="1"/>
          <p:nvPr/>
        </p:nvSpPr>
        <p:spPr>
          <a:xfrm>
            <a:off x="600880" y="5411116"/>
            <a:ext cx="7704856" cy="1200329"/>
          </a:xfrm>
          <a:prstGeom prst="rect">
            <a:avLst/>
          </a:prstGeom>
          <a:noFill/>
        </p:spPr>
        <p:txBody>
          <a:bodyPr wrap="square" rtlCol="0">
            <a:spAutoFit/>
          </a:bodyPr>
          <a:lstStyle/>
          <a:p>
            <a:r>
              <a:rPr lang="en-GB" sz="3600" dirty="0" smtClean="0"/>
              <a:t>An Ecological Approach</a:t>
            </a:r>
          </a:p>
          <a:p>
            <a:r>
              <a:rPr lang="en-GB" sz="3600" dirty="0" smtClean="0"/>
              <a:t>(Bronfenbrenner, 1979, 1986, 1989)</a:t>
            </a:r>
            <a:endParaRPr lang="en-GB" sz="3600" dirty="0"/>
          </a:p>
        </p:txBody>
      </p:sp>
    </p:spTree>
    <p:extLst>
      <p:ext uri="{BB962C8B-B14F-4D97-AF65-F5344CB8AC3E}">
        <p14:creationId xmlns:p14="http://schemas.microsoft.com/office/powerpoint/2010/main" val="1376872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04800" y="0"/>
            <a:ext cx="8686800" cy="1143000"/>
          </a:xfrm>
          <a:prstGeom prst="rect">
            <a:avLst/>
          </a:prstGeom>
          <a:noFill/>
          <a:ln w="9525">
            <a:noFill/>
            <a:miter lim="800000"/>
            <a:headEnd/>
            <a:tailEnd/>
          </a:ln>
          <a:effectLst/>
        </p:spPr>
        <p:txBody>
          <a:bodyPr anchor="ctr"/>
          <a:lstStyle/>
          <a:p>
            <a:pPr algn="ctr"/>
            <a:r>
              <a:rPr lang="en-US" sz="3000" b="1" dirty="0" smtClean="0">
                <a:solidFill>
                  <a:srgbClr val="000099"/>
                </a:solidFill>
                <a:latin typeface="Georgia" pitchFamily="18" charset="0"/>
                <a:cs typeface="Arial" pitchFamily="34" charset="0"/>
              </a:rPr>
              <a:t>A Life Course Perspective:</a:t>
            </a:r>
          </a:p>
          <a:p>
            <a:pPr algn="ctr"/>
            <a:r>
              <a:rPr lang="en-US" sz="2800" b="1" dirty="0" smtClean="0">
                <a:solidFill>
                  <a:srgbClr val="000099"/>
                </a:solidFill>
                <a:latin typeface="Georgia" pitchFamily="18" charset="0"/>
                <a:cs typeface="Arial" pitchFamily="34" charset="0"/>
              </a:rPr>
              <a:t>Paradigmatic Principles (Elder, 1993, 1998)</a:t>
            </a:r>
            <a:endParaRPr lang="en-US" sz="2800" b="1" dirty="0">
              <a:solidFill>
                <a:srgbClr val="000099"/>
              </a:solidFill>
              <a:latin typeface="Georgia" pitchFamily="18" charset="0"/>
              <a:cs typeface="Arial" pitchFamily="34" charset="0"/>
            </a:endParaRPr>
          </a:p>
        </p:txBody>
      </p:sp>
      <p:sp>
        <p:nvSpPr>
          <p:cNvPr id="11267" name="Oval 3"/>
          <p:cNvSpPr>
            <a:spLocks noChangeAspect="1" noChangeArrowheads="1"/>
          </p:cNvSpPr>
          <p:nvPr/>
        </p:nvSpPr>
        <p:spPr bwMode="auto">
          <a:xfrm>
            <a:off x="2915816" y="1340768"/>
            <a:ext cx="3352800" cy="1224136"/>
          </a:xfrm>
          <a:prstGeom prst="ellipse">
            <a:avLst/>
          </a:prstGeom>
          <a:noFill/>
          <a:ln w="57150">
            <a:solidFill>
              <a:schemeClr val="tx1"/>
            </a:solidFill>
            <a:round/>
            <a:headEnd/>
            <a:tailEnd/>
          </a:ln>
          <a:effectLst/>
        </p:spPr>
        <p:txBody>
          <a:bodyPr wrap="none" anchor="ctr"/>
          <a:lstStyle/>
          <a:p>
            <a:endParaRPr lang="en-US"/>
          </a:p>
        </p:txBody>
      </p:sp>
      <p:sp>
        <p:nvSpPr>
          <p:cNvPr id="11268" name="Text Box 4"/>
          <p:cNvSpPr txBox="1">
            <a:spLocks noChangeArrowheads="1"/>
          </p:cNvSpPr>
          <p:nvPr/>
        </p:nvSpPr>
        <p:spPr bwMode="auto">
          <a:xfrm>
            <a:off x="3419872" y="1268760"/>
            <a:ext cx="2441694" cy="1138773"/>
          </a:xfrm>
          <a:prstGeom prst="rect">
            <a:avLst/>
          </a:prstGeom>
          <a:noFill/>
          <a:ln w="9525">
            <a:noFill/>
            <a:miter lim="800000"/>
            <a:headEnd/>
            <a:tailEnd/>
          </a:ln>
          <a:effectLst/>
        </p:spPr>
        <p:txBody>
          <a:bodyPr wrap="none">
            <a:spAutoFit/>
          </a:bodyPr>
          <a:lstStyle/>
          <a:p>
            <a:pPr algn="ctr" eaLnBrk="0" hangingPunct="0"/>
            <a:r>
              <a:rPr lang="en-US" sz="2000" b="1" dirty="0">
                <a:solidFill>
                  <a:srgbClr val="000099"/>
                </a:solidFill>
              </a:rPr>
              <a:t/>
            </a:r>
            <a:br>
              <a:rPr lang="en-US" sz="2000" b="1" dirty="0">
                <a:solidFill>
                  <a:srgbClr val="000099"/>
                </a:solidFill>
              </a:rPr>
            </a:br>
            <a:r>
              <a:rPr lang="en-US" sz="1600" b="1" dirty="0">
                <a:solidFill>
                  <a:srgbClr val="000099"/>
                </a:solidFill>
                <a:latin typeface="Georgia" pitchFamily="18" charset="0"/>
              </a:rPr>
              <a:t>Human Development</a:t>
            </a:r>
            <a:br>
              <a:rPr lang="en-US" sz="1600" b="1" dirty="0">
                <a:solidFill>
                  <a:srgbClr val="000099"/>
                </a:solidFill>
                <a:latin typeface="Georgia" pitchFamily="18" charset="0"/>
              </a:rPr>
            </a:br>
            <a:r>
              <a:rPr lang="en-US" sz="1600" b="1" dirty="0" smtClean="0">
                <a:solidFill>
                  <a:srgbClr val="000099"/>
                </a:solidFill>
                <a:latin typeface="Georgia" pitchFamily="18" charset="0"/>
              </a:rPr>
              <a:t>as a </a:t>
            </a:r>
            <a:endParaRPr lang="en-US" sz="1600" b="1" dirty="0">
              <a:solidFill>
                <a:srgbClr val="000099"/>
              </a:solidFill>
              <a:latin typeface="Georgia" pitchFamily="18" charset="0"/>
            </a:endParaRPr>
          </a:p>
          <a:p>
            <a:pPr algn="ctr" eaLnBrk="0" hangingPunct="0"/>
            <a:r>
              <a:rPr lang="en-US" sz="1600" b="1" dirty="0">
                <a:solidFill>
                  <a:srgbClr val="000099"/>
                </a:solidFill>
                <a:latin typeface="Georgia" pitchFamily="18" charset="0"/>
              </a:rPr>
              <a:t>Life-Long Process</a:t>
            </a:r>
          </a:p>
        </p:txBody>
      </p:sp>
      <p:sp>
        <p:nvSpPr>
          <p:cNvPr id="11269" name="Oval 5"/>
          <p:cNvSpPr>
            <a:spLocks noChangeAspect="1" noChangeArrowheads="1"/>
          </p:cNvSpPr>
          <p:nvPr/>
        </p:nvSpPr>
        <p:spPr bwMode="auto">
          <a:xfrm rot="4455876">
            <a:off x="5269414" y="2357533"/>
            <a:ext cx="2205504" cy="1206593"/>
          </a:xfrm>
          <a:prstGeom prst="ellipse">
            <a:avLst/>
          </a:prstGeom>
          <a:noFill/>
          <a:ln w="57150">
            <a:solidFill>
              <a:schemeClr val="tx1"/>
            </a:solidFill>
            <a:round/>
            <a:headEnd/>
            <a:tailEnd/>
          </a:ln>
          <a:effectLst/>
        </p:spPr>
        <p:txBody>
          <a:bodyPr wrap="none" anchor="ctr"/>
          <a:lstStyle/>
          <a:p>
            <a:endParaRPr lang="en-US"/>
          </a:p>
        </p:txBody>
      </p:sp>
      <p:sp>
        <p:nvSpPr>
          <p:cNvPr id="11270" name="Text Box 6"/>
          <p:cNvSpPr txBox="1">
            <a:spLocks noChangeArrowheads="1"/>
          </p:cNvSpPr>
          <p:nvPr/>
        </p:nvSpPr>
        <p:spPr bwMode="auto">
          <a:xfrm>
            <a:off x="5796136" y="2636912"/>
            <a:ext cx="922047" cy="584775"/>
          </a:xfrm>
          <a:prstGeom prst="rect">
            <a:avLst/>
          </a:prstGeom>
          <a:noFill/>
          <a:ln w="9525">
            <a:noFill/>
            <a:miter lim="800000"/>
            <a:headEnd/>
            <a:tailEnd/>
          </a:ln>
          <a:effectLst/>
        </p:spPr>
        <p:txBody>
          <a:bodyPr wrap="none">
            <a:spAutoFit/>
          </a:bodyPr>
          <a:lstStyle/>
          <a:p>
            <a:pPr algn="ctr" eaLnBrk="0" hangingPunct="0"/>
            <a:r>
              <a:rPr lang="en-US" sz="1600" b="1" dirty="0" smtClean="0">
                <a:solidFill>
                  <a:srgbClr val="000099"/>
                </a:solidFill>
                <a:latin typeface="Georgia" pitchFamily="18" charset="0"/>
              </a:rPr>
              <a:t>Linked</a:t>
            </a:r>
            <a:endParaRPr lang="en-US" sz="1600" b="1" dirty="0">
              <a:solidFill>
                <a:srgbClr val="000099"/>
              </a:solidFill>
              <a:latin typeface="Georgia" pitchFamily="18" charset="0"/>
            </a:endParaRPr>
          </a:p>
          <a:p>
            <a:pPr algn="ctr" eaLnBrk="0" hangingPunct="0"/>
            <a:r>
              <a:rPr lang="en-US" sz="1600" b="1" dirty="0">
                <a:solidFill>
                  <a:srgbClr val="000099"/>
                </a:solidFill>
                <a:latin typeface="Georgia" pitchFamily="18" charset="0"/>
              </a:rPr>
              <a:t>Lives</a:t>
            </a:r>
          </a:p>
        </p:txBody>
      </p:sp>
      <p:sp>
        <p:nvSpPr>
          <p:cNvPr id="11271" name="Oval 7"/>
          <p:cNvSpPr>
            <a:spLocks noChangeAspect="1" noChangeArrowheads="1"/>
          </p:cNvSpPr>
          <p:nvPr/>
        </p:nvSpPr>
        <p:spPr bwMode="auto">
          <a:xfrm rot="17424738" flipH="1">
            <a:off x="1592924" y="2100395"/>
            <a:ext cx="2325967" cy="1529303"/>
          </a:xfrm>
          <a:prstGeom prst="ellipse">
            <a:avLst/>
          </a:prstGeom>
          <a:noFill/>
          <a:ln w="57150">
            <a:solidFill>
              <a:schemeClr val="tx1"/>
            </a:solidFill>
            <a:round/>
            <a:headEnd/>
            <a:tailEnd/>
          </a:ln>
          <a:effectLst/>
        </p:spPr>
        <p:txBody>
          <a:bodyPr wrap="none" anchor="ctr"/>
          <a:lstStyle/>
          <a:p>
            <a:endParaRPr lang="en-US"/>
          </a:p>
        </p:txBody>
      </p:sp>
      <p:sp>
        <p:nvSpPr>
          <p:cNvPr id="11272" name="Text Box 8"/>
          <p:cNvSpPr txBox="1">
            <a:spLocks noChangeArrowheads="1"/>
          </p:cNvSpPr>
          <p:nvPr/>
        </p:nvSpPr>
        <p:spPr bwMode="auto">
          <a:xfrm>
            <a:off x="1979712" y="2276872"/>
            <a:ext cx="1539203" cy="1077218"/>
          </a:xfrm>
          <a:prstGeom prst="rect">
            <a:avLst/>
          </a:prstGeom>
          <a:noFill/>
          <a:ln w="9525">
            <a:noFill/>
            <a:miter lim="800000"/>
            <a:headEnd/>
            <a:tailEnd/>
          </a:ln>
          <a:effectLst/>
        </p:spPr>
        <p:txBody>
          <a:bodyPr wrap="none">
            <a:spAutoFit/>
          </a:bodyPr>
          <a:lstStyle/>
          <a:p>
            <a:pPr algn="ctr" eaLnBrk="0" hangingPunct="0"/>
            <a:r>
              <a:rPr lang="en-US" sz="1600" b="1" dirty="0" smtClean="0">
                <a:solidFill>
                  <a:srgbClr val="000099"/>
                </a:solidFill>
                <a:latin typeface="Georgia" pitchFamily="18" charset="0"/>
              </a:rPr>
              <a:t>Human</a:t>
            </a:r>
            <a:endParaRPr lang="en-US" sz="1600" b="1" dirty="0">
              <a:solidFill>
                <a:srgbClr val="000099"/>
              </a:solidFill>
              <a:latin typeface="Georgia" pitchFamily="18" charset="0"/>
            </a:endParaRPr>
          </a:p>
          <a:p>
            <a:pPr algn="ctr" eaLnBrk="0" hangingPunct="0"/>
            <a:r>
              <a:rPr lang="en-US" sz="1600" b="1" dirty="0">
                <a:solidFill>
                  <a:srgbClr val="000099"/>
                </a:solidFill>
                <a:latin typeface="Georgia" pitchFamily="18" charset="0"/>
              </a:rPr>
              <a:t>Agency in</a:t>
            </a:r>
          </a:p>
          <a:p>
            <a:pPr algn="ctr" eaLnBrk="0" hangingPunct="0"/>
            <a:r>
              <a:rPr lang="en-US" sz="1600" b="1" dirty="0">
                <a:solidFill>
                  <a:srgbClr val="000099"/>
                </a:solidFill>
                <a:latin typeface="Georgia" pitchFamily="18" charset="0"/>
              </a:rPr>
              <a:t>Constrained </a:t>
            </a:r>
          </a:p>
          <a:p>
            <a:pPr algn="ctr" eaLnBrk="0" hangingPunct="0"/>
            <a:r>
              <a:rPr lang="en-US" sz="1600" b="1" dirty="0">
                <a:solidFill>
                  <a:srgbClr val="000099"/>
                </a:solidFill>
                <a:latin typeface="Georgia" pitchFamily="18" charset="0"/>
              </a:rPr>
              <a:t>Situations</a:t>
            </a:r>
          </a:p>
        </p:txBody>
      </p:sp>
      <p:sp>
        <p:nvSpPr>
          <p:cNvPr id="11273" name="Oval 9"/>
          <p:cNvSpPr>
            <a:spLocks noChangeAspect="1" noChangeArrowheads="1"/>
          </p:cNvSpPr>
          <p:nvPr/>
        </p:nvSpPr>
        <p:spPr bwMode="auto">
          <a:xfrm rot="12682022" flipH="1">
            <a:off x="2286748" y="3807649"/>
            <a:ext cx="2787605" cy="1109667"/>
          </a:xfrm>
          <a:prstGeom prst="ellipse">
            <a:avLst/>
          </a:prstGeom>
          <a:noFill/>
          <a:ln w="57150">
            <a:solidFill>
              <a:schemeClr val="tx1"/>
            </a:solidFill>
            <a:round/>
            <a:headEnd/>
            <a:tailEnd/>
          </a:ln>
          <a:effectLst/>
        </p:spPr>
        <p:txBody>
          <a:bodyPr wrap="none" anchor="ctr"/>
          <a:lstStyle/>
          <a:p>
            <a:endParaRPr lang="en-US">
              <a:pattFill prst="pct10">
                <a:fgClr>
                  <a:schemeClr val="tx1"/>
                </a:fgClr>
                <a:bgClr>
                  <a:schemeClr val="accent1">
                    <a:lumMod val="40000"/>
                    <a:lumOff val="60000"/>
                  </a:schemeClr>
                </a:bgClr>
              </a:pattFill>
            </a:endParaRPr>
          </a:p>
        </p:txBody>
      </p:sp>
      <p:sp>
        <p:nvSpPr>
          <p:cNvPr id="11274" name="Text Box 10"/>
          <p:cNvSpPr txBox="1">
            <a:spLocks noChangeArrowheads="1"/>
          </p:cNvSpPr>
          <p:nvPr/>
        </p:nvSpPr>
        <p:spPr bwMode="auto">
          <a:xfrm>
            <a:off x="3131840" y="4005064"/>
            <a:ext cx="1175322" cy="830997"/>
          </a:xfrm>
          <a:prstGeom prst="rect">
            <a:avLst/>
          </a:prstGeom>
          <a:noFill/>
          <a:ln w="9525">
            <a:noFill/>
            <a:miter lim="800000"/>
            <a:headEnd/>
            <a:tailEnd/>
          </a:ln>
          <a:effectLst/>
        </p:spPr>
        <p:txBody>
          <a:bodyPr wrap="none">
            <a:spAutoFit/>
          </a:bodyPr>
          <a:lstStyle/>
          <a:p>
            <a:pPr algn="ctr" eaLnBrk="0" hangingPunct="0"/>
            <a:r>
              <a:rPr lang="en-US" sz="1600" b="1" dirty="0" smtClean="0">
                <a:solidFill>
                  <a:srgbClr val="000099"/>
                </a:solidFill>
                <a:latin typeface="Georgia" pitchFamily="18" charset="0"/>
              </a:rPr>
              <a:t>Lives </a:t>
            </a:r>
            <a:r>
              <a:rPr lang="en-US" sz="1600" b="1" dirty="0">
                <a:solidFill>
                  <a:srgbClr val="000099"/>
                </a:solidFill>
                <a:latin typeface="Georgia" pitchFamily="18" charset="0"/>
              </a:rPr>
              <a:t>in</a:t>
            </a:r>
          </a:p>
          <a:p>
            <a:pPr algn="ctr" eaLnBrk="0" hangingPunct="0"/>
            <a:r>
              <a:rPr lang="en-US" sz="1600" b="1" dirty="0">
                <a:solidFill>
                  <a:srgbClr val="000099"/>
                </a:solidFill>
                <a:latin typeface="Georgia" pitchFamily="18" charset="0"/>
              </a:rPr>
              <a:t>Time and</a:t>
            </a:r>
          </a:p>
          <a:p>
            <a:pPr algn="ctr" eaLnBrk="0" hangingPunct="0"/>
            <a:r>
              <a:rPr lang="en-US" sz="1600" b="1" dirty="0">
                <a:solidFill>
                  <a:srgbClr val="000099"/>
                </a:solidFill>
                <a:latin typeface="Georgia" pitchFamily="18" charset="0"/>
              </a:rPr>
              <a:t>Place</a:t>
            </a:r>
          </a:p>
        </p:txBody>
      </p:sp>
      <p:sp>
        <p:nvSpPr>
          <p:cNvPr id="11275" name="Oval 11"/>
          <p:cNvSpPr>
            <a:spLocks noChangeAspect="1" noChangeArrowheads="1"/>
          </p:cNvSpPr>
          <p:nvPr/>
        </p:nvSpPr>
        <p:spPr bwMode="auto">
          <a:xfrm rot="8769610" flipH="1" flipV="1">
            <a:off x="4294892" y="3756494"/>
            <a:ext cx="2376747" cy="1178518"/>
          </a:xfrm>
          <a:prstGeom prst="ellipse">
            <a:avLst/>
          </a:prstGeom>
          <a:noFill/>
          <a:ln w="57150">
            <a:solidFill>
              <a:schemeClr val="tx1"/>
            </a:solidFill>
            <a:round/>
            <a:headEnd/>
            <a:tailEnd/>
          </a:ln>
          <a:effectLst/>
        </p:spPr>
        <p:txBody>
          <a:bodyPr wrap="none" anchor="ctr"/>
          <a:lstStyle/>
          <a:p>
            <a:endParaRPr lang="en-US"/>
          </a:p>
        </p:txBody>
      </p:sp>
      <p:sp>
        <p:nvSpPr>
          <p:cNvPr id="11276" name="Text Box 12"/>
          <p:cNvSpPr txBox="1">
            <a:spLocks noChangeArrowheads="1"/>
          </p:cNvSpPr>
          <p:nvPr/>
        </p:nvSpPr>
        <p:spPr bwMode="auto">
          <a:xfrm>
            <a:off x="4932040" y="4005064"/>
            <a:ext cx="1204176" cy="584775"/>
          </a:xfrm>
          <a:prstGeom prst="rect">
            <a:avLst/>
          </a:prstGeom>
          <a:noFill/>
          <a:ln w="9525">
            <a:noFill/>
            <a:miter lim="800000"/>
            <a:headEnd/>
            <a:tailEnd/>
          </a:ln>
          <a:effectLst/>
        </p:spPr>
        <p:txBody>
          <a:bodyPr wrap="none">
            <a:spAutoFit/>
          </a:bodyPr>
          <a:lstStyle/>
          <a:p>
            <a:pPr algn="ctr" eaLnBrk="0" hangingPunct="0"/>
            <a:r>
              <a:rPr lang="en-US" sz="1600" b="1" dirty="0" smtClean="0">
                <a:solidFill>
                  <a:srgbClr val="000099"/>
                </a:solidFill>
                <a:latin typeface="Georgia" pitchFamily="18" charset="0"/>
              </a:rPr>
              <a:t>Timing </a:t>
            </a:r>
            <a:r>
              <a:rPr lang="en-US" sz="1600" b="1" dirty="0">
                <a:solidFill>
                  <a:srgbClr val="000099"/>
                </a:solidFill>
                <a:latin typeface="Georgia" pitchFamily="18" charset="0"/>
              </a:rPr>
              <a:t>in</a:t>
            </a:r>
          </a:p>
          <a:p>
            <a:pPr algn="ctr" eaLnBrk="0" hangingPunct="0"/>
            <a:r>
              <a:rPr lang="en-US" sz="1600" b="1" dirty="0">
                <a:solidFill>
                  <a:srgbClr val="000099"/>
                </a:solidFill>
                <a:latin typeface="Georgia" pitchFamily="18" charset="0"/>
              </a:rPr>
              <a:t>Lives</a:t>
            </a:r>
          </a:p>
        </p:txBody>
      </p:sp>
      <p:sp>
        <p:nvSpPr>
          <p:cNvPr id="13" name="TextBox 12"/>
          <p:cNvSpPr txBox="1"/>
          <p:nvPr/>
        </p:nvSpPr>
        <p:spPr>
          <a:xfrm>
            <a:off x="899592" y="5445224"/>
            <a:ext cx="7488832" cy="1015663"/>
          </a:xfrm>
          <a:prstGeom prst="rect">
            <a:avLst/>
          </a:prstGeom>
          <a:noFill/>
        </p:spPr>
        <p:txBody>
          <a:bodyPr wrap="square" rtlCol="0">
            <a:spAutoFit/>
          </a:bodyPr>
          <a:lstStyle/>
          <a:p>
            <a:pPr algn="ctr"/>
            <a:r>
              <a:rPr lang="en-GB" sz="3000" dirty="0" smtClean="0">
                <a:solidFill>
                  <a:srgbClr val="002060"/>
                </a:solidFill>
              </a:rPr>
              <a:t>The life course as a holistic experience, a purposeful creation, and social formation</a:t>
            </a:r>
            <a:endParaRPr lang="en-GB" sz="3000" dirty="0">
              <a:solidFill>
                <a:srgbClr val="002060"/>
              </a:solidFill>
            </a:endParaRPr>
          </a:p>
        </p:txBody>
      </p:sp>
    </p:spTree>
    <p:extLst>
      <p:ext uri="{BB962C8B-B14F-4D97-AF65-F5344CB8AC3E}">
        <p14:creationId xmlns:p14="http://schemas.microsoft.com/office/powerpoint/2010/main" val="39163515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554" name="Object 2"/>
          <p:cNvGraphicFramePr>
            <a:graphicFrameLocks noChangeAspect="1"/>
          </p:cNvGraphicFramePr>
          <p:nvPr>
            <p:extLst/>
          </p:nvPr>
        </p:nvGraphicFramePr>
        <p:xfrm>
          <a:off x="663575" y="320675"/>
          <a:ext cx="7785100" cy="6010275"/>
        </p:xfrm>
        <a:graphic>
          <a:graphicData uri="http://schemas.openxmlformats.org/presentationml/2006/ole">
            <mc:AlternateContent xmlns:mc="http://schemas.openxmlformats.org/markup-compatibility/2006">
              <mc:Choice xmlns:v="urn:schemas-microsoft-com:vml" Requires="v">
                <p:oleObj spid="_x0000_s1066" name="Slide" r:id="rId4" imgW="1265085" imgH="948042" progId="PowerPoint.Slide.8">
                  <p:embed/>
                </p:oleObj>
              </mc:Choice>
              <mc:Fallback>
                <p:oleObj name="Slide" r:id="rId4" imgW="1265085" imgH="948042" progId="PowerPoint.Slide.8">
                  <p:embed/>
                  <p:pic>
                    <p:nvPicPr>
                      <p:cNvPr id="0" name=""/>
                      <p:cNvPicPr>
                        <a:picLocks noChangeAspect="1" noChangeArrowheads="1"/>
                      </p:cNvPicPr>
                      <p:nvPr/>
                    </p:nvPicPr>
                    <p:blipFill>
                      <a:blip r:embed="rId5"/>
                      <a:srcRect/>
                      <a:stretch>
                        <a:fillRect/>
                      </a:stretch>
                    </p:blipFill>
                    <p:spPr bwMode="auto">
                      <a:xfrm>
                        <a:off x="663575" y="320675"/>
                        <a:ext cx="7785100" cy="601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55" name="Line 3"/>
          <p:cNvSpPr>
            <a:spLocks noChangeShapeType="1"/>
          </p:cNvSpPr>
          <p:nvPr/>
        </p:nvSpPr>
        <p:spPr bwMode="auto">
          <a:xfrm flipV="1">
            <a:off x="4432114" y="4519332"/>
            <a:ext cx="762000" cy="609600"/>
          </a:xfrm>
          <a:prstGeom prst="line">
            <a:avLst/>
          </a:prstGeom>
          <a:noFill/>
          <a:ln w="9525">
            <a:solidFill>
              <a:schemeClr val="tx1"/>
            </a:solidFill>
            <a:round/>
            <a:headEnd/>
            <a:tailEnd type="triangle" w="med" len="med"/>
          </a:ln>
          <a:effectLst/>
        </p:spPr>
        <p:txBody>
          <a:bodyPr/>
          <a:lstStyle/>
          <a:p>
            <a:endParaRPr lang="en-GB"/>
          </a:p>
        </p:txBody>
      </p:sp>
      <p:sp>
        <p:nvSpPr>
          <p:cNvPr id="279556" name="Line 4"/>
          <p:cNvSpPr>
            <a:spLocks noChangeShapeType="1"/>
          </p:cNvSpPr>
          <p:nvPr/>
        </p:nvSpPr>
        <p:spPr bwMode="auto">
          <a:xfrm flipV="1">
            <a:off x="5662613" y="4214532"/>
            <a:ext cx="762000" cy="609600"/>
          </a:xfrm>
          <a:prstGeom prst="line">
            <a:avLst/>
          </a:prstGeom>
          <a:noFill/>
          <a:ln w="9525">
            <a:solidFill>
              <a:schemeClr val="tx1"/>
            </a:solidFill>
            <a:round/>
            <a:headEnd/>
            <a:tailEnd type="triangle" w="med" len="med"/>
          </a:ln>
          <a:effectLst/>
        </p:spPr>
        <p:txBody>
          <a:bodyPr/>
          <a:lstStyle/>
          <a:p>
            <a:endParaRPr lang="en-GB"/>
          </a:p>
        </p:txBody>
      </p:sp>
      <p:sp>
        <p:nvSpPr>
          <p:cNvPr id="279557" name="Line 5"/>
          <p:cNvSpPr>
            <a:spLocks noChangeShapeType="1"/>
          </p:cNvSpPr>
          <p:nvPr/>
        </p:nvSpPr>
        <p:spPr bwMode="auto">
          <a:xfrm flipV="1">
            <a:off x="6674644" y="3971831"/>
            <a:ext cx="762000" cy="685800"/>
          </a:xfrm>
          <a:prstGeom prst="line">
            <a:avLst/>
          </a:prstGeom>
          <a:noFill/>
          <a:ln w="9525">
            <a:solidFill>
              <a:schemeClr val="tx1"/>
            </a:solidFill>
            <a:round/>
            <a:headEnd/>
            <a:tailEnd type="triangle" w="med" len="med"/>
          </a:ln>
          <a:effectLst/>
        </p:spPr>
        <p:txBody>
          <a:bodyPr/>
          <a:lstStyle/>
          <a:p>
            <a:endParaRPr lang="en-GB"/>
          </a:p>
        </p:txBody>
      </p:sp>
      <p:sp>
        <p:nvSpPr>
          <p:cNvPr id="279558" name="Line 6"/>
          <p:cNvSpPr>
            <a:spLocks noChangeShapeType="1"/>
          </p:cNvSpPr>
          <p:nvPr/>
        </p:nvSpPr>
        <p:spPr bwMode="auto">
          <a:xfrm>
            <a:off x="4611128" y="4730469"/>
            <a:ext cx="304800" cy="152400"/>
          </a:xfrm>
          <a:prstGeom prst="line">
            <a:avLst/>
          </a:prstGeom>
          <a:noFill/>
          <a:ln w="9525">
            <a:solidFill>
              <a:schemeClr val="tx1"/>
            </a:solidFill>
            <a:round/>
            <a:headEnd/>
            <a:tailEnd type="triangle" w="med" len="med"/>
          </a:ln>
          <a:effectLst/>
        </p:spPr>
        <p:txBody>
          <a:bodyPr/>
          <a:lstStyle/>
          <a:p>
            <a:endParaRPr lang="en-GB"/>
          </a:p>
        </p:txBody>
      </p:sp>
      <p:sp>
        <p:nvSpPr>
          <p:cNvPr id="279559" name="Line 7"/>
          <p:cNvSpPr>
            <a:spLocks noChangeShapeType="1"/>
          </p:cNvSpPr>
          <p:nvPr/>
        </p:nvSpPr>
        <p:spPr bwMode="auto">
          <a:xfrm>
            <a:off x="5870389" y="4416612"/>
            <a:ext cx="304800" cy="228600"/>
          </a:xfrm>
          <a:prstGeom prst="line">
            <a:avLst/>
          </a:prstGeom>
          <a:noFill/>
          <a:ln w="9525">
            <a:solidFill>
              <a:schemeClr val="tx1"/>
            </a:solidFill>
            <a:round/>
            <a:headEnd/>
            <a:tailEnd type="triangle" w="med" len="med"/>
          </a:ln>
          <a:effectLst/>
        </p:spPr>
        <p:txBody>
          <a:bodyPr/>
          <a:lstStyle/>
          <a:p>
            <a:endParaRPr lang="en-GB"/>
          </a:p>
        </p:txBody>
      </p:sp>
      <p:sp>
        <p:nvSpPr>
          <p:cNvPr id="279560" name="Line 8"/>
          <p:cNvSpPr>
            <a:spLocks noChangeShapeType="1"/>
          </p:cNvSpPr>
          <p:nvPr/>
        </p:nvSpPr>
        <p:spPr bwMode="auto">
          <a:xfrm>
            <a:off x="6930838" y="4100232"/>
            <a:ext cx="457200" cy="228600"/>
          </a:xfrm>
          <a:prstGeom prst="line">
            <a:avLst/>
          </a:prstGeom>
          <a:noFill/>
          <a:ln w="9525">
            <a:solidFill>
              <a:schemeClr val="tx1"/>
            </a:solidFill>
            <a:round/>
            <a:headEnd/>
            <a:tailEnd type="triangle" w="med" len="med"/>
          </a:ln>
          <a:effectLst/>
        </p:spPr>
        <p:txBody>
          <a:bodyPr/>
          <a:lstStyle/>
          <a:p>
            <a:endParaRPr lang="en-GB"/>
          </a:p>
        </p:txBody>
      </p:sp>
      <p:sp>
        <p:nvSpPr>
          <p:cNvPr id="279561" name="AutoShape 9"/>
          <p:cNvSpPr>
            <a:spLocks noChangeArrowheads="1"/>
          </p:cNvSpPr>
          <p:nvPr/>
        </p:nvSpPr>
        <p:spPr bwMode="auto">
          <a:xfrm>
            <a:off x="4110038" y="3943350"/>
            <a:ext cx="685800" cy="2286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66FF99"/>
          </a:solidFill>
          <a:ln w="9525">
            <a:solidFill>
              <a:schemeClr val="tx1"/>
            </a:solidFill>
            <a:miter lim="800000"/>
            <a:headEnd/>
            <a:tailEnd/>
          </a:ln>
          <a:effectLst/>
        </p:spPr>
        <p:txBody>
          <a:bodyPr wrap="none" anchor="ctr"/>
          <a:lstStyle/>
          <a:p>
            <a:endParaRPr lang="en-GB"/>
          </a:p>
        </p:txBody>
      </p:sp>
      <p:sp>
        <p:nvSpPr>
          <p:cNvPr id="279562" name="AutoShape 10"/>
          <p:cNvSpPr>
            <a:spLocks noChangeArrowheads="1"/>
          </p:cNvSpPr>
          <p:nvPr/>
        </p:nvSpPr>
        <p:spPr bwMode="auto">
          <a:xfrm>
            <a:off x="5239871" y="3612776"/>
            <a:ext cx="685800" cy="2286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66FF99"/>
          </a:solidFill>
          <a:ln w="9525">
            <a:solidFill>
              <a:schemeClr val="tx1"/>
            </a:solidFill>
            <a:miter lim="800000"/>
            <a:headEnd/>
            <a:tailEnd/>
          </a:ln>
          <a:effectLst/>
        </p:spPr>
        <p:txBody>
          <a:bodyPr wrap="none" anchor="ctr"/>
          <a:lstStyle/>
          <a:p>
            <a:endParaRPr lang="en-GB"/>
          </a:p>
        </p:txBody>
      </p:sp>
      <p:sp>
        <p:nvSpPr>
          <p:cNvPr id="279563" name="AutoShape 11"/>
          <p:cNvSpPr>
            <a:spLocks noChangeArrowheads="1"/>
          </p:cNvSpPr>
          <p:nvPr/>
        </p:nvSpPr>
        <p:spPr bwMode="auto">
          <a:xfrm>
            <a:off x="6591300" y="3261938"/>
            <a:ext cx="685800" cy="3048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66FF99"/>
          </a:solidFill>
          <a:ln w="9525">
            <a:solidFill>
              <a:schemeClr val="tx1"/>
            </a:solidFill>
            <a:miter lim="800000"/>
            <a:headEnd/>
            <a:tailEnd/>
          </a:ln>
          <a:effectLst/>
        </p:spPr>
        <p:txBody>
          <a:bodyPr wrap="none" anchor="ctr"/>
          <a:lstStyle/>
          <a:p>
            <a:endParaRPr lang="en-GB"/>
          </a:p>
        </p:txBody>
      </p:sp>
      <p:sp>
        <p:nvSpPr>
          <p:cNvPr id="279564" name="AutoShape 12"/>
          <p:cNvSpPr>
            <a:spLocks noChangeArrowheads="1"/>
          </p:cNvSpPr>
          <p:nvPr/>
        </p:nvSpPr>
        <p:spPr bwMode="auto">
          <a:xfrm>
            <a:off x="4581525" y="5418137"/>
            <a:ext cx="1066800" cy="228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6699"/>
          </a:solidFill>
          <a:ln w="9525">
            <a:solidFill>
              <a:schemeClr val="tx1"/>
            </a:solidFill>
            <a:miter lim="800000"/>
            <a:headEnd/>
            <a:tailEnd/>
          </a:ln>
          <a:effectLst/>
        </p:spPr>
        <p:txBody>
          <a:bodyPr wrap="none" anchor="ctr"/>
          <a:lstStyle/>
          <a:p>
            <a:endParaRPr lang="en-GB"/>
          </a:p>
        </p:txBody>
      </p:sp>
      <p:sp>
        <p:nvSpPr>
          <p:cNvPr id="279565" name="AutoShape 13"/>
          <p:cNvSpPr>
            <a:spLocks noChangeArrowheads="1"/>
          </p:cNvSpPr>
          <p:nvPr/>
        </p:nvSpPr>
        <p:spPr bwMode="auto">
          <a:xfrm>
            <a:off x="5726766" y="5239124"/>
            <a:ext cx="1066800" cy="228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6699"/>
          </a:solidFill>
          <a:ln w="9525">
            <a:solidFill>
              <a:schemeClr val="tx1"/>
            </a:solidFill>
            <a:miter lim="800000"/>
            <a:headEnd/>
            <a:tailEnd/>
          </a:ln>
          <a:effectLst/>
        </p:spPr>
        <p:txBody>
          <a:bodyPr wrap="none" anchor="ctr"/>
          <a:lstStyle/>
          <a:p>
            <a:endParaRPr lang="en-GB"/>
          </a:p>
        </p:txBody>
      </p:sp>
      <p:sp>
        <p:nvSpPr>
          <p:cNvPr id="279566" name="AutoShape 14"/>
          <p:cNvSpPr>
            <a:spLocks noChangeArrowheads="1"/>
          </p:cNvSpPr>
          <p:nvPr/>
        </p:nvSpPr>
        <p:spPr bwMode="auto">
          <a:xfrm>
            <a:off x="6934200" y="5076825"/>
            <a:ext cx="1066800" cy="228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6699"/>
          </a:solidFill>
          <a:ln w="9525">
            <a:solidFill>
              <a:schemeClr val="tx1"/>
            </a:solidFill>
            <a:miter lim="800000"/>
            <a:headEnd/>
            <a:tailEnd/>
          </a:ln>
          <a:effectLst/>
        </p:spPr>
        <p:txBody>
          <a:bodyPr wrap="none" anchor="ctr"/>
          <a:lstStyle/>
          <a:p>
            <a:endParaRPr lang="en-GB"/>
          </a:p>
        </p:txBody>
      </p:sp>
      <p:sp>
        <p:nvSpPr>
          <p:cNvPr id="279567" name="Text Box 15"/>
          <p:cNvSpPr txBox="1">
            <a:spLocks noChangeArrowheads="1"/>
          </p:cNvSpPr>
          <p:nvPr/>
        </p:nvSpPr>
        <p:spPr bwMode="auto">
          <a:xfrm>
            <a:off x="323850" y="6381750"/>
            <a:ext cx="2447925" cy="366713"/>
          </a:xfrm>
          <a:prstGeom prst="rect">
            <a:avLst/>
          </a:prstGeom>
          <a:noFill/>
          <a:ln w="9525">
            <a:noFill/>
            <a:miter lim="800000"/>
            <a:headEnd/>
            <a:tailEnd/>
          </a:ln>
          <a:effectLst/>
        </p:spPr>
        <p:txBody>
          <a:bodyPr>
            <a:spAutoFit/>
          </a:bodyPr>
          <a:lstStyle/>
          <a:p>
            <a:pPr>
              <a:spcBef>
                <a:spcPct val="50000"/>
              </a:spcBef>
            </a:pPr>
            <a:r>
              <a:rPr lang="en-GB"/>
              <a:t>Schoon, 2006</a:t>
            </a:r>
          </a:p>
        </p:txBody>
      </p:sp>
    </p:spTree>
    <p:extLst>
      <p:ext uri="{BB962C8B-B14F-4D97-AF65-F5344CB8AC3E}">
        <p14:creationId xmlns:p14="http://schemas.microsoft.com/office/powerpoint/2010/main" val="3982554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Transition to Adulthood</a:t>
            </a:r>
            <a:endParaRPr lang="en-GB" dirty="0"/>
          </a:p>
        </p:txBody>
      </p:sp>
      <p:sp>
        <p:nvSpPr>
          <p:cNvPr id="3" name="Content Placeholder 2"/>
          <p:cNvSpPr>
            <a:spLocks noGrp="1"/>
          </p:cNvSpPr>
          <p:nvPr>
            <p:ph idx="1"/>
          </p:nvPr>
        </p:nvSpPr>
        <p:spPr>
          <a:xfrm>
            <a:off x="179512" y="1484784"/>
            <a:ext cx="8784976" cy="5589240"/>
          </a:xfrm>
        </p:spPr>
        <p:txBody>
          <a:bodyPr>
            <a:normAutofit/>
          </a:bodyPr>
          <a:lstStyle/>
          <a:p>
            <a:r>
              <a:rPr lang="en-GB" sz="2400" dirty="0" smtClean="0"/>
              <a:t>Demographically dense period involving assumption of multiple social roles</a:t>
            </a:r>
          </a:p>
          <a:p>
            <a:r>
              <a:rPr lang="en-GB" sz="2400" dirty="0" smtClean="0"/>
              <a:t>The Big 5</a:t>
            </a:r>
          </a:p>
          <a:p>
            <a:r>
              <a:rPr lang="en-GB" sz="2400" dirty="0" smtClean="0"/>
              <a:t>Pivotal </a:t>
            </a:r>
            <a:r>
              <a:rPr lang="en-GB" sz="2400" dirty="0"/>
              <a:t>in setting the scene for adult functioning and adjustment; is </a:t>
            </a:r>
            <a:r>
              <a:rPr lang="en-GB" sz="2400" dirty="0" smtClean="0"/>
              <a:t>both </a:t>
            </a:r>
            <a:r>
              <a:rPr lang="en-GB" sz="2400" dirty="0"/>
              <a:t>formative and risk laden</a:t>
            </a:r>
          </a:p>
          <a:p>
            <a:r>
              <a:rPr lang="en-GB" sz="2400" dirty="0" smtClean="0"/>
              <a:t>Shaped by previous experiences and current conditions</a:t>
            </a:r>
          </a:p>
        </p:txBody>
      </p:sp>
      <p:pic>
        <p:nvPicPr>
          <p:cNvPr id="5" name="Picture 4" descr="competing demands 2.jpg"/>
          <p:cNvPicPr>
            <a:picLocks noChangeAspect="1"/>
          </p:cNvPicPr>
          <p:nvPr/>
        </p:nvPicPr>
        <p:blipFill>
          <a:blip r:embed="rId3" cstate="print"/>
          <a:stretch>
            <a:fillRect/>
          </a:stretch>
        </p:blipFill>
        <p:spPr>
          <a:xfrm>
            <a:off x="2771800" y="4005064"/>
            <a:ext cx="4608512" cy="2600957"/>
          </a:xfrm>
          <a:prstGeom prst="rect">
            <a:avLst/>
          </a:prstGeom>
        </p:spPr>
      </p:pic>
    </p:spTree>
    <p:extLst>
      <p:ext uri="{BB962C8B-B14F-4D97-AF65-F5344CB8AC3E}">
        <p14:creationId xmlns:p14="http://schemas.microsoft.com/office/powerpoint/2010/main" val="2600301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TotalTime>
  <Words>3519</Words>
  <Application>Microsoft Office PowerPoint</Application>
  <PresentationFormat>On-screen Show (4:3)</PresentationFormat>
  <Paragraphs>426</Paragraphs>
  <Slides>37</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Arial</vt:lpstr>
      <vt:lpstr>Calibri</vt:lpstr>
      <vt:lpstr>Calibri Light</vt:lpstr>
      <vt:lpstr>Courier New</vt:lpstr>
      <vt:lpstr>Georgia</vt:lpstr>
      <vt:lpstr>Helvetica</vt:lpstr>
      <vt:lpstr>Times New Roman</vt:lpstr>
      <vt:lpstr>Wingdings</vt:lpstr>
      <vt:lpstr>Office Theme</vt:lpstr>
      <vt:lpstr>Slide</vt:lpstr>
      <vt:lpstr>PowerPoint Presentation</vt:lpstr>
      <vt:lpstr>Outline</vt:lpstr>
      <vt:lpstr>What is Resilience?</vt:lpstr>
      <vt:lpstr>Identifying resilience</vt:lpstr>
      <vt:lpstr>Paradigm shift</vt:lpstr>
      <vt:lpstr>Human Development in Context</vt:lpstr>
      <vt:lpstr>PowerPoint Presentation</vt:lpstr>
      <vt:lpstr>PowerPoint Presentation</vt:lpstr>
      <vt:lpstr>The Transition to Adulthood</vt:lpstr>
      <vt:lpstr>What is a successful transition?</vt:lpstr>
      <vt:lpstr>Current Debates</vt:lpstr>
      <vt:lpstr>Diverse Pathways View</vt:lpstr>
      <vt:lpstr>Need for Longitudinal Data UK Cohort and Panel Data: Overview</vt:lpstr>
      <vt:lpstr>The Great Recession</vt:lpstr>
      <vt:lpstr>NEET (age 15-24) across Europe</vt:lpstr>
      <vt:lpstr>How did the recession effect  school-to-work transitions?</vt:lpstr>
      <vt:lpstr>Timing and sequencing of transitions (ages 16-23)</vt:lpstr>
      <vt:lpstr>Antecedents of Transition Patterns</vt:lpstr>
      <vt:lpstr>Transitions in a current cohort</vt:lpstr>
      <vt:lpstr>Transitions between age 16 to 20 (LSYPE)</vt:lpstr>
      <vt:lpstr>What is a successful transition?</vt:lpstr>
      <vt:lpstr>Life Satisfaction by Group</vt:lpstr>
      <vt:lpstr>Antecedents of Transition Patterns</vt:lpstr>
      <vt:lpstr>Beating the Odds</vt:lpstr>
      <vt:lpstr>The Concept of Risk</vt:lpstr>
      <vt:lpstr>Indicators of social risk in two age cohorts growing up twenty years apart</vt:lpstr>
      <vt:lpstr>Cummulation of risks</vt:lpstr>
      <vt:lpstr>The youth labour market in historical context</vt:lpstr>
      <vt:lpstr>Greater experience of social risks is associated with becoming NEET</vt:lpstr>
      <vt:lpstr>Beating the Odds:   Risk and Resilience</vt:lpstr>
      <vt:lpstr>Potential protective factors that help young people to “beat the odds”...</vt:lpstr>
      <vt:lpstr>Risk and Protection</vt:lpstr>
      <vt:lpstr>Summary</vt:lpstr>
      <vt:lpstr>Conclusion</vt:lpstr>
      <vt:lpstr>Implications</vt:lpstr>
      <vt:lpstr>Thank you </vt:lpstr>
      <vt:lpstr>Selected References</vt:lpstr>
    </vt:vector>
  </TitlesOfParts>
  <Company>Institute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adults in the 21st century</dc:title>
  <dc:creator>ICS</dc:creator>
  <cp:lastModifiedBy>Richard Arnold</cp:lastModifiedBy>
  <cp:revision>562</cp:revision>
  <cp:lastPrinted>2016-06-27T19:15:09Z</cp:lastPrinted>
  <dcterms:created xsi:type="dcterms:W3CDTF">2012-05-31T15:17:08Z</dcterms:created>
  <dcterms:modified xsi:type="dcterms:W3CDTF">2016-06-28T15:18:11Z</dcterms:modified>
</cp:coreProperties>
</file>