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60" r:id="rId3"/>
    <p:sldId id="261" r:id="rId4"/>
    <p:sldId id="268" r:id="rId5"/>
    <p:sldId id="269" r:id="rId6"/>
    <p:sldId id="262" r:id="rId7"/>
    <p:sldId id="272" r:id="rId8"/>
    <p:sldId id="264" r:id="rId9"/>
    <p:sldId id="273" r:id="rId10"/>
    <p:sldId id="274" r:id="rId11"/>
    <p:sldId id="270"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47A64D7C-51D4-F548-BEC4-5E32E35725E1}" type="datetimeFigureOut">
              <a:rPr lang="en-US" smtClean="0"/>
              <a:t>6/2/2015</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47A64D7C-51D4-F548-BEC4-5E32E35725E1}" type="datetimeFigureOut">
              <a:rPr lang="en-US" smtClean="0"/>
              <a:t>6/2/2015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B32B62-B78C-C14E-9C16-CC07799D7ADD}" type="slidenum">
              <a:rPr lang="en-US" smtClean="0"/>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7A64D7C-51D4-F548-BEC4-5E32E35725E1}" type="datetimeFigureOut">
              <a:rPr lang="en-US" smtClean="0"/>
              <a:t>6/2/2015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B32B62-B78C-C14E-9C16-CC07799D7ADD}"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47A64D7C-51D4-F548-BEC4-5E32E35725E1}" type="datetimeFigureOut">
              <a:rPr lang="en-US" smtClean="0"/>
              <a:t>6/2/2015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B32B62-B78C-C14E-9C16-CC07799D7ADD}"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7A64D7C-51D4-F548-BEC4-5E32E35725E1}" type="datetimeFigureOut">
              <a:rPr lang="en-US" smtClean="0"/>
              <a:t>6/2/2015</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7A64D7C-51D4-F548-BEC4-5E32E35725E1}" type="datetimeFigureOut">
              <a:rPr lang="en-US" smtClean="0"/>
              <a:t>6/2/2015</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EAB32B62-B78C-C14E-9C16-CC07799D7ADD}" type="slidenum">
              <a:rPr lang="en-US" smtClean="0"/>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64D7C-51D4-F548-BEC4-5E32E35725E1}" type="datetimeFigureOut">
              <a:rPr lang="en-US" smtClean="0"/>
              <a:t>6/2/2015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B32B62-B78C-C14E-9C16-CC07799D7ADD}" type="slidenum">
              <a:rPr lang="en-US" smtClean="0"/>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47A64D7C-51D4-F548-BEC4-5E32E35725E1}" type="datetimeFigureOut">
              <a:rPr lang="en-US" smtClean="0"/>
              <a:t>6/2/2015</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EAB32B62-B78C-C14E-9C16-CC07799D7ADD}"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47A64D7C-51D4-F548-BEC4-5E32E35725E1}" type="datetimeFigureOut">
              <a:rPr lang="en-US" smtClean="0"/>
              <a:t>6/2/2015</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EAB32B62-B78C-C14E-9C16-CC07799D7ADD}"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7A64D7C-51D4-F548-BEC4-5E32E35725E1}" type="datetimeFigureOut">
              <a:rPr lang="en-US" smtClean="0"/>
              <a:t>6/2/2015</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EAB32B62-B78C-C14E-9C16-CC07799D7ADD}" type="slidenum">
              <a:rPr lang="en-US" smtClean="0"/>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7A64D7C-51D4-F548-BEC4-5E32E35725E1}" type="datetimeFigureOut">
              <a:rPr lang="en-US" smtClean="0"/>
              <a:t>6/2/2015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B32B62-B78C-C14E-9C16-CC07799D7AD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7A64D7C-51D4-F548-BEC4-5E32E35725E1}" type="datetimeFigureOut">
              <a:rPr lang="en-US" smtClean="0"/>
              <a:t>6/2/2015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B32B62-B78C-C14E-9C16-CC07799D7ADD}"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7A64D7C-51D4-F548-BEC4-5E32E35725E1}" type="datetimeFigureOut">
              <a:rPr lang="en-US" smtClean="0"/>
              <a:t>6/2/2015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B32B62-B78C-C14E-9C16-CC07799D7ADD}" type="slidenum">
              <a:rPr lang="en-US" smtClean="0"/>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7A64D7C-51D4-F548-BEC4-5E32E35725E1}" type="datetimeFigureOut">
              <a:rPr lang="en-US" smtClean="0"/>
              <a:t>6/2/2015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B32B62-B78C-C14E-9C16-CC07799D7ADD}"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47A64D7C-51D4-F548-BEC4-5E32E35725E1}" type="datetimeFigureOut">
              <a:rPr lang="en-US" smtClean="0"/>
              <a:t>6/2/2015</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47A64D7C-51D4-F548-BEC4-5E32E35725E1}" type="datetimeFigureOut">
              <a:rPr lang="en-US" smtClean="0"/>
              <a:t>6/2/2015</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EAB32B62-B78C-C14E-9C16-CC07799D7ADD}" type="slidenum">
              <a:rPr lang="en-US" smtClean="0"/>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7A64D7C-51D4-F548-BEC4-5E32E35725E1}" type="datetimeFigureOut">
              <a:rPr lang="en-US" smtClean="0"/>
              <a:t>6/2/2015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B32B62-B78C-C14E-9C16-CC07799D7AD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7A64D7C-51D4-F548-BEC4-5E32E35725E1}" type="datetimeFigureOut">
              <a:rPr lang="en-US" smtClean="0"/>
              <a:t>6/2/2015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B32B62-B78C-C14E-9C16-CC07799D7ADD}" type="slidenum">
              <a:rPr lang="en-US" smtClean="0"/>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7A64D7C-51D4-F548-BEC4-5E32E35725E1}" type="datetimeFigureOut">
              <a:rPr lang="en-US" smtClean="0"/>
              <a:t>6/2/2015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EAB32B62-B78C-C14E-9C16-CC07799D7AD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7A64D7C-51D4-F548-BEC4-5E32E35725E1}" type="datetimeFigureOut">
              <a:rPr lang="en-US" smtClean="0"/>
              <a:t>6/2/2015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B32B62-B78C-C14E-9C16-CC07799D7ADD}" type="slidenum">
              <a:rPr lang="en-US" smtClean="0"/>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47A64D7C-51D4-F548-BEC4-5E32E35725E1}" type="datetimeFigureOut">
              <a:rPr lang="en-US" smtClean="0"/>
              <a:t>6/2/2015</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EAB32B62-B78C-C14E-9C16-CC07799D7AD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434" y="4505966"/>
            <a:ext cx="8308681" cy="933450"/>
          </a:xfrm>
        </p:spPr>
        <p:txBody>
          <a:bodyPr>
            <a:normAutofit/>
          </a:bodyPr>
          <a:lstStyle/>
          <a:p>
            <a:r>
              <a:rPr lang="en-US" sz="2200" dirty="0"/>
              <a:t>Opportunity, Safety Nets, and Self-Worth in the Neoliberal Era </a:t>
            </a:r>
          </a:p>
        </p:txBody>
      </p:sp>
      <p:sp>
        <p:nvSpPr>
          <p:cNvPr id="3" name="Subtitle 2"/>
          <p:cNvSpPr>
            <a:spLocks noGrp="1"/>
          </p:cNvSpPr>
          <p:nvPr>
            <p:ph type="subTitle" idx="1"/>
          </p:nvPr>
        </p:nvSpPr>
        <p:spPr>
          <a:xfrm>
            <a:off x="5310991" y="5707912"/>
            <a:ext cx="3413124" cy="748553"/>
          </a:xfrm>
        </p:spPr>
        <p:txBody>
          <a:bodyPr>
            <a:normAutofit lnSpcReduction="10000"/>
          </a:bodyPr>
          <a:lstStyle/>
          <a:p>
            <a:r>
              <a:rPr lang="en-US" dirty="0" smtClean="0"/>
              <a:t>Jennifer M. Silva</a:t>
            </a:r>
          </a:p>
          <a:p>
            <a:r>
              <a:rPr lang="en-US" dirty="0" smtClean="0"/>
              <a:t>Sociology &amp; Anthropology </a:t>
            </a:r>
          </a:p>
          <a:p>
            <a:r>
              <a:rPr lang="en-US" dirty="0" smtClean="0"/>
              <a:t>Bucknell University</a:t>
            </a:r>
            <a:endParaRPr lang="en-US" dirty="0"/>
          </a:p>
        </p:txBody>
      </p:sp>
      <p:pic>
        <p:nvPicPr>
          <p:cNvPr id="9" name="Picture Placeholder 8" descr="Chase - The Leader.jpeg"/>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6588" b="34664"/>
          <a:stretch/>
        </p:blipFill>
        <p:spPr>
          <a:xfrm>
            <a:off x="4624388" y="228600"/>
            <a:ext cx="2057400" cy="2038350"/>
          </a:xfrm>
        </p:spPr>
      </p:pic>
      <p:sp>
        <p:nvSpPr>
          <p:cNvPr id="6" name="Text Placeholder 5"/>
          <p:cNvSpPr>
            <a:spLocks noGrp="1"/>
          </p:cNvSpPr>
          <p:nvPr>
            <p:ph type="body" sz="half" idx="2"/>
          </p:nvPr>
        </p:nvSpPr>
        <p:spPr>
          <a:xfrm>
            <a:off x="415434" y="583478"/>
            <a:ext cx="4000036" cy="3236922"/>
          </a:xfrm>
        </p:spPr>
        <p:txBody>
          <a:bodyPr/>
          <a:lstStyle/>
          <a:p>
            <a:r>
              <a:rPr lang="en-US" sz="3600" dirty="0" smtClean="0"/>
              <a:t>Pathways to Adulthood</a:t>
            </a:r>
            <a:endParaRPr lang="en-US" sz="3600" dirty="0"/>
          </a:p>
        </p:txBody>
      </p:sp>
      <p:pic>
        <p:nvPicPr>
          <p:cNvPr id="13" name="Picture Placeholder 12"/>
          <p:cNvPicPr>
            <a:picLocks noGrp="1" noChangeAspect="1"/>
          </p:cNvPicPr>
          <p:nvPr>
            <p:ph type="pic" sz="quarter" idx="13"/>
          </p:nvPr>
        </p:nvPicPr>
        <p:blipFill>
          <a:blip r:embed="rId3"/>
          <a:srcRect t="12104" b="12104"/>
          <a:stretch>
            <a:fillRect/>
          </a:stretch>
        </p:blipFill>
        <p:spPr/>
      </p:pic>
    </p:spTree>
    <p:extLst>
      <p:ext uri="{BB962C8B-B14F-4D97-AF65-F5344CB8AC3E}">
        <p14:creationId xmlns:p14="http://schemas.microsoft.com/office/powerpoint/2010/main" val="945817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Middle-Class Pathways</a:t>
            </a:r>
            <a:endParaRPr lang="en-US" dirty="0"/>
          </a:p>
        </p:txBody>
      </p:sp>
      <p:sp>
        <p:nvSpPr>
          <p:cNvPr id="3" name="Content Placeholder 2"/>
          <p:cNvSpPr>
            <a:spLocks noGrp="1"/>
          </p:cNvSpPr>
          <p:nvPr>
            <p:ph sz="half" idx="1"/>
          </p:nvPr>
        </p:nvSpPr>
        <p:spPr>
          <a:xfrm>
            <a:off x="498518" y="1985963"/>
            <a:ext cx="7955950" cy="4140200"/>
          </a:xfrm>
        </p:spPr>
        <p:txBody>
          <a:bodyPr>
            <a:normAutofit/>
          </a:bodyPr>
          <a:lstStyle/>
          <a:p>
            <a:r>
              <a:rPr lang="en-US" sz="2200" dirty="0" smtClean="0"/>
              <a:t>Middle-class parents mobilize a vast array of economic, social, and cultural resources to launch their children into adulthood</a:t>
            </a:r>
          </a:p>
          <a:p>
            <a:r>
              <a:rPr lang="en-US" sz="2200" dirty="0" smtClean="0"/>
              <a:t>They rely on private safety nets to manage risks</a:t>
            </a:r>
            <a:endParaRPr lang="en-US" sz="2200" dirty="0"/>
          </a:p>
        </p:txBody>
      </p:sp>
    </p:spTree>
    <p:extLst>
      <p:ext uri="{BB962C8B-B14F-4D97-AF65-F5344CB8AC3E}">
        <p14:creationId xmlns:p14="http://schemas.microsoft.com/office/powerpoint/2010/main" val="141282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Self-Reliance as Self-Worth</a:t>
            </a:r>
            <a:endParaRPr lang="en-US" dirty="0"/>
          </a:p>
        </p:txBody>
      </p:sp>
      <p:sp>
        <p:nvSpPr>
          <p:cNvPr id="3" name="Content Placeholder 2"/>
          <p:cNvSpPr>
            <a:spLocks noGrp="1"/>
          </p:cNvSpPr>
          <p:nvPr>
            <p:ph sz="half" idx="1"/>
          </p:nvPr>
        </p:nvSpPr>
        <p:spPr>
          <a:xfrm>
            <a:off x="498518" y="1985963"/>
            <a:ext cx="7558960" cy="4140200"/>
          </a:xfrm>
        </p:spPr>
        <p:txBody>
          <a:bodyPr>
            <a:normAutofit fontScale="92500" lnSpcReduction="10000"/>
          </a:bodyPr>
          <a:lstStyle/>
          <a:p>
            <a:pPr marL="0" indent="0">
              <a:buNone/>
            </a:pPr>
            <a:r>
              <a:rPr lang="en-US" sz="2200" dirty="0" smtClean="0"/>
              <a:t>“I </a:t>
            </a:r>
            <a:r>
              <a:rPr lang="en-US" sz="2200" dirty="0"/>
              <a:t>have a buddy of mine who has something called spina bifida. And his parents have brought him up babying him, giving him everything he wanted, and everything else. Then I have a buddy who only has one leg. This other guy’s parents [his friend who only has one leg], they said, you only got one leg, deal with it. We’re not going to baby you. Which I think is the right way to do it. </a:t>
            </a:r>
            <a:r>
              <a:rPr lang="en-US" sz="2200" i="1" dirty="0"/>
              <a:t>Because there’s nobody in this world that’s gonna baby you. When you get out from under the wing of mommy and daddy, the government doesn’t care if you’re disabled. They’re gonna tax you just like everybody else.</a:t>
            </a:r>
            <a:r>
              <a:rPr lang="en-US" sz="2200" dirty="0"/>
              <a:t> You gotta make a living. Be it however little you can make or whatever</a:t>
            </a:r>
            <a:r>
              <a:rPr lang="en-US" sz="2200" dirty="0" smtClean="0"/>
              <a:t>.”</a:t>
            </a:r>
          </a:p>
          <a:p>
            <a:pPr marL="0" indent="0">
              <a:buNone/>
            </a:pPr>
            <a:r>
              <a:rPr lang="en-US" sz="2200" dirty="0"/>
              <a:t>	</a:t>
            </a:r>
            <a:r>
              <a:rPr lang="en-US" sz="2200" dirty="0" smtClean="0"/>
              <a:t>	</a:t>
            </a:r>
            <a:r>
              <a:rPr lang="en-US" sz="2000" dirty="0" smtClean="0"/>
              <a:t>		</a:t>
            </a:r>
            <a:endParaRPr lang="en-US" dirty="0"/>
          </a:p>
        </p:txBody>
      </p:sp>
    </p:spTree>
    <p:extLst>
      <p:ext uri="{BB962C8B-B14F-4D97-AF65-F5344CB8AC3E}">
        <p14:creationId xmlns:p14="http://schemas.microsoft.com/office/powerpoint/2010/main" val="298083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a:t>
            </a:r>
            <a:r>
              <a:rPr lang="en-US" dirty="0"/>
              <a:t>l</a:t>
            </a:r>
            <a:r>
              <a:rPr lang="en-US" dirty="0" smtClean="0"/>
              <a:t>iberal Selfhood</a:t>
            </a:r>
            <a:endParaRPr lang="en-US" dirty="0"/>
          </a:p>
        </p:txBody>
      </p:sp>
      <p:sp>
        <p:nvSpPr>
          <p:cNvPr id="3" name="Content Placeholder 2"/>
          <p:cNvSpPr>
            <a:spLocks noGrp="1"/>
          </p:cNvSpPr>
          <p:nvPr>
            <p:ph sz="half" idx="1"/>
          </p:nvPr>
        </p:nvSpPr>
        <p:spPr>
          <a:xfrm>
            <a:off x="498518" y="1985963"/>
            <a:ext cx="7838658" cy="4140200"/>
          </a:xfrm>
        </p:spPr>
        <p:txBody>
          <a:bodyPr/>
          <a:lstStyle/>
          <a:p>
            <a:r>
              <a:rPr lang="en-US" sz="2400" dirty="0" smtClean="0"/>
              <a:t>Naming structural barriers to achievement are interpreted as a “crutch.”</a:t>
            </a:r>
          </a:p>
          <a:p>
            <a:r>
              <a:rPr lang="en-US" sz="2400" dirty="0" smtClean="0"/>
              <a:t>Self-reliance becomes a sign of moral worth.</a:t>
            </a:r>
          </a:p>
          <a:p>
            <a:r>
              <a:rPr lang="en-US" sz="2400" dirty="0" smtClean="0"/>
              <a:t>Working-class youth reject institutions and embrace isolation as the only way to survive.</a:t>
            </a:r>
          </a:p>
          <a:p>
            <a:pPr marL="0" indent="0">
              <a:buNone/>
            </a:pPr>
            <a:endParaRPr lang="en-US" sz="2400" dirty="0" smtClean="0"/>
          </a:p>
          <a:p>
            <a:endParaRPr lang="en-US" sz="2400" dirty="0" smtClean="0"/>
          </a:p>
          <a:p>
            <a:endParaRPr lang="en-US" sz="800" dirty="0"/>
          </a:p>
          <a:p>
            <a:endParaRPr lang="en-US" dirty="0"/>
          </a:p>
        </p:txBody>
      </p:sp>
    </p:spTree>
    <p:extLst>
      <p:ext uri="{BB962C8B-B14F-4D97-AF65-F5344CB8AC3E}">
        <p14:creationId xmlns:p14="http://schemas.microsoft.com/office/powerpoint/2010/main" val="184816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Millennial Characteristics…</a:t>
            </a:r>
            <a:endParaRPr lang="en-US" dirty="0"/>
          </a:p>
        </p:txBody>
      </p:sp>
      <p:sp>
        <p:nvSpPr>
          <p:cNvPr id="3" name="Content Placeholder 2"/>
          <p:cNvSpPr>
            <a:spLocks noGrp="1"/>
          </p:cNvSpPr>
          <p:nvPr>
            <p:ph sz="half" idx="1"/>
          </p:nvPr>
        </p:nvSpPr>
        <p:spPr/>
        <p:txBody>
          <a:bodyPr/>
          <a:lstStyle/>
          <a:p>
            <a:r>
              <a:rPr lang="en-US" dirty="0" smtClean="0"/>
              <a:t>Traditional markers of adulthood have become delayed, disorderly, reversible, or even foregone</a:t>
            </a:r>
          </a:p>
          <a:p>
            <a:r>
              <a:rPr lang="en-US" dirty="0" smtClean="0"/>
              <a:t>Delayed </a:t>
            </a:r>
            <a:r>
              <a:rPr lang="en-US" dirty="0"/>
              <a:t>adulthood reflects increased opportunity for self-exploration and self-focus</a:t>
            </a:r>
          </a:p>
          <a:p>
            <a:r>
              <a:rPr lang="en-US" dirty="0" smtClean="0"/>
              <a:t>Millennials </a:t>
            </a:r>
            <a:r>
              <a:rPr lang="en-US" dirty="0"/>
              <a:t>are </a:t>
            </a:r>
            <a:r>
              <a:rPr lang="en-US" dirty="0" smtClean="0"/>
              <a:t>too self-absorbed and entitled to “grow up”</a:t>
            </a:r>
            <a:endParaRPr lang="en-US" dirty="0"/>
          </a:p>
          <a:p>
            <a:endParaRPr lang="en-US" dirty="0"/>
          </a:p>
        </p:txBody>
      </p:sp>
      <p:pic>
        <p:nvPicPr>
          <p:cNvPr id="5" name="Content Placeholder 4" descr="360943.full.gif"/>
          <p:cNvPicPr>
            <a:picLocks noGrp="1" noChangeAspect="1"/>
          </p:cNvPicPr>
          <p:nvPr>
            <p:ph sz="half" idx="2"/>
          </p:nvPr>
        </p:nvPicPr>
        <p:blipFill>
          <a:blip r:embed="rId2">
            <a:extLst>
              <a:ext uri="{28A0092B-C50C-407E-A947-70E740481C1C}">
                <a14:useLocalDpi xmlns:a14="http://schemas.microsoft.com/office/drawing/2010/main" val="0"/>
              </a:ext>
            </a:extLst>
          </a:blip>
          <a:srcRect l="1687" r="1687"/>
          <a:stretch>
            <a:fillRect/>
          </a:stretch>
        </p:blipFill>
        <p:spPr/>
      </p:pic>
    </p:spTree>
    <p:extLst>
      <p:ext uri="{BB962C8B-B14F-4D97-AF65-F5344CB8AC3E}">
        <p14:creationId xmlns:p14="http://schemas.microsoft.com/office/powerpoint/2010/main" val="289348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 Context</a:t>
            </a:r>
            <a:endParaRPr lang="en-US" dirty="0"/>
          </a:p>
        </p:txBody>
      </p:sp>
      <p:pic>
        <p:nvPicPr>
          <p:cNvPr id="11" name="Content Placeholder 10" descr="gen y.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 t="7933" r="-5" b="11573"/>
          <a:stretch/>
        </p:blipFill>
        <p:spPr>
          <a:xfrm>
            <a:off x="4397375" y="1271588"/>
            <a:ext cx="3657600" cy="2230437"/>
          </a:xfrm>
        </p:spPr>
      </p:pic>
      <p:sp>
        <p:nvSpPr>
          <p:cNvPr id="7" name="Content Placeholder 6"/>
          <p:cNvSpPr>
            <a:spLocks noGrp="1"/>
          </p:cNvSpPr>
          <p:nvPr>
            <p:ph sz="half" idx="15"/>
          </p:nvPr>
        </p:nvSpPr>
        <p:spPr>
          <a:xfrm>
            <a:off x="498518" y="1271475"/>
            <a:ext cx="3657600" cy="4854688"/>
          </a:xfrm>
        </p:spPr>
        <p:txBody>
          <a:bodyPr/>
          <a:lstStyle/>
          <a:p>
            <a:r>
              <a:rPr lang="en-US" dirty="0" smtClean="0"/>
              <a:t>Disappearing jobs</a:t>
            </a:r>
          </a:p>
          <a:p>
            <a:r>
              <a:rPr lang="en-US" dirty="0" smtClean="0"/>
              <a:t>Fragile families</a:t>
            </a:r>
          </a:p>
          <a:p>
            <a:r>
              <a:rPr lang="en-US" dirty="0" smtClean="0"/>
              <a:t>Shrinking social supports and social safety nets</a:t>
            </a:r>
          </a:p>
          <a:p>
            <a:r>
              <a:rPr lang="en-US" dirty="0" smtClean="0"/>
              <a:t>Privatized risk</a:t>
            </a:r>
          </a:p>
          <a:p>
            <a:r>
              <a:rPr lang="en-US" dirty="0" smtClean="0"/>
              <a:t>Falling trust in institutions</a:t>
            </a:r>
          </a:p>
          <a:p>
            <a:r>
              <a:rPr lang="en-US" dirty="0" smtClean="0"/>
              <a:t>Cultural logic of self-reliance </a:t>
            </a:r>
          </a:p>
          <a:p>
            <a:pPr marL="0" indent="0">
              <a:buNone/>
            </a:pPr>
            <a:endParaRPr lang="en-US" dirty="0"/>
          </a:p>
        </p:txBody>
      </p:sp>
      <p:pic>
        <p:nvPicPr>
          <p:cNvPr id="10" name="Content Placeholder 9" descr="x-debt.jpg"/>
          <p:cNvPicPr>
            <a:picLocks noGrp="1" noChangeAspect="1"/>
          </p:cNvPicPr>
          <p:nvPr>
            <p:ph sz="half" idx="16"/>
          </p:nvPr>
        </p:nvPicPr>
        <p:blipFill>
          <a:blip r:embed="rId3">
            <a:extLst>
              <a:ext uri="{28A0092B-C50C-407E-A947-70E740481C1C}">
                <a14:useLocalDpi xmlns:a14="http://schemas.microsoft.com/office/drawing/2010/main" val="0"/>
              </a:ext>
            </a:extLst>
          </a:blip>
          <a:srcRect l="105" r="105"/>
          <a:stretch>
            <a:fillRect/>
          </a:stretch>
        </p:blipFill>
        <p:spPr>
          <a:xfrm>
            <a:off x="4410075" y="3822700"/>
            <a:ext cx="3657600" cy="2312988"/>
          </a:xfrm>
        </p:spPr>
      </p:pic>
    </p:spTree>
    <p:extLst>
      <p:ext uri="{BB962C8B-B14F-4D97-AF65-F5344CB8AC3E}">
        <p14:creationId xmlns:p14="http://schemas.microsoft.com/office/powerpoint/2010/main" val="81244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a:t>
            </a:r>
            <a:endParaRPr lang="en-US" dirty="0"/>
          </a:p>
        </p:txBody>
      </p:sp>
      <p:sp>
        <p:nvSpPr>
          <p:cNvPr id="4" name="Content Placeholder 3"/>
          <p:cNvSpPr>
            <a:spLocks noGrp="1"/>
          </p:cNvSpPr>
          <p:nvPr>
            <p:ph sz="half" idx="15"/>
          </p:nvPr>
        </p:nvSpPr>
        <p:spPr>
          <a:xfrm>
            <a:off x="498517" y="1985963"/>
            <a:ext cx="7569157" cy="4140200"/>
          </a:xfrm>
        </p:spPr>
        <p:txBody>
          <a:bodyPr/>
          <a:lstStyle/>
          <a:p>
            <a:pPr lvl="0"/>
            <a:r>
              <a:rPr lang="en-US" sz="2200" dirty="0"/>
              <a:t>How do working class men and women construct what it means to become an adult in contemporary America? </a:t>
            </a:r>
            <a:endParaRPr lang="en-US" sz="2200" dirty="0" smtClean="0"/>
          </a:p>
          <a:p>
            <a:pPr lvl="0"/>
            <a:r>
              <a:rPr lang="en-US" sz="2200" dirty="0" smtClean="0"/>
              <a:t>How </a:t>
            </a:r>
            <a:r>
              <a:rPr lang="en-US" sz="2200" dirty="0"/>
              <a:t>do economic and social instability shape working-class young people’s adult selves, their understanding of the American Dream, and their futures? </a:t>
            </a:r>
            <a:endParaRPr lang="en-US" sz="2200" dirty="0" smtClean="0"/>
          </a:p>
          <a:p>
            <a:pPr lvl="0"/>
            <a:r>
              <a:rPr lang="en-US" sz="2200" dirty="0" smtClean="0"/>
              <a:t>How </a:t>
            </a:r>
            <a:r>
              <a:rPr lang="en-US" sz="2200" dirty="0"/>
              <a:t>do they explain their failures to enter middle class America, </a:t>
            </a:r>
            <a:r>
              <a:rPr lang="en-US" sz="2200" dirty="0" smtClean="0"/>
              <a:t>and how do they console </a:t>
            </a:r>
            <a:r>
              <a:rPr lang="en-US" sz="2200" dirty="0"/>
              <a:t>themselves for such failings?</a:t>
            </a:r>
          </a:p>
          <a:p>
            <a:endParaRPr lang="en-US" dirty="0"/>
          </a:p>
        </p:txBody>
      </p:sp>
    </p:spTree>
    <p:extLst>
      <p:ext uri="{BB962C8B-B14F-4D97-AF65-F5344CB8AC3E}">
        <p14:creationId xmlns:p14="http://schemas.microsoft.com/office/powerpoint/2010/main" val="3577666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15"/>
          </p:nvPr>
        </p:nvSpPr>
        <p:spPr>
          <a:xfrm>
            <a:off x="498518" y="1600200"/>
            <a:ext cx="7556270" cy="4525963"/>
          </a:xfrm>
        </p:spPr>
        <p:txBody>
          <a:bodyPr>
            <a:normAutofit/>
          </a:bodyPr>
          <a:lstStyle/>
          <a:p>
            <a:r>
              <a:rPr lang="en-US" dirty="0" smtClean="0"/>
              <a:t>100 </a:t>
            </a:r>
            <a:r>
              <a:rPr lang="en-US" dirty="0"/>
              <a:t>in-depth, semi-structured interviews with men and women from working-class families. “Working </a:t>
            </a:r>
            <a:r>
              <a:rPr lang="en-US" dirty="0" smtClean="0"/>
              <a:t>class</a:t>
            </a:r>
            <a:r>
              <a:rPr lang="en-US" dirty="0"/>
              <a:t>” defined as parents without college degrees. </a:t>
            </a:r>
          </a:p>
          <a:p>
            <a:r>
              <a:rPr lang="en-US" dirty="0" smtClean="0"/>
              <a:t>Sample </a:t>
            </a:r>
            <a:r>
              <a:rPr lang="en-US" dirty="0"/>
              <a:t>was 60% white, 40% black, and split evenly by gender. </a:t>
            </a:r>
          </a:p>
          <a:p>
            <a:r>
              <a:rPr lang="en-US" dirty="0" smtClean="0"/>
              <a:t>Median </a:t>
            </a:r>
            <a:r>
              <a:rPr lang="en-US" dirty="0"/>
              <a:t>age = 27 </a:t>
            </a:r>
            <a:r>
              <a:rPr lang="en-US" dirty="0" smtClean="0"/>
              <a:t>years.</a:t>
            </a:r>
            <a:endParaRPr lang="en-US" dirty="0"/>
          </a:p>
          <a:p>
            <a:r>
              <a:rPr lang="en-US" dirty="0" smtClean="0"/>
              <a:t>Recruited </a:t>
            </a:r>
            <a:r>
              <a:rPr lang="en-US" dirty="0"/>
              <a:t>at gas stations, casual dining restaurants, coffee shops, fast food chains, retail chains, daycares, temporary agencies, community and regional colleges, military training sites, and police and fire stations.</a:t>
            </a:r>
          </a:p>
          <a:p>
            <a:r>
              <a:rPr lang="en-US" dirty="0" smtClean="0"/>
              <a:t>120 additional interviews across the US with middle and upper class young adults </a:t>
            </a:r>
            <a:endParaRPr lang="en-US" dirty="0"/>
          </a:p>
          <a:p>
            <a:endParaRPr lang="en-US" dirty="0"/>
          </a:p>
        </p:txBody>
      </p:sp>
    </p:spTree>
    <p:extLst>
      <p:ext uri="{BB962C8B-B14F-4D97-AF65-F5344CB8AC3E}">
        <p14:creationId xmlns:p14="http://schemas.microsoft.com/office/powerpoint/2010/main" val="113293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The Impossibility of Tradition </a:t>
            </a:r>
            <a:endParaRPr lang="en-US" dirty="0"/>
          </a:p>
        </p:txBody>
      </p:sp>
      <p:pic>
        <p:nvPicPr>
          <p:cNvPr id="21" name="Content Placeholder 20" descr="Far Side Jobs.gif"/>
          <p:cNvPicPr>
            <a:picLocks noGrp="1" noChangeAspect="1"/>
          </p:cNvPicPr>
          <p:nvPr>
            <p:ph sz="half" idx="1"/>
          </p:nvPr>
        </p:nvPicPr>
        <p:blipFill>
          <a:blip r:embed="rId2">
            <a:extLst>
              <a:ext uri="{28A0092B-C50C-407E-A947-70E740481C1C}">
                <a14:useLocalDpi xmlns:a14="http://schemas.microsoft.com/office/drawing/2010/main" val="0"/>
              </a:ext>
            </a:extLst>
          </a:blip>
          <a:srcRect l="369" r="369"/>
          <a:stretch>
            <a:fillRect/>
          </a:stretch>
        </p:blipFill>
        <p:spPr>
          <a:xfrm>
            <a:off x="498475" y="1851025"/>
            <a:ext cx="3657600" cy="4618038"/>
          </a:xfrm>
        </p:spPr>
      </p:pic>
      <p:sp>
        <p:nvSpPr>
          <p:cNvPr id="18" name="Content Placeholder 17"/>
          <p:cNvSpPr>
            <a:spLocks noGrp="1"/>
          </p:cNvSpPr>
          <p:nvPr>
            <p:ph sz="half" idx="2"/>
          </p:nvPr>
        </p:nvSpPr>
        <p:spPr>
          <a:xfrm>
            <a:off x="4399878" y="1851749"/>
            <a:ext cx="3657600" cy="4617502"/>
          </a:xfrm>
        </p:spPr>
        <p:txBody>
          <a:bodyPr/>
          <a:lstStyle/>
          <a:p>
            <a:pPr>
              <a:buFont typeface="Arial" pitchFamily="34" charset="0"/>
              <a:buChar char="•"/>
            </a:pPr>
            <a:r>
              <a:rPr lang="en-US" dirty="0" smtClean="0"/>
              <a:t>Working-class </a:t>
            </a:r>
            <a:r>
              <a:rPr lang="en-US" dirty="0"/>
              <a:t>M</a:t>
            </a:r>
            <a:r>
              <a:rPr lang="en-US" dirty="0" smtClean="0"/>
              <a:t>illennials bounce </a:t>
            </a:r>
            <a:r>
              <a:rPr lang="en-US" dirty="0"/>
              <a:t>from one unstable job to the next, relying on credit cards to pay their monthly bills.</a:t>
            </a:r>
          </a:p>
          <a:p>
            <a:pPr>
              <a:buFont typeface="Arial" pitchFamily="34" charset="0"/>
              <a:buChar char="•"/>
            </a:pPr>
            <a:r>
              <a:rPr lang="en-US" dirty="0"/>
              <a:t>They lack the tools and knowledge to </a:t>
            </a:r>
            <a:r>
              <a:rPr lang="en-US" dirty="0" smtClean="0"/>
              <a:t>invest in their futures.</a:t>
            </a:r>
            <a:endParaRPr lang="en-US" dirty="0"/>
          </a:p>
          <a:p>
            <a:pPr>
              <a:buFont typeface="Arial" pitchFamily="34" charset="0"/>
              <a:buChar char="•"/>
            </a:pPr>
            <a:r>
              <a:rPr lang="en-US" dirty="0"/>
              <a:t>Shocks such as injury or sickness often set them back on the road to adulthood, even when they try to get ahead.</a:t>
            </a:r>
          </a:p>
          <a:p>
            <a:endParaRPr lang="en-US" dirty="0"/>
          </a:p>
        </p:txBody>
      </p:sp>
    </p:spTree>
    <p:extLst>
      <p:ext uri="{BB962C8B-B14F-4D97-AF65-F5344CB8AC3E}">
        <p14:creationId xmlns:p14="http://schemas.microsoft.com/office/powerpoint/2010/main" val="3724905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won’t grow up…or I can’t?</a:t>
            </a:r>
            <a:endParaRPr lang="en-US" dirty="0"/>
          </a:p>
        </p:txBody>
      </p:sp>
      <p:sp>
        <p:nvSpPr>
          <p:cNvPr id="3" name="Content Placeholder 2"/>
          <p:cNvSpPr>
            <a:spLocks noGrp="1"/>
          </p:cNvSpPr>
          <p:nvPr>
            <p:ph sz="half" idx="1"/>
          </p:nvPr>
        </p:nvSpPr>
        <p:spPr>
          <a:xfrm>
            <a:off x="498517" y="1985963"/>
            <a:ext cx="7556269" cy="4140200"/>
          </a:xfrm>
        </p:spPr>
        <p:txBody>
          <a:bodyPr/>
          <a:lstStyle/>
          <a:p>
            <a:pPr marL="0" indent="0">
              <a:buNone/>
            </a:pPr>
            <a:r>
              <a:rPr lang="en-US" sz="2000" dirty="0"/>
              <a:t>“I am looking for a new place. I don’t have a job. My car is broken. It’s like, what exactly can you do when your car is broken and you have no job, no real source of income, and you are making four or five hundred dollars a month in [military] drills. Where are you going to live, get your car fixed, on five hundred a month? I can’t save making five hundred bucks a month. That just covers my bills. I have no savings to put down first and last on an apartment, no car to get a job. I find myself being like, oh what the hell? Can’t it just be over? Can’t I just go to Iraq right now? Send me two weeks ago so I got a paycheck already!</a:t>
            </a:r>
            <a:r>
              <a:rPr lang="en-US" sz="2000" dirty="0" smtClean="0"/>
              <a:t>”</a:t>
            </a:r>
            <a:r>
              <a:rPr lang="en-US" sz="2000" dirty="0"/>
              <a:t>								</a:t>
            </a:r>
            <a:r>
              <a:rPr lang="en-US" sz="2000" dirty="0" smtClean="0"/>
              <a:t>				</a:t>
            </a:r>
            <a:endParaRPr lang="en-US" dirty="0"/>
          </a:p>
        </p:txBody>
      </p:sp>
    </p:spTree>
    <p:extLst>
      <p:ext uri="{BB962C8B-B14F-4D97-AF65-F5344CB8AC3E}">
        <p14:creationId xmlns:p14="http://schemas.microsoft.com/office/powerpoint/2010/main" val="1574566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Betrayal and Distrust </a:t>
            </a:r>
            <a:endParaRPr lang="en-US" dirty="0"/>
          </a:p>
        </p:txBody>
      </p:sp>
      <p:sp>
        <p:nvSpPr>
          <p:cNvPr id="3" name="Content Placeholder 2"/>
          <p:cNvSpPr>
            <a:spLocks noGrp="1"/>
          </p:cNvSpPr>
          <p:nvPr>
            <p:ph sz="half" idx="1"/>
          </p:nvPr>
        </p:nvSpPr>
        <p:spPr>
          <a:xfrm>
            <a:off x="498519" y="1985963"/>
            <a:ext cx="3050476" cy="4140200"/>
          </a:xfrm>
        </p:spPr>
        <p:txBody>
          <a:bodyPr>
            <a:normAutofit lnSpcReduction="10000"/>
          </a:bodyPr>
          <a:lstStyle/>
          <a:p>
            <a:pPr>
              <a:buFont typeface="Arial" pitchFamily="34" charset="0"/>
              <a:buChar char="•"/>
            </a:pPr>
            <a:r>
              <a:rPr lang="en-US" dirty="0"/>
              <a:t>Difficulty navigating the institutions that determine their future trajectories.</a:t>
            </a:r>
          </a:p>
          <a:p>
            <a:pPr>
              <a:buFont typeface="Arial" pitchFamily="34" charset="0"/>
              <a:buChar char="•"/>
            </a:pPr>
            <a:r>
              <a:rPr lang="en-US" dirty="0"/>
              <a:t>Report being betrayed by higher education, the military, the legal system, the housing market, foster care, and health care system.</a:t>
            </a:r>
          </a:p>
          <a:p>
            <a:pPr>
              <a:buFont typeface="Arial" pitchFamily="34" charset="0"/>
              <a:buChar char="•"/>
            </a:pPr>
            <a:r>
              <a:rPr lang="en-US" dirty="0" smtClean="0"/>
              <a:t>This is in sharp contrast to the privatized social safety nets and guidance of the middle class</a:t>
            </a:r>
          </a:p>
          <a:p>
            <a:pPr>
              <a:buFont typeface="Arial" pitchFamily="34" charset="0"/>
              <a:buChar char="•"/>
            </a:pPr>
            <a:endParaRPr lang="en-US" dirty="0"/>
          </a:p>
          <a:p>
            <a:pPr marL="0" indent="0">
              <a:buNone/>
            </a:pPr>
            <a:endParaRPr lang="en-US" dirty="0"/>
          </a:p>
        </p:txBody>
      </p:sp>
      <p:pic>
        <p:nvPicPr>
          <p:cNvPr id="5" name="Content Placeholder 4" descr="Max Ginsburg - Foreclosure (2011).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120" r="5544"/>
          <a:stretch/>
        </p:blipFill>
        <p:spPr>
          <a:xfrm>
            <a:off x="3916950" y="1985963"/>
            <a:ext cx="4985208" cy="4140200"/>
          </a:xfrm>
        </p:spPr>
      </p:pic>
    </p:spTree>
    <p:extLst>
      <p:ext uri="{BB962C8B-B14F-4D97-AF65-F5344CB8AC3E}">
        <p14:creationId xmlns:p14="http://schemas.microsoft.com/office/powerpoint/2010/main" val="1934680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“Cheated” by Education</a:t>
            </a:r>
            <a:endParaRPr lang="en-US" dirty="0"/>
          </a:p>
        </p:txBody>
      </p:sp>
      <p:sp>
        <p:nvSpPr>
          <p:cNvPr id="3" name="Content Placeholder 2"/>
          <p:cNvSpPr>
            <a:spLocks noGrp="1"/>
          </p:cNvSpPr>
          <p:nvPr>
            <p:ph sz="half" idx="1"/>
          </p:nvPr>
        </p:nvSpPr>
        <p:spPr>
          <a:xfrm>
            <a:off x="498517" y="1985963"/>
            <a:ext cx="8088643" cy="4140200"/>
          </a:xfrm>
        </p:spPr>
        <p:txBody>
          <a:bodyPr>
            <a:normAutofit/>
          </a:bodyPr>
          <a:lstStyle/>
          <a:p>
            <a:pPr marL="0" indent="0">
              <a:buNone/>
            </a:pPr>
            <a:r>
              <a:rPr lang="en-US" sz="2200" dirty="0"/>
              <a:t>I knew I was smart and that I wasn’t a straight C student, yet all my teachers, you know we had thirty kids in the class, and the teachers were just too busy…unless you were destructive, you really didn’t get attention. I guess knowing, once I knew that I had ADHD, knowing if somebody had seen it in me earlier, I could have gotten so much further. Now I am medicated, which makes a world of difference. It is just bad. If somebody had just known…</a:t>
            </a:r>
            <a:r>
              <a:rPr lang="en-US" sz="2200" i="1" dirty="0"/>
              <a:t>sometimes I feel cheated out of life, I could have been in college by now. I could have had a real live career that is not just a cook.</a:t>
            </a:r>
            <a:r>
              <a:rPr lang="en-US" sz="2200" dirty="0"/>
              <a:t> That sounds terrible</a:t>
            </a:r>
            <a:r>
              <a:rPr lang="en-US" sz="2200" dirty="0" smtClean="0"/>
              <a:t>.</a:t>
            </a:r>
          </a:p>
          <a:p>
            <a:pPr marL="0" indent="0">
              <a:buNone/>
            </a:pPr>
            <a:endParaRPr lang="en-US" sz="2400" dirty="0"/>
          </a:p>
          <a:p>
            <a:endParaRPr lang="en-US" dirty="0"/>
          </a:p>
        </p:txBody>
      </p:sp>
    </p:spTree>
    <p:extLst>
      <p:ext uri="{BB962C8B-B14F-4D97-AF65-F5344CB8AC3E}">
        <p14:creationId xmlns:p14="http://schemas.microsoft.com/office/powerpoint/2010/main" val="2350502516"/>
      </p:ext>
    </p:extLst>
  </p:cSld>
  <p:clrMapOvr>
    <a:masterClrMapping/>
  </p:clrMapOvr>
</p:sld>
</file>

<file path=ppt/theme/theme1.xml><?xml version="1.0" encoding="utf-8"?>
<a:theme xmlns:a="http://schemas.openxmlformats.org/drawingml/2006/main" name="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8151</TotalTime>
  <Words>884</Words>
  <Application>Microsoft Office PowerPoint</Application>
  <PresentationFormat>On-screen Show (4:3)</PresentationFormat>
  <Paragraphs>50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Rockwell</vt:lpstr>
      <vt:lpstr>Wingdings</vt:lpstr>
      <vt:lpstr>Advantage</vt:lpstr>
      <vt:lpstr>Opportunity, Safety Nets, and Self-Worth in the Neoliberal Era </vt:lpstr>
      <vt:lpstr>Millennial Characteristics…</vt:lpstr>
      <vt:lpstr>… In Context</vt:lpstr>
      <vt:lpstr>Research Questions </vt:lpstr>
      <vt:lpstr>Methods</vt:lpstr>
      <vt:lpstr>The Impossibility of Tradition </vt:lpstr>
      <vt:lpstr>I won’t grow up…or I can’t?</vt:lpstr>
      <vt:lpstr>Betrayal and Distrust </vt:lpstr>
      <vt:lpstr>“Cheated” by Education</vt:lpstr>
      <vt:lpstr>Middle-Class Pathways</vt:lpstr>
      <vt:lpstr>Self-Reliance as Self-Worth</vt:lpstr>
      <vt:lpstr>Neoliberal Selfhood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Re-Imagining Adulthood: How Working-Class Youth Negotiate Intimacy, Community, and Self-Worth in the Neoliberal Era</dc:title>
  <dc:creator>Ahrum Lee</dc:creator>
  <cp:lastModifiedBy>Richard Arnold</cp:lastModifiedBy>
  <cp:revision>30</cp:revision>
  <dcterms:created xsi:type="dcterms:W3CDTF">2014-10-22T23:49:42Z</dcterms:created>
  <dcterms:modified xsi:type="dcterms:W3CDTF">2015-06-02T14:07:40Z</dcterms:modified>
</cp:coreProperties>
</file>