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5"/>
  </p:notesMasterIdLst>
  <p:sldIdLst>
    <p:sldId id="288" r:id="rId2"/>
    <p:sldId id="259" r:id="rId3"/>
    <p:sldId id="287" r:id="rId4"/>
    <p:sldId id="262" r:id="rId5"/>
    <p:sldId id="271" r:id="rId6"/>
    <p:sldId id="277" r:id="rId7"/>
    <p:sldId id="278" r:id="rId8"/>
    <p:sldId id="283" r:id="rId9"/>
    <p:sldId id="284" r:id="rId10"/>
    <p:sldId id="279" r:id="rId11"/>
    <p:sldId id="265" r:id="rId12"/>
    <p:sldId id="286" r:id="rId13"/>
    <p:sldId id="28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59" autoAdjust="0"/>
  </p:normalViewPr>
  <p:slideViewPr>
    <p:cSldViewPr>
      <p:cViewPr varScale="1">
        <p:scale>
          <a:sx n="74" d="100"/>
          <a:sy n="74" d="100"/>
        </p:scale>
        <p:origin x="1446" y="72"/>
      </p:cViewPr>
      <p:guideLst>
        <p:guide orient="horz" pos="2160"/>
        <p:guide pos="2880"/>
      </p:guideLst>
    </p:cSldViewPr>
  </p:slideViewPr>
  <p:outlineViewPr>
    <p:cViewPr>
      <p:scale>
        <a:sx n="33" d="100"/>
        <a:sy n="33" d="100"/>
      </p:scale>
      <p:origin x="0" y="105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457C3C-5C30-554E-92DB-A0F021209425}" type="datetimeFigureOut">
              <a:rPr lang="en-US" smtClean="0"/>
              <a:t>6/27/2016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86DEC-6296-3448-97FA-FF20B1E7EAC7}" type="slidenum">
              <a:rPr lang="en-US" smtClean="0"/>
              <a:t>‹#›</a:t>
            </a:fld>
            <a:endParaRPr lang="en-US"/>
          </a:p>
        </p:txBody>
      </p:sp>
    </p:spTree>
    <p:extLst>
      <p:ext uri="{BB962C8B-B14F-4D97-AF65-F5344CB8AC3E}">
        <p14:creationId xmlns:p14="http://schemas.microsoft.com/office/powerpoint/2010/main" val="32588521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DD311B3-12A1-424E-A151-0049204F2CE3}" type="datetimeFigureOut">
              <a:rPr lang="en-US" smtClean="0"/>
              <a:t>6/27/2016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DD311B3-12A1-424E-A151-0049204F2CE3}"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B0F91-27A1-4EA8-967F-00D3254FEB9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DD311B3-12A1-424E-A151-0049204F2CE3}"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B0F91-27A1-4EA8-967F-00D3254FEB9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DD311B3-12A1-424E-A151-0049204F2CE3}"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9B0F91-27A1-4EA8-967F-00D3254FEB9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DD311B3-12A1-424E-A151-0049204F2CE3}" type="datetimeFigureOut">
              <a:rPr lang="en-US" smtClean="0"/>
              <a:t>6/27/2016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DD311B3-12A1-424E-A151-0049204F2CE3}" type="datetimeFigureOut">
              <a:rPr lang="en-US" smtClean="0"/>
              <a:t>6/27/2016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E99B0F91-27A1-4EA8-967F-00D3254FEB9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311B3-12A1-424E-A151-0049204F2CE3}"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B0F91-27A1-4EA8-967F-00D3254FEB9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DD311B3-12A1-424E-A151-0049204F2CE3}" type="datetimeFigureOut">
              <a:rPr lang="en-US" smtClean="0"/>
              <a:t>6/27/2016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E99B0F91-27A1-4EA8-967F-00D3254FEB9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DD311B3-12A1-424E-A151-0049204F2CE3}" type="datetimeFigureOut">
              <a:rPr lang="en-US" smtClean="0"/>
              <a:t>6/27/2016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E99B0F91-27A1-4EA8-967F-00D3254FEB9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DD311B3-12A1-424E-A151-0049204F2CE3}" type="datetimeFigureOut">
              <a:rPr lang="en-US" smtClean="0"/>
              <a:t>6/27/2016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E99B0F91-27A1-4EA8-967F-00D3254FEB9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DD311B3-12A1-424E-A151-0049204F2CE3}"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B0F91-27A1-4EA8-967F-00D3254FEB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DD311B3-12A1-424E-A151-0049204F2CE3}"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B0F91-27A1-4EA8-967F-00D3254FEB9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DD311B3-12A1-424E-A151-0049204F2CE3}"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B0F91-27A1-4EA8-967F-00D3254FEB9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DD311B3-12A1-424E-A151-0049204F2CE3}"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B0F91-27A1-4EA8-967F-00D3254FEB9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DD311B3-12A1-424E-A151-0049204F2CE3}" type="datetimeFigureOut">
              <a:rPr lang="en-US" smtClean="0"/>
              <a:t>6/27/2016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DD311B3-12A1-424E-A151-0049204F2CE3}" type="datetimeFigureOut">
              <a:rPr lang="en-US" smtClean="0"/>
              <a:t>6/27/2016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E99B0F91-27A1-4EA8-967F-00D3254FEB9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DD311B3-12A1-424E-A151-0049204F2CE3}"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B0F91-27A1-4EA8-967F-00D3254FEB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DD311B3-12A1-424E-A151-0049204F2CE3}"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9B0F91-27A1-4EA8-967F-00D3254FEB9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DD311B3-12A1-424E-A151-0049204F2CE3}"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E99B0F91-27A1-4EA8-967F-00D3254FEB9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DD311B3-12A1-424E-A151-0049204F2CE3}"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B0F91-27A1-4EA8-967F-00D3254FEB9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DD311B3-12A1-424E-A151-0049204F2CE3}" type="datetimeFigureOut">
              <a:rPr lang="en-US" smtClean="0"/>
              <a:t>6/27/2016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E99B0F91-27A1-4EA8-967F-00D3254FEB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hyperlink" Target="http://www.artnet.com/magazine/features/honigman/honigman6-7-3.asp" TargetMode="External"/><Relationship Id="rId2" Type="http://schemas.openxmlformats.org/officeDocument/2006/relationships/hyperlink" Target="http://www.the-athenaeum.org/art/full.php?ID=46581" TargetMode="External"/><Relationship Id="rId1" Type="http://schemas.openxmlformats.org/officeDocument/2006/relationships/slideLayout" Target="../slideLayouts/slideLayout2.xml"/><Relationship Id="rId5" Type="http://schemas.openxmlformats.org/officeDocument/2006/relationships/hyperlink" Target="http://www.nrm.org/2016/01/28545/" TargetMode="External"/><Relationship Id="rId4" Type="http://schemas.openxmlformats.org/officeDocument/2006/relationships/hyperlink" Target="http://lbpost.com/life/arts-culture/2000002661-molaa-event-to-focus-on-detroit-s-creditor-art-specifically-rivera-mural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71600"/>
            <a:ext cx="4191000" cy="2362200"/>
          </a:xfrm>
        </p:spPr>
        <p:txBody>
          <a:bodyPr>
            <a:normAutofit/>
          </a:bodyPr>
          <a:lstStyle/>
          <a:p>
            <a:pPr algn="ctr"/>
            <a:r>
              <a:rPr lang="en-US" sz="5300" dirty="0" smtClean="0">
                <a:solidFill>
                  <a:schemeClr val="bg1"/>
                </a:solidFill>
              </a:rPr>
              <a:t> Millennials Rising?</a:t>
            </a:r>
            <a:endParaRPr lang="en-US" sz="3600" dirty="0">
              <a:solidFill>
                <a:schemeClr val="bg1"/>
              </a:solidFill>
            </a:endParaRPr>
          </a:p>
        </p:txBody>
      </p:sp>
      <p:sp>
        <p:nvSpPr>
          <p:cNvPr id="3" name="Subtitle 2"/>
          <p:cNvSpPr>
            <a:spLocks noGrp="1"/>
          </p:cNvSpPr>
          <p:nvPr>
            <p:ph type="subTitle" idx="1"/>
          </p:nvPr>
        </p:nvSpPr>
        <p:spPr>
          <a:xfrm>
            <a:off x="228600" y="5486400"/>
            <a:ext cx="4343400" cy="1066800"/>
          </a:xfrm>
        </p:spPr>
        <p:txBody>
          <a:bodyPr>
            <a:normAutofit/>
          </a:bodyPr>
          <a:lstStyle/>
          <a:p>
            <a:r>
              <a:rPr lang="en-US" sz="1500" dirty="0" smtClean="0">
                <a:solidFill>
                  <a:schemeClr val="accent3"/>
                </a:solidFill>
              </a:rPr>
              <a:t>Growing Up and Global Austerity</a:t>
            </a:r>
          </a:p>
          <a:p>
            <a:r>
              <a:rPr lang="en-US" sz="1500" dirty="0" smtClean="0">
                <a:solidFill>
                  <a:schemeClr val="accent3"/>
                </a:solidFill>
              </a:rPr>
              <a:t>UCL Institute of Education</a:t>
            </a:r>
          </a:p>
          <a:p>
            <a:r>
              <a:rPr lang="en-US" sz="1500" dirty="0" smtClean="0">
                <a:solidFill>
                  <a:schemeClr val="accent3"/>
                </a:solidFill>
              </a:rPr>
              <a:t>June 27, 2016</a:t>
            </a:r>
            <a:endParaRPr lang="en-US" sz="1500" dirty="0">
              <a:solidFill>
                <a:schemeClr val="accent3"/>
              </a:solidFill>
            </a:endParaRPr>
          </a:p>
        </p:txBody>
      </p:sp>
      <p:sp>
        <p:nvSpPr>
          <p:cNvPr id="4" name="Subtitle 2"/>
          <p:cNvSpPr txBox="1">
            <a:spLocks/>
          </p:cNvSpPr>
          <p:nvPr/>
        </p:nvSpPr>
        <p:spPr>
          <a:xfrm>
            <a:off x="5105400" y="5486400"/>
            <a:ext cx="3657600" cy="1066800"/>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US" sz="1500" dirty="0" smtClean="0">
                <a:solidFill>
                  <a:schemeClr val="accent3"/>
                </a:solidFill>
              </a:rPr>
              <a:t>Jennifer M. Silva</a:t>
            </a:r>
            <a:endParaRPr lang="en-US" sz="1500" dirty="0">
              <a:solidFill>
                <a:schemeClr val="accent3"/>
              </a:solidFill>
            </a:endParaRPr>
          </a:p>
          <a:p>
            <a:r>
              <a:rPr lang="en-US" sz="1500" dirty="0" smtClean="0">
                <a:solidFill>
                  <a:schemeClr val="accent3"/>
                </a:solidFill>
              </a:rPr>
              <a:t>Assistant Professor of Sociology</a:t>
            </a:r>
          </a:p>
          <a:p>
            <a:r>
              <a:rPr lang="en-US" sz="1500" dirty="0" smtClean="0">
                <a:solidFill>
                  <a:schemeClr val="accent3"/>
                </a:solidFill>
              </a:rPr>
              <a:t>Bucknell University</a:t>
            </a:r>
            <a:endParaRPr lang="en-US" sz="1500" dirty="0">
              <a:solidFill>
                <a:schemeClr val="accent3"/>
              </a:solidFill>
            </a:endParaRPr>
          </a:p>
        </p:txBody>
      </p:sp>
      <p:sp>
        <p:nvSpPr>
          <p:cNvPr id="5" name="Rectangle 4"/>
          <p:cNvSpPr/>
          <p:nvPr/>
        </p:nvSpPr>
        <p:spPr>
          <a:xfrm>
            <a:off x="381000" y="4495800"/>
            <a:ext cx="8534400" cy="400110"/>
          </a:xfrm>
          <a:prstGeom prst="rect">
            <a:avLst/>
          </a:prstGeom>
        </p:spPr>
        <p:txBody>
          <a:bodyPr wrap="square">
            <a:spAutoFit/>
          </a:bodyPr>
          <a:lstStyle/>
          <a:p>
            <a:r>
              <a:rPr lang="en-US" sz="2000" b="1" dirty="0" smtClean="0">
                <a:solidFill>
                  <a:schemeClr val="accent1"/>
                </a:solidFill>
              </a:rPr>
              <a:t>Class, Solidarity, and Politics in the Wake of the Great Recession</a:t>
            </a:r>
            <a:endParaRPr lang="en-US" sz="2000" b="1" dirty="0">
              <a:solidFill>
                <a:schemeClr val="accent1"/>
              </a:solidFill>
            </a:endParaRPr>
          </a:p>
        </p:txBody>
      </p:sp>
      <p:pic>
        <p:nvPicPr>
          <p:cNvPr id="6" name="Picture Placeholder 8" descr="Chase - The Leader.jpeg"/>
          <p:cNvPicPr>
            <a:picLocks noChangeAspect="1"/>
          </p:cNvPicPr>
          <p:nvPr/>
        </p:nvPicPr>
        <p:blipFill rotWithShape="1">
          <a:blip r:embed="rId2" cstate="print">
            <a:extLst>
              <a:ext uri="{28A0092B-C50C-407E-A947-70E740481C1C}">
                <a14:useLocalDpi xmlns:a14="http://schemas.microsoft.com/office/drawing/2010/main" val="0"/>
              </a:ext>
            </a:extLst>
          </a:blip>
          <a:srcRect t="6588" b="34664"/>
          <a:stretch/>
        </p:blipFill>
        <p:spPr>
          <a:xfrm>
            <a:off x="4648200" y="228600"/>
            <a:ext cx="2057400" cy="2038350"/>
          </a:xfrm>
          <a:prstGeom prst="rect">
            <a:avLst/>
          </a:prstGeom>
        </p:spPr>
      </p:pic>
      <p:pic>
        <p:nvPicPr>
          <p:cNvPr id="7" name="Picture Placeholder 12"/>
          <p:cNvPicPr>
            <a:picLocks noChangeAspect="1"/>
          </p:cNvPicPr>
          <p:nvPr/>
        </p:nvPicPr>
        <p:blipFill>
          <a:blip r:embed="rId3"/>
          <a:srcRect t="12104" b="12104"/>
          <a:stretch>
            <a:fillRect/>
          </a:stretch>
        </p:blipFill>
        <p:spPr>
          <a:xfrm>
            <a:off x="6858000" y="2377440"/>
            <a:ext cx="2057400" cy="2039112"/>
          </a:xfrm>
          <a:prstGeom prst="rect">
            <a:avLst/>
          </a:prstGeom>
        </p:spPr>
      </p:pic>
    </p:spTree>
    <p:extLst>
      <p:ext uri="{BB962C8B-B14F-4D97-AF65-F5344CB8AC3E}">
        <p14:creationId xmlns:p14="http://schemas.microsoft.com/office/powerpoint/2010/main" val="358110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7620000" cy="5257800"/>
          </a:xfrm>
        </p:spPr>
        <p:txBody>
          <a:bodyPr>
            <a:normAutofit fontScale="92500" lnSpcReduction="20000"/>
          </a:bodyPr>
          <a:lstStyle/>
          <a:p>
            <a:pPr marL="109728" indent="0">
              <a:lnSpc>
                <a:spcPct val="120000"/>
              </a:lnSpc>
              <a:buNone/>
            </a:pPr>
            <a:r>
              <a:rPr lang="en-US" sz="2600" dirty="0" smtClean="0"/>
              <a:t>“Yeah</a:t>
            </a:r>
            <a:r>
              <a:rPr lang="en-US" sz="2600" dirty="0"/>
              <a:t>.  I mean </a:t>
            </a:r>
            <a:r>
              <a:rPr lang="en-US" sz="2600" dirty="0" smtClean="0"/>
              <a:t>Katie </a:t>
            </a:r>
            <a:r>
              <a:rPr lang="en-US" sz="2600" dirty="0"/>
              <a:t>she’s 20 now she doesn’t have </a:t>
            </a:r>
            <a:r>
              <a:rPr lang="en-US" sz="2600" dirty="0" smtClean="0"/>
              <a:t>anything for </a:t>
            </a:r>
            <a:r>
              <a:rPr lang="en-US" sz="2600" dirty="0"/>
              <a:t>herself.  She has no vehicle no education no job no money no nothing but she’s made </a:t>
            </a:r>
            <a:r>
              <a:rPr lang="en-US" sz="2600" dirty="0" smtClean="0"/>
              <a:t>her </a:t>
            </a:r>
            <a:r>
              <a:rPr lang="en-US" sz="2600" dirty="0"/>
              <a:t>decisions and … We’ve tried to help her.  My whole family has tried to help her.  I </a:t>
            </a:r>
            <a:r>
              <a:rPr lang="en-US" sz="2600" dirty="0" smtClean="0"/>
              <a:t>mean </a:t>
            </a:r>
            <a:r>
              <a:rPr lang="en-US" sz="2600" dirty="0"/>
              <a:t>we all went through the same divorce…it was tough on everyone…we all went to </a:t>
            </a:r>
            <a:r>
              <a:rPr lang="en-US" sz="2600" dirty="0" smtClean="0"/>
              <a:t>counseling, </a:t>
            </a:r>
            <a:r>
              <a:rPr lang="en-US" sz="2600" dirty="0"/>
              <a:t>just </a:t>
            </a:r>
            <a:r>
              <a:rPr lang="en-US" sz="2600" dirty="0" smtClean="0"/>
              <a:t>Katie </a:t>
            </a:r>
            <a:r>
              <a:rPr lang="en-US" sz="2600" dirty="0"/>
              <a:t>took it differently.  She had different means of handling it and </a:t>
            </a:r>
            <a:r>
              <a:rPr lang="en-US" sz="2600" dirty="0" smtClean="0"/>
              <a:t>expressing </a:t>
            </a:r>
            <a:r>
              <a:rPr lang="en-US" sz="2600" dirty="0"/>
              <a:t>her feelings about it and got in with the wrong group of people and got </a:t>
            </a:r>
            <a:r>
              <a:rPr lang="en-US" sz="2600" dirty="0" smtClean="0"/>
              <a:t>into what </a:t>
            </a:r>
            <a:r>
              <a:rPr lang="en-US" sz="2600" dirty="0"/>
              <a:t>she got into. </a:t>
            </a:r>
            <a:r>
              <a:rPr lang="en-US" sz="2600" b="1" dirty="0"/>
              <a:t>You just can’t help someone who doesn’t want to be </a:t>
            </a:r>
            <a:r>
              <a:rPr lang="en-US" sz="2600" b="1" dirty="0" smtClean="0"/>
              <a:t>helped</a:t>
            </a:r>
            <a:r>
              <a:rPr lang="en-US" sz="2600" dirty="0" smtClean="0"/>
              <a:t>. </a:t>
            </a:r>
            <a:r>
              <a:rPr lang="en-US" sz="2600" b="1" dirty="0" smtClean="0"/>
              <a:t>If </a:t>
            </a:r>
            <a:r>
              <a:rPr lang="en-US" sz="2600" b="1" dirty="0"/>
              <a:t>you want something bad enough you work for it”</a:t>
            </a:r>
          </a:p>
        </p:txBody>
      </p:sp>
    </p:spTree>
    <p:extLst>
      <p:ext uri="{BB962C8B-B14F-4D97-AF65-F5344CB8AC3E}">
        <p14:creationId xmlns:p14="http://schemas.microsoft.com/office/powerpoint/2010/main" val="412321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7000"/>
            <a:ext cx="8229600" cy="1143000"/>
          </a:xfrm>
        </p:spPr>
        <p:txBody>
          <a:bodyPr>
            <a:normAutofit/>
          </a:bodyPr>
          <a:lstStyle/>
          <a:p>
            <a:pPr algn="ctr"/>
            <a:r>
              <a:rPr lang="en-US" sz="4800" dirty="0" smtClean="0"/>
              <a:t>Thank You</a:t>
            </a:r>
            <a:endParaRPr lang="en-US" sz="4800" dirty="0"/>
          </a:p>
        </p:txBody>
      </p:sp>
    </p:spTree>
    <p:extLst>
      <p:ext uri="{BB962C8B-B14F-4D97-AF65-F5344CB8AC3E}">
        <p14:creationId xmlns:p14="http://schemas.microsoft.com/office/powerpoint/2010/main" val="291791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eme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0343" r="-60343"/>
          <a:stretch/>
        </p:blipFill>
        <p:spPr>
          <a:xfrm>
            <a:off x="-2007383" y="0"/>
            <a:ext cx="7417583" cy="4068763"/>
          </a:xfrm>
        </p:spPr>
      </p:pic>
      <p:pic>
        <p:nvPicPr>
          <p:cNvPr id="5" name="Picture 4" descr="mem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088414"/>
            <a:ext cx="3733800" cy="3733800"/>
          </a:xfrm>
          <a:prstGeom prst="rect">
            <a:avLst/>
          </a:prstGeom>
        </p:spPr>
      </p:pic>
      <p:pic>
        <p:nvPicPr>
          <p:cNvPr id="6" name="Picture 5" descr="Proud of hea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2422" y="0"/>
            <a:ext cx="3791578" cy="3657600"/>
          </a:xfrm>
          <a:prstGeom prst="rect">
            <a:avLst/>
          </a:prstGeom>
        </p:spPr>
      </p:pic>
    </p:spTree>
    <p:extLst>
      <p:ext uri="{BB962C8B-B14F-4D97-AF65-F5344CB8AC3E}">
        <p14:creationId xmlns:p14="http://schemas.microsoft.com/office/powerpoint/2010/main" val="50238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556313" cy="811306"/>
          </a:xfrm>
        </p:spPr>
        <p:txBody>
          <a:bodyPr/>
          <a:lstStyle/>
          <a:p>
            <a:r>
              <a:rPr lang="en-US" dirty="0" smtClean="0"/>
              <a:t>Images</a:t>
            </a:r>
            <a:endParaRPr lang="en-US" dirty="0"/>
          </a:p>
        </p:txBody>
      </p:sp>
      <p:sp>
        <p:nvSpPr>
          <p:cNvPr id="3" name="Content Placeholder 2"/>
          <p:cNvSpPr>
            <a:spLocks noGrp="1"/>
          </p:cNvSpPr>
          <p:nvPr>
            <p:ph idx="1"/>
          </p:nvPr>
        </p:nvSpPr>
        <p:spPr>
          <a:xfrm>
            <a:off x="498474" y="1600200"/>
            <a:ext cx="7556313" cy="5029200"/>
          </a:xfrm>
        </p:spPr>
        <p:txBody>
          <a:bodyPr>
            <a:normAutofit/>
          </a:bodyPr>
          <a:lstStyle/>
          <a:p>
            <a:pPr>
              <a:buFont typeface="Wingdings" charset="2"/>
              <a:buChar char="§"/>
            </a:pPr>
            <a:r>
              <a:rPr lang="en-US" dirty="0" smtClean="0"/>
              <a:t>Chase, W. M. (1875). The Leader [image]. </a:t>
            </a:r>
            <a:r>
              <a:rPr lang="en-US" dirty="0"/>
              <a:t>Retrieved from </a:t>
            </a:r>
            <a:r>
              <a:rPr lang="en-US" dirty="0">
                <a:hlinkClick r:id="rId2"/>
              </a:rPr>
              <a:t>http://www.the-athenaeum.org/art/full.php?ID=</a:t>
            </a:r>
            <a:r>
              <a:rPr lang="en-US" dirty="0" smtClean="0">
                <a:hlinkClick r:id="rId2"/>
              </a:rPr>
              <a:t>46581</a:t>
            </a:r>
            <a:endParaRPr lang="en-US" dirty="0" smtClean="0"/>
          </a:p>
          <a:p>
            <a:pPr>
              <a:buFont typeface="Wingdings" charset="2"/>
              <a:buChar char="§"/>
            </a:pPr>
            <a:r>
              <a:rPr lang="en-US" dirty="0" smtClean="0"/>
              <a:t>Smith, Z. (2003). </a:t>
            </a:r>
            <a:r>
              <a:rPr lang="en-US" dirty="0" err="1"/>
              <a:t>Varrick</a:t>
            </a:r>
            <a:r>
              <a:rPr lang="en-US" dirty="0"/>
              <a:t> in a Shirt I Made That has a </a:t>
            </a:r>
            <a:r>
              <a:rPr lang="en-US" dirty="0" smtClean="0"/>
              <a:t>Monkey [image]. </a:t>
            </a:r>
            <a:r>
              <a:rPr lang="en-US" dirty="0"/>
              <a:t>Retrieved from </a:t>
            </a:r>
            <a:r>
              <a:rPr lang="en-US" dirty="0">
                <a:hlinkClick r:id="rId3"/>
              </a:rPr>
              <a:t>http://www.artnet.com/magazine/features/honigman/honigman6-7-3.</a:t>
            </a:r>
            <a:r>
              <a:rPr lang="en-US" dirty="0" smtClean="0">
                <a:hlinkClick r:id="rId3"/>
              </a:rPr>
              <a:t>asp</a:t>
            </a:r>
            <a:endParaRPr lang="en-US" dirty="0" smtClean="0"/>
          </a:p>
          <a:p>
            <a:pPr>
              <a:buFont typeface="Wingdings" charset="2"/>
              <a:buChar char="§"/>
            </a:pPr>
            <a:r>
              <a:rPr lang="en-US" dirty="0" smtClean="0"/>
              <a:t>Rivera</a:t>
            </a:r>
            <a:r>
              <a:rPr lang="en-US" dirty="0"/>
              <a:t>, D.M. (1932-1933). Detroit Industry [image]. Retrieved from </a:t>
            </a:r>
            <a:r>
              <a:rPr lang="en-US" dirty="0">
                <a:hlinkClick r:id="rId4"/>
              </a:rPr>
              <a:t>http://lbpost.com/life/arts-culture/2000002661-molaa-event-to-focus-on-detroit-s-creditor-art-specifically-rivera-murals</a:t>
            </a:r>
            <a:endParaRPr lang="en-US" dirty="0"/>
          </a:p>
          <a:p>
            <a:pPr>
              <a:buFont typeface="Wingdings" charset="2"/>
              <a:buChar char="§"/>
            </a:pPr>
            <a:r>
              <a:rPr lang="en-US" dirty="0" smtClean="0"/>
              <a:t>Rockwell, N. (1948). Breakfast Table Political Argument [image]. Retrieved </a:t>
            </a:r>
            <a:r>
              <a:rPr lang="en-US" dirty="0"/>
              <a:t>from </a:t>
            </a:r>
            <a:r>
              <a:rPr lang="en-US" dirty="0">
                <a:hlinkClick r:id="rId5"/>
              </a:rPr>
              <a:t>http://www.nrm.org/2016/01/28545</a:t>
            </a:r>
            <a:r>
              <a:rPr lang="en-US" dirty="0" smtClean="0">
                <a:hlinkClick r:id="rId5"/>
              </a:rPr>
              <a:t>/</a:t>
            </a:r>
            <a:endParaRPr lang="en-US" dirty="0" smtClean="0"/>
          </a:p>
          <a:p>
            <a:pPr>
              <a:buFont typeface="Wingdings" charset="2"/>
              <a:buChar char="§"/>
            </a:pPr>
            <a:endParaRPr lang="en-US" dirty="0" smtClean="0"/>
          </a:p>
          <a:p>
            <a:pPr>
              <a:buFont typeface="Wingdings" charset="2"/>
              <a:buChar char="§"/>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2545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marL="228600" lvl="0" indent="-228600">
              <a:spcBef>
                <a:spcPts val="2000"/>
              </a:spcBef>
            </a:pPr>
            <a:r>
              <a:rPr lang="en-US" dirty="0" smtClean="0"/>
              <a:t>Change and Continuity in Working-Class American Life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7" name="Content Placeholder 6"/>
          <p:cNvSpPr>
            <a:spLocks noGrp="1"/>
          </p:cNvSpPr>
          <p:nvPr>
            <p:ph sz="half" idx="1"/>
          </p:nvPr>
        </p:nvSpPr>
        <p:spPr>
          <a:xfrm>
            <a:off x="381000" y="2590800"/>
            <a:ext cx="4038600" cy="4038600"/>
          </a:xfrm>
        </p:spPr>
        <p:txBody>
          <a:bodyPr>
            <a:normAutofit/>
          </a:bodyPr>
          <a:lstStyle/>
          <a:p>
            <a:pPr>
              <a:buFont typeface="Wingdings" charset="2"/>
              <a:buChar char="§"/>
            </a:pPr>
            <a:r>
              <a:rPr lang="en-US" sz="2300" dirty="0"/>
              <a:t>Economic </a:t>
            </a:r>
            <a:r>
              <a:rPr lang="en-US" sz="2300" dirty="0" smtClean="0"/>
              <a:t>dislocation</a:t>
            </a:r>
          </a:p>
          <a:p>
            <a:pPr>
              <a:buFont typeface="Wingdings" charset="2"/>
              <a:buChar char="§"/>
            </a:pPr>
            <a:r>
              <a:rPr lang="en-US" sz="2300" dirty="0" smtClean="0"/>
              <a:t>Increasing </a:t>
            </a:r>
            <a:r>
              <a:rPr lang="en-US" sz="2300" dirty="0"/>
              <a:t>social isolation and </a:t>
            </a:r>
            <a:r>
              <a:rPr lang="en-US" sz="2300" dirty="0" smtClean="0"/>
              <a:t>distrust</a:t>
            </a:r>
          </a:p>
          <a:p>
            <a:pPr>
              <a:buFont typeface="Wingdings" charset="2"/>
              <a:buChar char="§"/>
            </a:pPr>
            <a:r>
              <a:rPr lang="en-US" sz="2300" dirty="0" smtClean="0"/>
              <a:t>Gender </a:t>
            </a:r>
            <a:r>
              <a:rPr lang="en-US" sz="2300" dirty="0"/>
              <a:t>and family </a:t>
            </a:r>
            <a:r>
              <a:rPr lang="en-US" sz="2300" dirty="0" smtClean="0"/>
              <a:t>transformation</a:t>
            </a:r>
          </a:p>
          <a:p>
            <a:pPr>
              <a:buFont typeface="Wingdings" charset="2"/>
              <a:buChar char="§"/>
            </a:pPr>
            <a:r>
              <a:rPr lang="en-US" sz="2300" dirty="0" smtClean="0"/>
              <a:t>Political </a:t>
            </a:r>
            <a:r>
              <a:rPr lang="en-US" sz="2300" dirty="0"/>
              <a:t>shift toward the Right </a:t>
            </a:r>
            <a:r>
              <a:rPr lang="en-US" sz="2300" dirty="0" smtClean="0"/>
              <a:t>since </a:t>
            </a:r>
            <a:r>
              <a:rPr lang="en-US" sz="2300" dirty="0"/>
              <a:t>the 1960s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667000"/>
            <a:ext cx="4229100" cy="317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965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a:xfrm>
            <a:off x="498474" y="2133600"/>
            <a:ext cx="7556313" cy="4144963"/>
          </a:xfrm>
        </p:spPr>
        <p:txBody>
          <a:bodyPr/>
          <a:lstStyle/>
          <a:p>
            <a:pPr>
              <a:buFont typeface="Wingdings" charset="2"/>
              <a:buChar char="§"/>
            </a:pPr>
            <a:r>
              <a:rPr lang="en-US" sz="2300" dirty="0" smtClean="0"/>
              <a:t>Will working-class young Americans create new loyalties and dissolve older attachments in the wake of the Great Recession?</a:t>
            </a:r>
          </a:p>
          <a:p>
            <a:pPr>
              <a:buFont typeface="Wingdings" charset="2"/>
              <a:buChar char="§"/>
            </a:pPr>
            <a:r>
              <a:rPr lang="en-US" sz="2300" dirty="0" smtClean="0"/>
              <a:t>How might a working class that is no longer white or male forge solidarity across lines of race and gender?</a:t>
            </a:r>
          </a:p>
          <a:p>
            <a:pPr>
              <a:buFont typeface="Wingdings" charset="2"/>
              <a:buChar char="§"/>
            </a:pPr>
            <a:r>
              <a:rPr lang="en-US" sz="2300" dirty="0" smtClean="0"/>
              <a:t>If young adults are “fed up” (Pilkington and </a:t>
            </a:r>
            <a:r>
              <a:rPr lang="en-US" sz="2300" dirty="0" err="1" smtClean="0"/>
              <a:t>Polluck</a:t>
            </a:r>
            <a:r>
              <a:rPr lang="en-US" sz="2300" dirty="0" smtClean="0"/>
              <a:t> 2015) with traditional politics, what might new forms of civic engagement look like?</a:t>
            </a:r>
          </a:p>
          <a:p>
            <a:pPr marL="0" indent="0">
              <a:buNone/>
            </a:pPr>
            <a:endParaRPr lang="en-US" dirty="0"/>
          </a:p>
        </p:txBody>
      </p:sp>
    </p:spTree>
    <p:extLst>
      <p:ext uri="{BB962C8B-B14F-4D97-AF65-F5344CB8AC3E}">
        <p14:creationId xmlns:p14="http://schemas.microsoft.com/office/powerpoint/2010/main" val="22634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7556313" cy="762000"/>
          </a:xfrm>
        </p:spPr>
        <p:txBody>
          <a:bodyPr/>
          <a:lstStyle/>
          <a:p>
            <a:r>
              <a:rPr lang="en-US" dirty="0" smtClean="0"/>
              <a:t>Data and Methods</a:t>
            </a:r>
            <a:endParaRPr lang="en-US" dirty="0"/>
          </a:p>
        </p:txBody>
      </p:sp>
      <p:sp>
        <p:nvSpPr>
          <p:cNvPr id="2" name="Content Placeholder 1"/>
          <p:cNvSpPr>
            <a:spLocks noGrp="1"/>
          </p:cNvSpPr>
          <p:nvPr>
            <p:ph idx="1"/>
          </p:nvPr>
        </p:nvSpPr>
        <p:spPr>
          <a:xfrm>
            <a:off x="381000" y="2133600"/>
            <a:ext cx="7543800" cy="4038600"/>
          </a:xfrm>
        </p:spPr>
        <p:txBody>
          <a:bodyPr>
            <a:noAutofit/>
          </a:bodyPr>
          <a:lstStyle/>
          <a:p>
            <a:pPr lvl="0">
              <a:buClr>
                <a:srgbClr val="629DD1"/>
              </a:buClr>
              <a:buFont typeface="Wingdings" charset="2"/>
              <a:buChar char="§"/>
            </a:pPr>
            <a:r>
              <a:rPr lang="en-US" sz="2300" dirty="0" smtClean="0"/>
              <a:t>In</a:t>
            </a:r>
            <a:r>
              <a:rPr lang="en-US" sz="2300" dirty="0"/>
              <a:t>-depth interviews with white, black, and Hispanic young adults (18-34) and their </a:t>
            </a:r>
            <a:r>
              <a:rPr lang="en-US" sz="2300" dirty="0" smtClean="0"/>
              <a:t>parents</a:t>
            </a:r>
          </a:p>
          <a:p>
            <a:pPr lvl="0">
              <a:buClr>
                <a:srgbClr val="629DD1"/>
              </a:buClr>
              <a:buFont typeface="Wingdings" charset="2"/>
              <a:buChar char="§"/>
            </a:pPr>
            <a:r>
              <a:rPr lang="en-US" sz="2300" dirty="0" smtClean="0"/>
              <a:t>Ethnographic </a:t>
            </a:r>
            <a:r>
              <a:rPr lang="en-US" sz="2300" dirty="0"/>
              <a:t>observation of practices – family dinners, church services, drug addiction support groups, volunteer fire company shifts, local sporting </a:t>
            </a:r>
            <a:r>
              <a:rPr lang="en-US" sz="2300" dirty="0" smtClean="0"/>
              <a:t>events</a:t>
            </a:r>
          </a:p>
          <a:p>
            <a:pPr lvl="0">
              <a:buClr>
                <a:srgbClr val="629DD1"/>
              </a:buClr>
              <a:buFont typeface="Wingdings" charset="2"/>
              <a:buChar char="§"/>
            </a:pPr>
            <a:r>
              <a:rPr lang="en-US" sz="2300" dirty="0" smtClean="0"/>
              <a:t>Situate </a:t>
            </a:r>
            <a:r>
              <a:rPr lang="en-US" sz="2300" dirty="0"/>
              <a:t>intergenerational life histories within the context of life as a whole </a:t>
            </a:r>
          </a:p>
          <a:p>
            <a:pPr marL="0" lvl="0" indent="0">
              <a:spcBef>
                <a:spcPts val="0"/>
              </a:spcBef>
              <a:buClr>
                <a:srgbClr val="629DD1"/>
              </a:buClr>
              <a:buSzTx/>
              <a:buNone/>
            </a:pPr>
            <a:endParaRPr lang="en-US" sz="2300" dirty="0" smtClean="0"/>
          </a:p>
        </p:txBody>
      </p:sp>
    </p:spTree>
    <p:extLst>
      <p:ext uri="{BB962C8B-B14F-4D97-AF65-F5344CB8AC3E}">
        <p14:creationId xmlns:p14="http://schemas.microsoft.com/office/powerpoint/2010/main" val="133796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7556313" cy="838200"/>
          </a:xfrm>
        </p:spPr>
        <p:txBody>
          <a:bodyPr/>
          <a:lstStyle/>
          <a:p>
            <a:r>
              <a:rPr lang="en-US" dirty="0" smtClean="0"/>
              <a:t>Pain, Prison, and Politics </a:t>
            </a:r>
            <a:endParaRPr lang="en-US" dirty="0"/>
          </a:p>
        </p:txBody>
      </p:sp>
      <p:pic>
        <p:nvPicPr>
          <p:cNvPr id="6" name="Content Placeholder 5" descr="Trump Loves Coal.jpeg"/>
          <p:cNvPicPr>
            <a:picLocks noGrp="1" noChangeAspect="1"/>
          </p:cNvPicPr>
          <p:nvPr>
            <p:ph idx="1"/>
          </p:nvPr>
        </p:nvPicPr>
        <p:blipFill>
          <a:blip r:embed="rId2" cstate="print">
            <a:extLst>
              <a:ext uri="{28A0092B-C50C-407E-A947-70E740481C1C}">
                <a14:useLocalDpi xmlns:a14="http://schemas.microsoft.com/office/drawing/2010/main" val="0"/>
              </a:ext>
            </a:extLst>
          </a:blip>
          <a:srcRect l="8292" r="8292"/>
          <a:stretch>
            <a:fillRect/>
          </a:stretch>
        </p:blipFill>
        <p:spPr>
          <a:xfrm>
            <a:off x="5029200" y="2103438"/>
            <a:ext cx="3810000" cy="4525962"/>
          </a:xfrm>
        </p:spPr>
      </p:pic>
      <p:sp>
        <p:nvSpPr>
          <p:cNvPr id="5" name="Rectangle 4"/>
          <p:cNvSpPr/>
          <p:nvPr/>
        </p:nvSpPr>
        <p:spPr>
          <a:xfrm>
            <a:off x="381000" y="2057400"/>
            <a:ext cx="4114800" cy="4560223"/>
          </a:xfrm>
          <a:prstGeom prst="rect">
            <a:avLst/>
          </a:prstGeom>
        </p:spPr>
        <p:txBody>
          <a:bodyPr wrap="square">
            <a:spAutoFit/>
          </a:bodyPr>
          <a:lstStyle/>
          <a:p>
            <a:pPr marL="228600" lvl="0" indent="-228600">
              <a:spcBef>
                <a:spcPts val="2000"/>
              </a:spcBef>
              <a:buClr>
                <a:srgbClr val="629DD1"/>
              </a:buClr>
              <a:buSzPct val="75000"/>
              <a:buFont typeface="Wingdings" charset="2"/>
              <a:buChar char="§"/>
            </a:pPr>
            <a:r>
              <a:rPr lang="en-US" sz="2300" dirty="0" smtClean="0">
                <a:solidFill>
                  <a:prstClr val="black">
                    <a:lumMod val="65000"/>
                    <a:lumOff val="35000"/>
                  </a:prstClr>
                </a:solidFill>
              </a:rPr>
              <a:t>Environmental </a:t>
            </a:r>
            <a:r>
              <a:rPr lang="en-US" sz="2300" dirty="0">
                <a:solidFill>
                  <a:prstClr val="black">
                    <a:lumMod val="65000"/>
                    <a:lumOff val="35000"/>
                  </a:prstClr>
                </a:solidFill>
              </a:rPr>
              <a:t>concerns about regulation of fossil fuels</a:t>
            </a:r>
          </a:p>
          <a:p>
            <a:pPr marL="228600" lvl="0" indent="-228600">
              <a:spcBef>
                <a:spcPts val="2000"/>
              </a:spcBef>
              <a:buClr>
                <a:srgbClr val="629DD1"/>
              </a:buClr>
              <a:buSzPct val="75000"/>
              <a:buFont typeface="Wingdings" charset="2"/>
              <a:buChar char="§"/>
            </a:pPr>
            <a:r>
              <a:rPr lang="en-US" sz="2300" dirty="0">
                <a:solidFill>
                  <a:prstClr val="black">
                    <a:lumMod val="65000"/>
                    <a:lumOff val="35000"/>
                  </a:prstClr>
                </a:solidFill>
              </a:rPr>
              <a:t>Heroin epidemic </a:t>
            </a:r>
          </a:p>
          <a:p>
            <a:pPr marL="228600" lvl="0" indent="-228600">
              <a:spcBef>
                <a:spcPts val="2000"/>
              </a:spcBef>
              <a:buClr>
                <a:srgbClr val="629DD1"/>
              </a:buClr>
              <a:buSzPct val="75000"/>
              <a:buFont typeface="Wingdings" charset="2"/>
              <a:buChar char="§"/>
            </a:pPr>
            <a:r>
              <a:rPr lang="en-US" sz="2300" dirty="0">
                <a:solidFill>
                  <a:prstClr val="black">
                    <a:lumMod val="65000"/>
                    <a:lumOff val="35000"/>
                  </a:prstClr>
                </a:solidFill>
              </a:rPr>
              <a:t>Rural health crisis</a:t>
            </a:r>
          </a:p>
          <a:p>
            <a:pPr marL="228600" lvl="0" indent="-228600">
              <a:spcBef>
                <a:spcPts val="2000"/>
              </a:spcBef>
              <a:buClr>
                <a:srgbClr val="629DD1"/>
              </a:buClr>
              <a:buSzPct val="75000"/>
              <a:buFont typeface="Wingdings" charset="2"/>
              <a:buChar char="§"/>
            </a:pPr>
            <a:r>
              <a:rPr lang="en-US" sz="2300" dirty="0">
                <a:solidFill>
                  <a:prstClr val="black">
                    <a:lumMod val="65000"/>
                    <a:lumOff val="35000"/>
                  </a:prstClr>
                </a:solidFill>
              </a:rPr>
              <a:t>Racial and ethnic flux</a:t>
            </a:r>
          </a:p>
          <a:p>
            <a:pPr marL="228600" lvl="0" indent="-228600">
              <a:spcBef>
                <a:spcPts val="2000"/>
              </a:spcBef>
              <a:buClr>
                <a:srgbClr val="629DD1"/>
              </a:buClr>
              <a:buSzPct val="75000"/>
              <a:buFont typeface="Wingdings" charset="2"/>
              <a:buChar char="§"/>
            </a:pPr>
            <a:r>
              <a:rPr lang="en-US" sz="2300" dirty="0">
                <a:solidFill>
                  <a:prstClr val="black">
                    <a:lumMod val="65000"/>
                    <a:lumOff val="35000"/>
                  </a:prstClr>
                </a:solidFill>
              </a:rPr>
              <a:t>Rural prison boom as “economic salvation”</a:t>
            </a:r>
          </a:p>
          <a:p>
            <a:pPr marL="228600" lvl="0" indent="-228600">
              <a:spcBef>
                <a:spcPts val="2000"/>
              </a:spcBef>
              <a:buClr>
                <a:srgbClr val="629DD1"/>
              </a:buClr>
              <a:buSzPct val="75000"/>
              <a:buFont typeface="Wingdings" charset="2"/>
              <a:buChar char="§"/>
            </a:pPr>
            <a:endParaRPr lang="en-US" sz="2300" dirty="0">
              <a:solidFill>
                <a:prstClr val="black">
                  <a:lumMod val="65000"/>
                  <a:lumOff val="35000"/>
                </a:prstClr>
              </a:solidFill>
            </a:endParaRPr>
          </a:p>
        </p:txBody>
      </p:sp>
    </p:spTree>
    <p:extLst>
      <p:ext uri="{BB962C8B-B14F-4D97-AF65-F5344CB8AC3E}">
        <p14:creationId xmlns:p14="http://schemas.microsoft.com/office/powerpoint/2010/main" val="335153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7239000" cy="5410200"/>
          </a:xfrm>
        </p:spPr>
        <p:txBody>
          <a:bodyPr>
            <a:normAutofit/>
          </a:bodyPr>
          <a:lstStyle/>
          <a:p>
            <a:pPr marL="109728" indent="0">
              <a:lnSpc>
                <a:spcPct val="120000"/>
              </a:lnSpc>
              <a:buNone/>
            </a:pPr>
            <a:r>
              <a:rPr lang="en-US" sz="2300" dirty="0" smtClean="0"/>
              <a:t>“Big </a:t>
            </a:r>
            <a:r>
              <a:rPr lang="en-US" sz="2300" dirty="0"/>
              <a:t>money runs this country. They will serve whoever is in their pocket. </a:t>
            </a:r>
            <a:r>
              <a:rPr lang="en-US" sz="2300" dirty="0" smtClean="0"/>
              <a:t>You want </a:t>
            </a:r>
            <a:r>
              <a:rPr lang="en-US" sz="2300" dirty="0"/>
              <a:t>change? Get rid of every elected official. Get rid of this politician for life </a:t>
            </a:r>
            <a:r>
              <a:rPr lang="en-US" sz="2300" dirty="0" smtClean="0"/>
              <a:t>bullshit </a:t>
            </a:r>
            <a:r>
              <a:rPr lang="en-US" sz="2300" dirty="0"/>
              <a:t>and start fresh. Republican </a:t>
            </a:r>
            <a:r>
              <a:rPr lang="en-US" sz="2300" dirty="0" smtClean="0"/>
              <a:t>or Democrat</a:t>
            </a:r>
            <a:r>
              <a:rPr lang="en-US" sz="2300" dirty="0"/>
              <a:t>, two heads on the same body. We </a:t>
            </a:r>
            <a:r>
              <a:rPr lang="en-US" sz="2300" dirty="0" smtClean="0"/>
              <a:t>have </a:t>
            </a:r>
            <a:r>
              <a:rPr lang="en-US" sz="2300" dirty="0"/>
              <a:t>a bunch of rich old people who do nothing half the year making decisions </a:t>
            </a:r>
            <a:r>
              <a:rPr lang="en-US" sz="2300" dirty="0" smtClean="0"/>
              <a:t>for </a:t>
            </a:r>
            <a:r>
              <a:rPr lang="en-US" sz="2300" dirty="0"/>
              <a:t>everyone and if you think they'll take less so you can have more then you're </a:t>
            </a:r>
            <a:r>
              <a:rPr lang="en-US" sz="2300" dirty="0" smtClean="0"/>
              <a:t>plainly </a:t>
            </a:r>
            <a:r>
              <a:rPr lang="en-US" sz="2300" dirty="0"/>
              <a:t>ignorant. They keep us bickering amongst ourselves while they live above </a:t>
            </a:r>
            <a:r>
              <a:rPr lang="en-US" sz="2300" dirty="0" smtClean="0"/>
              <a:t>the </a:t>
            </a:r>
            <a:r>
              <a:rPr lang="en-US" sz="2300" dirty="0"/>
              <a:t>law. If any of us did the things they did we would be sitting in prison</a:t>
            </a:r>
            <a:r>
              <a:rPr lang="en-US" sz="2300" dirty="0" smtClean="0"/>
              <a:t>.”</a:t>
            </a:r>
            <a:endParaRPr lang="en-US" sz="2300" dirty="0"/>
          </a:p>
        </p:txBody>
      </p:sp>
    </p:spTree>
    <p:extLst>
      <p:ext uri="{BB962C8B-B14F-4D97-AF65-F5344CB8AC3E}">
        <p14:creationId xmlns:p14="http://schemas.microsoft.com/office/powerpoint/2010/main" val="358162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7556313" cy="838200"/>
          </a:xfrm>
        </p:spPr>
        <p:txBody>
          <a:bodyPr/>
          <a:lstStyle/>
          <a:p>
            <a:r>
              <a:rPr lang="en-US" dirty="0" smtClean="0"/>
              <a:t>The Politics of Family Life</a:t>
            </a:r>
            <a:endParaRPr lang="en-US" dirty="0"/>
          </a:p>
        </p:txBody>
      </p:sp>
      <p:sp>
        <p:nvSpPr>
          <p:cNvPr id="2" name="Content Placeholder 1"/>
          <p:cNvSpPr>
            <a:spLocks noGrp="1"/>
          </p:cNvSpPr>
          <p:nvPr>
            <p:ph idx="1"/>
          </p:nvPr>
        </p:nvSpPr>
        <p:spPr>
          <a:xfrm>
            <a:off x="381000" y="2209800"/>
            <a:ext cx="4114800" cy="4419600"/>
          </a:xfrm>
        </p:spPr>
        <p:txBody>
          <a:bodyPr>
            <a:normAutofit/>
          </a:bodyPr>
          <a:lstStyle/>
          <a:p>
            <a:pPr>
              <a:buFont typeface="Wingdings" charset="2"/>
              <a:buChar char="§"/>
            </a:pPr>
            <a:r>
              <a:rPr lang="en-US" sz="2300" dirty="0"/>
              <a:t>Y</a:t>
            </a:r>
            <a:r>
              <a:rPr lang="en-US" sz="2300" dirty="0" smtClean="0"/>
              <a:t>oung </a:t>
            </a:r>
            <a:r>
              <a:rPr lang="en-US" sz="2300" dirty="0"/>
              <a:t>adults </a:t>
            </a:r>
            <a:r>
              <a:rPr lang="en-US" sz="2300" dirty="0" smtClean="0"/>
              <a:t>draw upon </a:t>
            </a:r>
            <a:r>
              <a:rPr lang="en-US" sz="2300" dirty="0"/>
              <a:t>their own narratives of family betrayals and disappointments as a tentative bridge to politics at the national level. </a:t>
            </a:r>
            <a:endParaRPr lang="en-US" sz="2300" dirty="0" smtClean="0"/>
          </a:p>
          <a:p>
            <a:pPr>
              <a:buFont typeface="Wingdings" charset="2"/>
              <a:buChar char="§"/>
            </a:pPr>
            <a:r>
              <a:rPr lang="en-US" sz="2300" dirty="0" smtClean="0"/>
              <a:t>Abstract ideals about inclusion translate into strong moral boundaries against family members who are not self-reliant.</a:t>
            </a:r>
            <a:endParaRPr lang="en-US" sz="2300" dirty="0"/>
          </a:p>
        </p:txBody>
      </p:sp>
      <p:pic>
        <p:nvPicPr>
          <p:cNvPr id="5" name="Picture 4" descr="Breakfast_Table_Political_Argument_we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362200"/>
            <a:ext cx="3733800" cy="4000500"/>
          </a:xfrm>
          <a:prstGeom prst="rect">
            <a:avLst/>
          </a:prstGeom>
        </p:spPr>
      </p:pic>
    </p:spTree>
    <p:extLst>
      <p:ext uri="{BB962C8B-B14F-4D97-AF65-F5344CB8AC3E}">
        <p14:creationId xmlns:p14="http://schemas.microsoft.com/office/powerpoint/2010/main" val="378814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556313" cy="811306"/>
          </a:xfrm>
        </p:spPr>
        <p:txBody>
          <a:bodyPr/>
          <a:lstStyle/>
          <a:p>
            <a:r>
              <a:rPr lang="en-US" dirty="0" smtClean="0"/>
              <a:t>Abstract Ideals</a:t>
            </a:r>
            <a:endParaRPr lang="en-US" dirty="0"/>
          </a:p>
        </p:txBody>
      </p:sp>
      <p:sp>
        <p:nvSpPr>
          <p:cNvPr id="3" name="Content Placeholder 2"/>
          <p:cNvSpPr>
            <a:spLocks noGrp="1"/>
          </p:cNvSpPr>
          <p:nvPr>
            <p:ph idx="1"/>
          </p:nvPr>
        </p:nvSpPr>
        <p:spPr>
          <a:xfrm>
            <a:off x="381000" y="1828800"/>
            <a:ext cx="7620001" cy="4572000"/>
          </a:xfrm>
        </p:spPr>
        <p:txBody>
          <a:bodyPr>
            <a:noAutofit/>
          </a:bodyPr>
          <a:lstStyle/>
          <a:p>
            <a:pPr>
              <a:buFont typeface="Wingdings" charset="2"/>
              <a:buChar char="§"/>
            </a:pPr>
            <a:r>
              <a:rPr lang="en-US" sz="2200" b="1" u="sng" dirty="0"/>
              <a:t>Melissa (daughter)</a:t>
            </a:r>
            <a:r>
              <a:rPr lang="en-US" sz="2200" dirty="0"/>
              <a:t>: They </a:t>
            </a:r>
            <a:r>
              <a:rPr lang="en-US" sz="2200" dirty="0" smtClean="0"/>
              <a:t>[refugees] </a:t>
            </a:r>
            <a:r>
              <a:rPr lang="en-US" sz="2200" dirty="0"/>
              <a:t>should be able to come here and find safety and </a:t>
            </a:r>
            <a:r>
              <a:rPr lang="en-US" sz="2200" dirty="0" smtClean="0"/>
              <a:t>they shouldn’t </a:t>
            </a:r>
            <a:r>
              <a:rPr lang="en-US" sz="2200" dirty="0"/>
              <a:t>have to be dealing with like… they are victims of ISIS right now…</a:t>
            </a:r>
          </a:p>
          <a:p>
            <a:pPr>
              <a:buFont typeface="Wingdings" charset="2"/>
              <a:buChar char="§"/>
            </a:pPr>
            <a:r>
              <a:rPr lang="en-US" sz="2200" b="1" u="sng" dirty="0"/>
              <a:t>Lynne Marie (mother)</a:t>
            </a:r>
            <a:r>
              <a:rPr lang="en-US" sz="2200" dirty="0"/>
              <a:t>: But I said we have to worry about our own Americans. You know we can’t save the world and we’ve got to realize that we can’t save the world so we need to save us true Americans.</a:t>
            </a:r>
          </a:p>
          <a:p>
            <a:pPr>
              <a:buFont typeface="Wingdings" charset="2"/>
              <a:buChar char="§"/>
            </a:pPr>
            <a:r>
              <a:rPr lang="en-US" sz="2200" b="1" u="sng" dirty="0" smtClean="0"/>
              <a:t>Melissa</a:t>
            </a:r>
            <a:r>
              <a:rPr lang="en-US" sz="2200" dirty="0" smtClean="0"/>
              <a:t>: </a:t>
            </a:r>
            <a:r>
              <a:rPr lang="en-US" sz="2200" dirty="0"/>
              <a:t>And I’m saying that we’re all one world and we should all be together. </a:t>
            </a:r>
          </a:p>
          <a:p>
            <a:pPr>
              <a:buFont typeface="Wingdings" charset="2"/>
              <a:buChar char="§"/>
            </a:pPr>
            <a:r>
              <a:rPr lang="en-US" sz="2200" b="1" u="sng" dirty="0"/>
              <a:t>Lynne </a:t>
            </a:r>
            <a:r>
              <a:rPr lang="en-US" sz="2200" b="1" u="sng" dirty="0" smtClean="0"/>
              <a:t>Marie</a:t>
            </a:r>
            <a:r>
              <a:rPr lang="en-US" sz="2200" dirty="0" smtClean="0"/>
              <a:t>: </a:t>
            </a:r>
            <a:r>
              <a:rPr lang="en-US" sz="2200" dirty="0"/>
              <a:t>Wouldn’t that be great. Everyone wants world peace</a:t>
            </a:r>
            <a:r>
              <a:rPr lang="en-US" sz="2200" dirty="0" smtClean="0"/>
              <a:t>.</a:t>
            </a:r>
            <a:endParaRPr lang="en-US" sz="2200" dirty="0"/>
          </a:p>
        </p:txBody>
      </p:sp>
    </p:spTree>
    <p:extLst>
      <p:ext uri="{BB962C8B-B14F-4D97-AF65-F5344CB8AC3E}">
        <p14:creationId xmlns:p14="http://schemas.microsoft.com/office/powerpoint/2010/main" val="381398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556313" cy="963706"/>
          </a:xfrm>
        </p:spPr>
        <p:txBody>
          <a:bodyPr/>
          <a:lstStyle/>
          <a:p>
            <a:r>
              <a:rPr lang="en-US" dirty="0" smtClean="0"/>
              <a:t>Concrete Boundaries </a:t>
            </a:r>
            <a:endParaRPr lang="en-US" dirty="0"/>
          </a:p>
        </p:txBody>
      </p:sp>
      <p:sp>
        <p:nvSpPr>
          <p:cNvPr id="3" name="Content Placeholder 2"/>
          <p:cNvSpPr>
            <a:spLocks noGrp="1"/>
          </p:cNvSpPr>
          <p:nvPr>
            <p:ph idx="1"/>
          </p:nvPr>
        </p:nvSpPr>
        <p:spPr>
          <a:xfrm>
            <a:off x="457201" y="2057400"/>
            <a:ext cx="7619999" cy="4191000"/>
          </a:xfrm>
        </p:spPr>
        <p:txBody>
          <a:bodyPr>
            <a:normAutofit/>
          </a:bodyPr>
          <a:lstStyle/>
          <a:p>
            <a:pPr marL="0" indent="0">
              <a:buNone/>
            </a:pPr>
            <a:r>
              <a:rPr lang="en-US" sz="2500" dirty="0" smtClean="0"/>
              <a:t>“Yeah and it’s like almost…when he was younger and when school ended he would still have a teacher come to the house so he didn’t revert back and forget things.  I </a:t>
            </a:r>
            <a:r>
              <a:rPr lang="en-US" sz="2500" dirty="0" err="1" smtClean="0"/>
              <a:t>sorta</a:t>
            </a:r>
            <a:r>
              <a:rPr lang="en-US" sz="2500" dirty="0" smtClean="0"/>
              <a:t> think that’s what’s happening now is, he just seems so confused with a lot of stuff and </a:t>
            </a:r>
            <a:r>
              <a:rPr lang="en-US" sz="2500" b="1" dirty="0" smtClean="0"/>
              <a:t>I don’t know if it’s because all those years he had like a crutch and now he’s just on his own.</a:t>
            </a:r>
            <a:r>
              <a:rPr lang="en-US" sz="2500" dirty="0" smtClean="0"/>
              <a:t> </a:t>
            </a:r>
            <a:r>
              <a:rPr lang="en-US" sz="2500" b="1" dirty="0" smtClean="0"/>
              <a:t> </a:t>
            </a:r>
            <a:r>
              <a:rPr lang="en-US" sz="2500" dirty="0" smtClean="0"/>
              <a:t>You know in a sense I thought it was good thing but now I think it made it worse.” </a:t>
            </a:r>
            <a:endParaRPr lang="en-US" sz="2500" dirty="0"/>
          </a:p>
        </p:txBody>
      </p:sp>
    </p:spTree>
    <p:extLst>
      <p:ext uri="{BB962C8B-B14F-4D97-AF65-F5344CB8AC3E}">
        <p14:creationId xmlns:p14="http://schemas.microsoft.com/office/powerpoint/2010/main" val="31196033"/>
      </p:ext>
    </p:extLst>
  </p:cSld>
  <p:clrMapOvr>
    <a:masterClrMapping/>
  </p:clrMapOvr>
</p:sld>
</file>

<file path=ppt/theme/theme1.xml><?xml version="1.0" encoding="utf-8"?>
<a:theme xmlns:a="http://schemas.openxmlformats.org/drawingml/2006/main" name="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2688</TotalTime>
  <Words>799</Words>
  <Application>Microsoft Office PowerPoint</Application>
  <PresentationFormat>On-screen Show (4:3)</PresentationFormat>
  <Paragraphs>48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Rockwell</vt:lpstr>
      <vt:lpstr>Wingdings</vt:lpstr>
      <vt:lpstr>Wingdings 3</vt:lpstr>
      <vt:lpstr>Advantage</vt:lpstr>
      <vt:lpstr> Millennials Rising?</vt:lpstr>
      <vt:lpstr>Change and Continuity in Working-Class American Life    </vt:lpstr>
      <vt:lpstr>Research Questions</vt:lpstr>
      <vt:lpstr>Data and Methods</vt:lpstr>
      <vt:lpstr>Pain, Prison, and Politics </vt:lpstr>
      <vt:lpstr>PowerPoint Presentation</vt:lpstr>
      <vt:lpstr>The Politics of Family Life</vt:lpstr>
      <vt:lpstr>Abstract Ideals</vt:lpstr>
      <vt:lpstr>Concrete Boundaries </vt:lpstr>
      <vt:lpstr>PowerPoint Presentation</vt:lpstr>
      <vt:lpstr>Thank You</vt:lpstr>
      <vt:lpstr>PowerPoint Presentation</vt:lpstr>
      <vt:lpstr>Images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dc:creator>
  <cp:lastModifiedBy>Richard Arnold</cp:lastModifiedBy>
  <cp:revision>102</cp:revision>
  <dcterms:created xsi:type="dcterms:W3CDTF">2016-04-08T14:52:28Z</dcterms:created>
  <dcterms:modified xsi:type="dcterms:W3CDTF">2016-06-27T06:53:35Z</dcterms:modified>
</cp:coreProperties>
</file>