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3" r:id="rId1"/>
  </p:sldMasterIdLst>
  <p:notesMasterIdLst>
    <p:notesMasterId r:id="rId30"/>
  </p:notesMasterIdLst>
  <p:sldIdLst>
    <p:sldId id="259" r:id="rId2"/>
    <p:sldId id="260" r:id="rId3"/>
    <p:sldId id="268" r:id="rId4"/>
    <p:sldId id="285" r:id="rId5"/>
    <p:sldId id="270" r:id="rId6"/>
    <p:sldId id="261" r:id="rId7"/>
    <p:sldId id="262" r:id="rId8"/>
    <p:sldId id="263" r:id="rId9"/>
    <p:sldId id="266" r:id="rId10"/>
    <p:sldId id="271" r:id="rId11"/>
    <p:sldId id="257" r:id="rId12"/>
    <p:sldId id="278" r:id="rId13"/>
    <p:sldId id="273" r:id="rId14"/>
    <p:sldId id="274" r:id="rId15"/>
    <p:sldId id="275" r:id="rId16"/>
    <p:sldId id="276" r:id="rId17"/>
    <p:sldId id="277" r:id="rId18"/>
    <p:sldId id="272" r:id="rId19"/>
    <p:sldId id="279" r:id="rId20"/>
    <p:sldId id="264" r:id="rId21"/>
    <p:sldId id="280" r:id="rId22"/>
    <p:sldId id="281" r:id="rId23"/>
    <p:sldId id="282" r:id="rId24"/>
    <p:sldId id="283" r:id="rId25"/>
    <p:sldId id="284" r:id="rId26"/>
    <p:sldId id="286" r:id="rId27"/>
    <p:sldId id="267" r:id="rId28"/>
    <p:sldId id="269" r:id="rId2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87" autoAdjust="0"/>
  </p:normalViewPr>
  <p:slideViewPr>
    <p:cSldViewPr snapToGrid="0" snapToObjects="1">
      <p:cViewPr varScale="1">
        <p:scale>
          <a:sx n="58" d="100"/>
          <a:sy n="58" d="100"/>
        </p:scale>
        <p:origin x="1926" y="60"/>
      </p:cViewPr>
      <p:guideLst>
        <p:guide orient="horz" pos="2160"/>
        <p:guide pos="2880"/>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25C00-98D0-7B41-9A8E-CC29A3A35122}" type="datetimeFigureOut">
              <a:rPr lang="es-ES" smtClean="0"/>
              <a:t>08/12/2016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56E8D-7F8F-6E4E-899C-9C151A22A618}" type="slidenum">
              <a:rPr lang="es-ES" smtClean="0"/>
              <a:t>‹#›</a:t>
            </a:fld>
            <a:endParaRPr lang="es-ES"/>
          </a:p>
        </p:txBody>
      </p:sp>
    </p:spTree>
    <p:extLst>
      <p:ext uri="{BB962C8B-B14F-4D97-AF65-F5344CB8AC3E}">
        <p14:creationId xmlns:p14="http://schemas.microsoft.com/office/powerpoint/2010/main" val="31836042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1</a:t>
            </a:fld>
            <a:endParaRPr lang="es-ES"/>
          </a:p>
        </p:txBody>
      </p:sp>
    </p:spTree>
    <p:extLst>
      <p:ext uri="{BB962C8B-B14F-4D97-AF65-F5344CB8AC3E}">
        <p14:creationId xmlns:p14="http://schemas.microsoft.com/office/powerpoint/2010/main" val="54712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Vouchers: School funding according to demand and attendance</a:t>
            </a:r>
          </a:p>
          <a:p>
            <a:r>
              <a:rPr lang="en-US" noProof="0" dirty="0" smtClean="0"/>
              <a:t>Quantitative data, precisely from SIMCE, to test some of the assumptions, and qualitative case study in one the biggest</a:t>
            </a:r>
            <a:r>
              <a:rPr lang="en-US" baseline="0" noProof="0" dirty="0" smtClean="0"/>
              <a:t> cities in Chile that is </a:t>
            </a:r>
            <a:r>
              <a:rPr lang="en-US" baseline="0" noProof="0" dirty="0" err="1" smtClean="0"/>
              <a:t>Valapariso</a:t>
            </a:r>
            <a:r>
              <a:rPr lang="en-US" baseline="0" noProof="0" dirty="0" smtClean="0"/>
              <a:t>.</a:t>
            </a:r>
          </a:p>
          <a:p>
            <a:r>
              <a:rPr lang="en-US" baseline="0" noProof="0" dirty="0" smtClean="0"/>
              <a:t>On the basis of this data and the first analysis conducted we will </a:t>
            </a:r>
            <a:endParaRPr lang="ca-ES" noProof="0" dirty="0"/>
          </a:p>
        </p:txBody>
      </p:sp>
      <p:sp>
        <p:nvSpPr>
          <p:cNvPr id="4" name="Marcador de número de diapositiva 3"/>
          <p:cNvSpPr>
            <a:spLocks noGrp="1"/>
          </p:cNvSpPr>
          <p:nvPr>
            <p:ph type="sldNum" sz="quarter" idx="10"/>
          </p:nvPr>
        </p:nvSpPr>
        <p:spPr/>
        <p:txBody>
          <a:bodyPr/>
          <a:lstStyle/>
          <a:p>
            <a:fld id="{4D0754EB-0090-2A4A-BB5D-B6D8FE4CFA44}" type="slidenum">
              <a:rPr lang="en-US" smtClean="0"/>
              <a:pPr/>
              <a:t>12</a:t>
            </a:fld>
            <a:endParaRPr lang="en-US"/>
          </a:p>
        </p:txBody>
      </p:sp>
    </p:spTree>
    <p:extLst>
      <p:ext uri="{BB962C8B-B14F-4D97-AF65-F5344CB8AC3E}">
        <p14:creationId xmlns:p14="http://schemas.microsoft.com/office/powerpoint/2010/main" val="187928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dirty="0" smtClean="0"/>
              <a:t>Aquí es presenten</a:t>
            </a:r>
            <a:r>
              <a:rPr lang="ca-ES" baseline="0" noProof="0" dirty="0" smtClean="0"/>
              <a:t> les tipologies de manera més visual. Crec que la diapositiva anterior va bé per explicar les diferents tipologies dins del mateix sector però en aquesta queda més clar la jerarquització i a més l’idea de que certes tipologies es té espais comuns. </a:t>
            </a:r>
            <a:endParaRPr lang="ca-ES" noProof="0" dirty="0"/>
          </a:p>
        </p:txBody>
      </p:sp>
      <p:sp>
        <p:nvSpPr>
          <p:cNvPr id="4" name="Marcador de número de diapositiva 3"/>
          <p:cNvSpPr>
            <a:spLocks noGrp="1"/>
          </p:cNvSpPr>
          <p:nvPr>
            <p:ph type="sldNum" sz="quarter" idx="10"/>
          </p:nvPr>
        </p:nvSpPr>
        <p:spPr/>
        <p:txBody>
          <a:bodyPr/>
          <a:lstStyle/>
          <a:p>
            <a:fld id="{4D0754EB-0090-2A4A-BB5D-B6D8FE4CFA44}" type="slidenum">
              <a:rPr lang="en-US" smtClean="0"/>
              <a:pPr/>
              <a:t>17</a:t>
            </a:fld>
            <a:endParaRPr lang="en-US"/>
          </a:p>
        </p:txBody>
      </p:sp>
    </p:spTree>
    <p:extLst>
      <p:ext uri="{BB962C8B-B14F-4D97-AF65-F5344CB8AC3E}">
        <p14:creationId xmlns:p14="http://schemas.microsoft.com/office/powerpoint/2010/main" val="113552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s-ES_tradnl" sz="1200" kern="1200" dirty="0" smtClean="0">
                <a:solidFill>
                  <a:schemeClr val="tx1"/>
                </a:solidFill>
                <a:effectLst/>
                <a:latin typeface="+mn-lt"/>
                <a:ea typeface="+mn-ea"/>
                <a:cs typeface="+mn-cs"/>
              </a:rPr>
              <a:t>La prioridad</a:t>
            </a:r>
            <a:r>
              <a:rPr lang="es-ES_tradnl" sz="1200" kern="1200" baseline="0" dirty="0" smtClean="0">
                <a:solidFill>
                  <a:schemeClr val="tx1"/>
                </a:solidFill>
                <a:effectLst/>
                <a:latin typeface="+mn-lt"/>
                <a:ea typeface="+mn-ea"/>
                <a:cs typeface="+mn-cs"/>
              </a:rPr>
              <a:t> de la </a:t>
            </a:r>
            <a:r>
              <a:rPr lang="es-ES_tradnl" sz="1200" kern="1200" baseline="0" dirty="0" err="1" smtClean="0">
                <a:solidFill>
                  <a:schemeClr val="tx1"/>
                </a:solidFill>
                <a:effectLst/>
                <a:latin typeface="+mn-lt"/>
                <a:ea typeface="+mn-ea"/>
                <a:cs typeface="+mn-cs"/>
              </a:rPr>
              <a:t>invesión</a:t>
            </a:r>
            <a:r>
              <a:rPr lang="es-ES_tradnl" sz="1200" kern="1200" baseline="0" dirty="0" smtClean="0">
                <a:solidFill>
                  <a:schemeClr val="tx1"/>
                </a:solidFill>
                <a:effectLst/>
                <a:latin typeface="+mn-lt"/>
                <a:ea typeface="+mn-ea"/>
                <a:cs typeface="+mn-cs"/>
              </a:rPr>
              <a:t> educativa: lo más parecido al actor racional instrumental. Manejan información</a:t>
            </a:r>
            <a:r>
              <a:rPr lang="es-ES_tradnl" sz="1200" kern="1200" dirty="0" smtClean="0">
                <a:solidFill>
                  <a:schemeClr val="tx1"/>
                </a:solidFill>
                <a:effectLst/>
                <a:latin typeface="+mn-lt"/>
                <a:ea typeface="+mn-ea"/>
                <a:cs typeface="+mn-cs"/>
              </a:rPr>
              <a:t>. Un conjunto de familias busca en su segmento posible de mercado el tipo de escuela que permita la mejor inversión educativa. Familias calculadoras en su comportamiento que sienten jugarse la movilidad social en la decisión educativa. El </a:t>
            </a:r>
            <a:r>
              <a:rPr lang="es-ES_tradnl" sz="1200" kern="1200" dirty="0" err="1" smtClean="0">
                <a:solidFill>
                  <a:schemeClr val="tx1"/>
                </a:solidFill>
                <a:effectLst/>
                <a:latin typeface="+mn-lt"/>
                <a:ea typeface="+mn-ea"/>
                <a:cs typeface="+mn-cs"/>
              </a:rPr>
              <a:t>habitus</a:t>
            </a:r>
            <a:r>
              <a:rPr lang="es-ES_tradnl" sz="1200" kern="1200" dirty="0" smtClean="0">
                <a:solidFill>
                  <a:schemeClr val="tx1"/>
                </a:solidFill>
                <a:effectLst/>
                <a:latin typeface="+mn-lt"/>
                <a:ea typeface="+mn-ea"/>
                <a:cs typeface="+mn-cs"/>
              </a:rPr>
              <a:t> está claramente marcado por el intento de superación de la condición de pobreza vía educación. Buscan escuelas normalmente ‘superiores’ socialmente a las de su condición social, e incluso en ocasiones planifican la inversión educativa a largo plazo (con previsión de cambios estratégicos en el paso a la secundaria, por ejemplo)</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s-ES_tradnl" sz="1200" b="1" i="1" kern="1200" dirty="0" smtClean="0">
                <a:solidFill>
                  <a:schemeClr val="tx1"/>
                </a:solidFill>
                <a:effectLst/>
                <a:latin typeface="+mn-lt"/>
                <a:ea typeface="+mn-ea"/>
                <a:cs typeface="+mn-cs"/>
              </a:rPr>
              <a:t>La búsqueda de la escuela adecuada</a:t>
            </a:r>
            <a:r>
              <a:rPr lang="es-ES_tradnl" sz="1200" b="1" kern="1200" dirty="0" smtClean="0">
                <a:solidFill>
                  <a:schemeClr val="tx1"/>
                </a:solidFill>
                <a:effectLst/>
                <a:latin typeface="+mn-lt"/>
                <a:ea typeface="+mn-ea"/>
                <a:cs typeface="+mn-cs"/>
              </a:rPr>
              <a:t>:</a:t>
            </a:r>
            <a:r>
              <a:rPr lang="es-ES_tradnl" sz="1200" kern="1200" dirty="0" smtClean="0">
                <a:solidFill>
                  <a:schemeClr val="tx1"/>
                </a:solidFill>
                <a:effectLst/>
                <a:latin typeface="+mn-lt"/>
                <a:ea typeface="+mn-ea"/>
                <a:cs typeface="+mn-cs"/>
              </a:rPr>
              <a:t> Corresponde al comportamiento en el mercado de las familias que buscan una escuela que se adapte a las necesidades específicas del niño (</a:t>
            </a:r>
            <a:r>
              <a:rPr lang="es-ES_tradnl" sz="1200" i="1" kern="1200" dirty="0" smtClean="0">
                <a:solidFill>
                  <a:schemeClr val="tx1"/>
                </a:solidFill>
                <a:effectLst/>
                <a:latin typeface="+mn-lt"/>
                <a:ea typeface="+mn-ea"/>
                <a:cs typeface="+mn-cs"/>
              </a:rPr>
              <a:t>Asperger</a:t>
            </a:r>
            <a:r>
              <a:rPr lang="es-ES_tradnl" sz="1200" kern="1200" dirty="0" smtClean="0">
                <a:solidFill>
                  <a:schemeClr val="tx1"/>
                </a:solidFill>
                <a:effectLst/>
                <a:latin typeface="+mn-lt"/>
                <a:ea typeface="+mn-ea"/>
                <a:cs typeface="+mn-cs"/>
              </a:rPr>
              <a:t>, timidez, problemas conductuales). Cierta frustración en que un mercado tan amplio no responda a las necesidades de sus hijos y se convierta en ‘</a:t>
            </a:r>
            <a:r>
              <a:rPr lang="es-ES_tradnl" sz="1200" kern="1200" dirty="0" err="1" smtClean="0">
                <a:solidFill>
                  <a:schemeClr val="tx1"/>
                </a:solidFill>
                <a:effectLst/>
                <a:latin typeface="+mn-lt"/>
                <a:ea typeface="+mn-ea"/>
                <a:cs typeface="+mn-cs"/>
              </a:rPr>
              <a:t>exclusionista</a:t>
            </a:r>
            <a:r>
              <a:rPr lang="es-ES_tradnl" sz="1200" kern="1200" dirty="0" smtClean="0">
                <a:solidFill>
                  <a:schemeClr val="tx1"/>
                </a:solidFill>
                <a:effectLst/>
                <a:latin typeface="+mn-lt"/>
                <a:ea typeface="+mn-ea"/>
                <a:cs typeface="+mn-cs"/>
              </a:rPr>
              <a:t>’</a:t>
            </a:r>
            <a:r>
              <a:rPr lang="ca-ES" sz="1200" kern="1200" dirty="0" smtClean="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s-ES_tradnl" sz="1200" b="1" i="1" kern="1200" dirty="0" smtClean="0">
                <a:solidFill>
                  <a:schemeClr val="tx1"/>
                </a:solidFill>
                <a:effectLst/>
                <a:latin typeface="+mn-lt"/>
                <a:ea typeface="+mn-ea"/>
                <a:cs typeface="+mn-cs"/>
              </a:rPr>
              <a:t>Aceptación crítica y acomodación</a:t>
            </a:r>
            <a:r>
              <a:rPr lang="es-ES_tradnl" sz="1200" kern="1200" dirty="0" smtClean="0">
                <a:solidFill>
                  <a:schemeClr val="tx1"/>
                </a:solidFill>
                <a:effectLst/>
                <a:latin typeface="+mn-lt"/>
                <a:ea typeface="+mn-ea"/>
                <a:cs typeface="+mn-cs"/>
              </a:rPr>
              <a:t>: Electores no especialmente satisfechos con las elecciones realizadas. O satisfecho como ‘plan B’. Suelen haber intentado acceder a otras escuelas pero son rechazados por precio o porque ‘no dan el perfil’. Acaban acomodándose a una elección no del todo satisfactoria. A veces esta elección posteriormente se considera adecuada y son críticos con las escuelas que en su momento habían deseado</a:t>
            </a:r>
            <a:r>
              <a:rPr lang="ca-ES" dirty="0" smtClean="0">
                <a:effectLst/>
              </a:rPr>
              <a:t> </a:t>
            </a:r>
            <a:endParaRPr lang="es-ES_tradnl"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r>
              <a:rPr lang="es-ES_tradnl" sz="1200" b="1" i="1" kern="1200" dirty="0" smtClean="0">
                <a:solidFill>
                  <a:schemeClr val="tx1"/>
                </a:solidFill>
                <a:effectLst/>
                <a:latin typeface="+mn-lt"/>
                <a:ea typeface="+mn-ea"/>
                <a:cs typeface="+mn-cs"/>
              </a:rPr>
              <a:t>4. Seguridad / protección /comunidad/refugio</a:t>
            </a:r>
            <a:r>
              <a:rPr lang="es-ES_tradnl" sz="1200" kern="1200" dirty="0" smtClean="0">
                <a:solidFill>
                  <a:schemeClr val="tx1"/>
                </a:solidFill>
                <a:effectLst/>
                <a:latin typeface="+mn-lt"/>
                <a:ea typeface="+mn-ea"/>
                <a:cs typeface="+mn-cs"/>
              </a:rPr>
              <a:t>: Un perfil muy abundante. Se busca claramente la escuela que permita huir de aquellas escuelas más “peligrosas” (por desviación de conducta, por </a:t>
            </a:r>
            <a:r>
              <a:rPr lang="es-ES_tradnl" sz="1200" i="1" kern="1200" dirty="0" err="1" smtClean="0">
                <a:solidFill>
                  <a:schemeClr val="tx1"/>
                </a:solidFill>
                <a:effectLst/>
                <a:latin typeface="+mn-lt"/>
                <a:ea typeface="+mn-ea"/>
                <a:cs typeface="+mn-cs"/>
              </a:rPr>
              <a:t>bullying</a:t>
            </a:r>
            <a:r>
              <a:rPr lang="es-ES_tradnl" sz="1200" kern="1200" dirty="0" smtClean="0">
                <a:solidFill>
                  <a:schemeClr val="tx1"/>
                </a:solidFill>
                <a:effectLst/>
                <a:latin typeface="+mn-lt"/>
                <a:ea typeface="+mn-ea"/>
                <a:cs typeface="+mn-cs"/>
              </a:rPr>
              <a:t>, por malas compañías, por ínfima calidad, lesbianismo). </a:t>
            </a:r>
            <a:endParaRPr lang="ca-E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ca-E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b="1" i="1" kern="1200" dirty="0" smtClean="0">
                <a:solidFill>
                  <a:schemeClr val="tx1"/>
                </a:solidFill>
                <a:effectLst/>
                <a:latin typeface="+mn-lt"/>
                <a:ea typeface="+mn-ea"/>
                <a:cs typeface="+mn-cs"/>
              </a:rPr>
              <a:t>5. Reificación y ausencia de elección: </a:t>
            </a:r>
            <a:r>
              <a:rPr lang="es-ES_tradnl" sz="1200" kern="1200" dirty="0" smtClean="0">
                <a:solidFill>
                  <a:schemeClr val="tx1"/>
                </a:solidFill>
                <a:effectLst/>
                <a:latin typeface="+mn-lt"/>
                <a:ea typeface="+mn-ea"/>
                <a:cs typeface="+mn-cs"/>
              </a:rPr>
              <a:t>Los más pobres. El mercado no existe para ellos. No buscan, van a parar por criterios de proximidad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_tradnl" sz="1200" kern="1200" dirty="0" smtClean="0">
              <a:solidFill>
                <a:schemeClr val="tx1"/>
              </a:solidFill>
              <a:effectLst/>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20</a:t>
            </a:fld>
            <a:endParaRPr lang="es-ES"/>
          </a:p>
        </p:txBody>
      </p:sp>
    </p:spTree>
    <p:extLst>
      <p:ext uri="{BB962C8B-B14F-4D97-AF65-F5344CB8AC3E}">
        <p14:creationId xmlns:p14="http://schemas.microsoft.com/office/powerpoint/2010/main" val="159234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24</a:t>
            </a:fld>
            <a:endParaRPr lang="es-ES"/>
          </a:p>
        </p:txBody>
      </p:sp>
    </p:spTree>
    <p:extLst>
      <p:ext uri="{BB962C8B-B14F-4D97-AF65-F5344CB8AC3E}">
        <p14:creationId xmlns:p14="http://schemas.microsoft.com/office/powerpoint/2010/main" val="378619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1. En los últimas</a:t>
            </a:r>
            <a:r>
              <a:rPr lang="es-ES" baseline="0" dirty="0" smtClean="0"/>
              <a:t> décadas estamos asistiendo a procesos de </a:t>
            </a:r>
            <a:r>
              <a:rPr lang="es-ES" b="1" baseline="0" dirty="0" smtClean="0"/>
              <a:t>globalización de políticas. </a:t>
            </a:r>
            <a:r>
              <a:rPr lang="es-ES" b="0" baseline="0" dirty="0" smtClean="0"/>
              <a:t>Por medio de diversos mecanismos, ahora no analizaremos, se globalizan objetivos y procesos políticos (</a:t>
            </a:r>
            <a:r>
              <a:rPr lang="es-ES" b="0" baseline="0" dirty="0" err="1" smtClean="0"/>
              <a:t>SDGs</a:t>
            </a:r>
            <a:r>
              <a:rPr lang="es-ES" b="0" baseline="0" dirty="0" smtClean="0"/>
              <a:t>, BM, OCDE, etc…). Ejemplo de políticas educativas globales: </a:t>
            </a:r>
            <a:r>
              <a:rPr lang="es-ES" b="0" baseline="0" dirty="0" err="1" smtClean="0"/>
              <a:t>vouchers</a:t>
            </a:r>
            <a:r>
              <a:rPr lang="es-ES" b="0" baseline="0" dirty="0" smtClean="0"/>
              <a:t>, </a:t>
            </a:r>
            <a:r>
              <a:rPr lang="es-ES" b="0" baseline="0" dirty="0" err="1" smtClean="0"/>
              <a:t>CCTs</a:t>
            </a:r>
            <a:r>
              <a:rPr lang="es-ES" b="0" baseline="0" dirty="0" smtClean="0"/>
              <a:t>, etc… Si se observa el numero de programas de transferencia de renta condicionada, el incremento es brutal (comienzan en AL y se extienden a </a:t>
            </a:r>
            <a:r>
              <a:rPr lang="es-ES" b="0" baseline="0" dirty="0" err="1" smtClean="0"/>
              <a:t>Africa</a:t>
            </a:r>
            <a:r>
              <a:rPr lang="es-ES" b="0" baseline="0" dirty="0" smtClean="0"/>
              <a:t> y Asia). El </a:t>
            </a:r>
            <a:r>
              <a:rPr lang="es-ES" b="0" baseline="0" dirty="0" err="1" smtClean="0"/>
              <a:t>policy</a:t>
            </a:r>
            <a:r>
              <a:rPr lang="es-ES" b="0" baseline="0" dirty="0" smtClean="0"/>
              <a:t> travelling alcanza incluso zonas del norte (NY). Lo mismo puede decirse de los programas de </a:t>
            </a:r>
            <a:r>
              <a:rPr lang="es-ES" b="0" baseline="0" dirty="0" err="1" smtClean="0"/>
              <a:t>voucher</a:t>
            </a:r>
            <a:r>
              <a:rPr lang="es-ES" b="0" baseline="0" dirty="0" smtClean="0"/>
              <a:t> educativo, especialmente enfocado para aumentar la capacidad de elección escolar de los sectores más pobres (</a:t>
            </a:r>
            <a:r>
              <a:rPr lang="es-ES" b="0" baseline="0" dirty="0" err="1" smtClean="0"/>
              <a:t>Pakistan</a:t>
            </a:r>
            <a:r>
              <a:rPr lang="es-ES" b="0" baseline="0" dirty="0" smtClean="0"/>
              <a:t>, Filipinas, Chile por supuesto,…). Hay varios actores en estos procesos de globalización: BM, OCDE, Pearson…</a:t>
            </a:r>
          </a:p>
          <a:p>
            <a:endParaRPr lang="es-ES" b="0" dirty="0" smtClean="0"/>
          </a:p>
          <a:p>
            <a:endParaRPr lang="es-ES" b="0"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2</a:t>
            </a:fld>
            <a:endParaRPr lang="es-ES"/>
          </a:p>
        </p:txBody>
      </p:sp>
    </p:spTree>
    <p:extLst>
      <p:ext uri="{BB962C8B-B14F-4D97-AF65-F5344CB8AC3E}">
        <p14:creationId xmlns:p14="http://schemas.microsoft.com/office/powerpoint/2010/main" val="160301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Usually cheaper than supply-side interventions (e.g. cost of CCT in Brazil): Money is only spent if demand reacts (</a:t>
            </a:r>
            <a:r>
              <a:rPr lang="en-GB" dirty="0" err="1" smtClean="0"/>
              <a:t>ccts</a:t>
            </a:r>
            <a:r>
              <a:rPr lang="en-GB" dirty="0" smtClean="0"/>
              <a:t> or similar…). Otherwise there is no cost. This doesn’t happen in supply side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Efficiency and </a:t>
            </a:r>
            <a:r>
              <a:rPr lang="en-GB" i="1" dirty="0" smtClean="0"/>
              <a:t>equity</a:t>
            </a:r>
            <a:r>
              <a:rPr lang="en-GB" dirty="0" smtClean="0"/>
              <a:t> gains: Equity in italics</a:t>
            </a:r>
            <a:r>
              <a:rPr lang="en-GB" baseline="0" dirty="0" smtClean="0"/>
              <a:t> since the discourse stresses especially gains associated to the higher capacity to choose for the poor. However, there is no any proof.</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5</a:t>
            </a:fld>
            <a:endParaRPr lang="es-ES"/>
          </a:p>
        </p:txBody>
      </p:sp>
    </p:spTree>
    <p:extLst>
      <p:ext uri="{BB962C8B-B14F-4D97-AF65-F5344CB8AC3E}">
        <p14:creationId xmlns:p14="http://schemas.microsoft.com/office/powerpoint/2010/main" val="298391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0" dirty="0" smtClean="0"/>
          </a:p>
          <a:p>
            <a:r>
              <a:rPr lang="es-ES" b="1" dirty="0" smtClean="0"/>
              <a:t>Qué es lo que tienen en común estas políticas?</a:t>
            </a:r>
            <a:r>
              <a:rPr lang="es-ES" b="0" dirty="0" smtClean="0"/>
              <a:t> Lo que me interesa reflexionar hoy</a:t>
            </a:r>
            <a:r>
              <a:rPr lang="es-ES" b="0" baseline="0" dirty="0" smtClean="0"/>
              <a:t> aquí tiene que ver con el tipo de racionalidad que asumen estas políticas. Mi tesis es que la racionalidad que se asume en el diseño, aplicación y evaluación de estas políticas, es una racionalidad instrumental (basada en la capacidad del agente de tomar decisiones en base a cálculos coste/beneficio). La eficacia de estas políticas se presume a partir de una racionalidad instrumental. Cálculo a partir de utilidades únicas, de costes i beneficios. Y se asume esta racionalidad como única (no se contemplan otras racionalidades). La paradoja es que estas políticas, la mayoría dirigidas a los pobres, asumen racionalidad instrumental de clase media blanca.</a:t>
            </a:r>
            <a:endParaRPr lang="es-ES" b="0" dirty="0" smtClean="0"/>
          </a:p>
          <a:p>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6</a:t>
            </a:fld>
            <a:endParaRPr lang="es-ES"/>
          </a:p>
        </p:txBody>
      </p:sp>
    </p:spTree>
    <p:extLst>
      <p:ext uri="{BB962C8B-B14F-4D97-AF65-F5344CB8AC3E}">
        <p14:creationId xmlns:p14="http://schemas.microsoft.com/office/powerpoint/2010/main" val="162590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a:t>
            </a:r>
            <a:r>
              <a:rPr lang="es-ES" baseline="0" dirty="0" smtClean="0"/>
              <a:t> racionalidad instrumental está presente en lo que podemos considerar la ‘teoría del cambio’ o la ontología de los programas: </a:t>
            </a:r>
          </a:p>
          <a:p>
            <a:endParaRPr lang="es-ES" baseline="0" dirty="0" smtClean="0"/>
          </a:p>
          <a:p>
            <a:r>
              <a:rPr lang="es-ES" dirty="0" smtClean="0"/>
              <a:t>Gracias al </a:t>
            </a:r>
            <a:r>
              <a:rPr lang="es-ES" i="1" dirty="0" err="1" smtClean="0"/>
              <a:t>voucher</a:t>
            </a:r>
            <a:r>
              <a:rPr lang="es-ES" dirty="0" smtClean="0"/>
              <a:t> la demanda educativa se concentrará en la buenas escuelas y las malas escuelas desaparecerán.</a:t>
            </a:r>
          </a:p>
          <a:p>
            <a:r>
              <a:rPr lang="es-ES" dirty="0" smtClean="0"/>
              <a:t>El copago educativo es viable siempre que los beneficios de la inversión superen a los costes</a:t>
            </a:r>
          </a:p>
          <a:p>
            <a:pPr lvl="0"/>
            <a:r>
              <a:rPr lang="es-ES_tradnl" dirty="0" smtClean="0"/>
              <a:t>Una transferencia de renta condicionada compensará los costes de oportunidad asociados al trabajo infantil</a:t>
            </a:r>
            <a:endParaRPr lang="ca-ES" dirty="0" smtClean="0"/>
          </a:p>
          <a:p>
            <a:pPr lvl="0"/>
            <a:r>
              <a:rPr lang="ca-ES" dirty="0" smtClean="0"/>
              <a:t>La </a:t>
            </a:r>
            <a:r>
              <a:rPr lang="ca-ES" dirty="0" err="1" smtClean="0"/>
              <a:t>información</a:t>
            </a:r>
            <a:r>
              <a:rPr lang="ca-ES" dirty="0" smtClean="0"/>
              <a:t> sobre </a:t>
            </a:r>
            <a:r>
              <a:rPr lang="ca-ES" dirty="0" err="1" smtClean="0"/>
              <a:t>resultados</a:t>
            </a:r>
            <a:r>
              <a:rPr lang="ca-ES" dirty="0" smtClean="0"/>
              <a:t> </a:t>
            </a:r>
            <a:r>
              <a:rPr lang="ca-ES" dirty="0" err="1" smtClean="0"/>
              <a:t>educativos</a:t>
            </a:r>
            <a:r>
              <a:rPr lang="ca-ES" dirty="0" smtClean="0"/>
              <a:t> de las </a:t>
            </a:r>
            <a:r>
              <a:rPr lang="ca-ES" dirty="0" err="1" smtClean="0"/>
              <a:t>escuelas</a:t>
            </a:r>
            <a:r>
              <a:rPr lang="ca-ES" dirty="0" smtClean="0"/>
              <a:t> </a:t>
            </a:r>
            <a:r>
              <a:rPr lang="ca-ES" dirty="0" err="1" smtClean="0"/>
              <a:t>orientará</a:t>
            </a:r>
            <a:r>
              <a:rPr lang="ca-ES" dirty="0" smtClean="0"/>
              <a:t> las </a:t>
            </a:r>
            <a:r>
              <a:rPr lang="ca-ES" dirty="0" err="1" smtClean="0"/>
              <a:t>elecciones</a:t>
            </a:r>
            <a:r>
              <a:rPr lang="ca-ES" dirty="0" smtClean="0"/>
              <a:t> escolares.</a:t>
            </a:r>
          </a:p>
          <a:p>
            <a:pPr lvl="0"/>
            <a:endParaRPr lang="ca-ES" dirty="0" smtClean="0"/>
          </a:p>
          <a:p>
            <a:pPr lvl="0"/>
            <a:endParaRPr lang="ca-ES" dirty="0" smtClean="0"/>
          </a:p>
          <a:p>
            <a:pPr lvl="0"/>
            <a:endParaRPr lang="ca-ES" dirty="0" smtClean="0"/>
          </a:p>
          <a:p>
            <a:pPr lvl="0"/>
            <a:endParaRPr lang="ca-ES" dirty="0" smtClean="0"/>
          </a:p>
          <a:p>
            <a:pPr lvl="0"/>
            <a:r>
              <a:rPr lang="ca-ES" baseline="0" dirty="0" smtClean="0"/>
              <a:t>[</a:t>
            </a:r>
            <a:r>
              <a:rPr lang="ca-ES" baseline="0" dirty="0" err="1" smtClean="0"/>
              <a:t>Paradoja</a:t>
            </a:r>
            <a:r>
              <a:rPr lang="ca-ES" baseline="0" dirty="0" smtClean="0"/>
              <a:t> de la </a:t>
            </a:r>
            <a:r>
              <a:rPr lang="ca-ES" baseline="0" dirty="0" err="1" smtClean="0"/>
              <a:t>condicionalidad</a:t>
            </a:r>
            <a:r>
              <a:rPr lang="ca-ES" baseline="0" dirty="0" smtClean="0"/>
              <a:t> instrumental implícita en </a:t>
            </a:r>
            <a:r>
              <a:rPr lang="ca-ES" baseline="0" dirty="0" err="1" smtClean="0"/>
              <a:t>estas</a:t>
            </a:r>
            <a:r>
              <a:rPr lang="ca-ES" baseline="0" dirty="0" smtClean="0"/>
              <a:t> </a:t>
            </a:r>
            <a:r>
              <a:rPr lang="ca-ES" baseline="0" dirty="0" err="1" smtClean="0"/>
              <a:t>medidas</a:t>
            </a:r>
            <a:r>
              <a:rPr lang="ca-ES" baseline="0" dirty="0" smtClean="0"/>
              <a:t> </a:t>
            </a:r>
            <a:r>
              <a:rPr lang="ca-ES" baseline="0" dirty="0" err="1" smtClean="0"/>
              <a:t>y</a:t>
            </a:r>
            <a:r>
              <a:rPr lang="ca-ES" baseline="0" dirty="0" smtClean="0"/>
              <a:t> </a:t>
            </a:r>
            <a:r>
              <a:rPr lang="ca-ES" baseline="0" dirty="0" err="1" smtClean="0"/>
              <a:t>políticas</a:t>
            </a:r>
            <a:r>
              <a:rPr lang="ca-ES" baseline="0" dirty="0" smtClean="0"/>
              <a:t>, </a:t>
            </a:r>
            <a:r>
              <a:rPr lang="ca-ES" baseline="0" dirty="0" err="1" smtClean="0"/>
              <a:t>puesto</a:t>
            </a:r>
            <a:r>
              <a:rPr lang="ca-ES" baseline="0" dirty="0" smtClean="0"/>
              <a:t> que </a:t>
            </a:r>
            <a:r>
              <a:rPr lang="ca-ES" baseline="0" dirty="0" err="1" smtClean="0"/>
              <a:t>algunas</a:t>
            </a:r>
            <a:r>
              <a:rPr lang="ca-ES" baseline="0" dirty="0" smtClean="0"/>
              <a:t> </a:t>
            </a:r>
            <a:r>
              <a:rPr lang="ca-ES" baseline="0" dirty="0" err="1" smtClean="0"/>
              <a:t>intervenciones</a:t>
            </a:r>
            <a:r>
              <a:rPr lang="ca-ES" baseline="0" dirty="0" smtClean="0"/>
              <a:t> </a:t>
            </a:r>
            <a:r>
              <a:rPr lang="ca-ES" baseline="0" dirty="0" err="1" smtClean="0"/>
              <a:t>pueden</a:t>
            </a:r>
            <a:r>
              <a:rPr lang="ca-ES" baseline="0" dirty="0" smtClean="0"/>
              <a:t> ser casi </a:t>
            </a:r>
            <a:r>
              <a:rPr lang="ca-ES" baseline="0" dirty="0" err="1" smtClean="0"/>
              <a:t>contradictorias</a:t>
            </a:r>
            <a:r>
              <a:rPr lang="ca-ES" baseline="0" dirty="0" smtClean="0"/>
              <a:t>: </a:t>
            </a:r>
            <a:r>
              <a:rPr lang="ca-ES" baseline="0" dirty="0" err="1" smtClean="0"/>
              <a:t>desde</a:t>
            </a:r>
            <a:r>
              <a:rPr lang="ca-ES" baseline="0" dirty="0" smtClean="0"/>
              <a:t> el punto de vista de la </a:t>
            </a:r>
            <a:r>
              <a:rPr lang="ca-ES" baseline="0" dirty="0" err="1" smtClean="0"/>
              <a:t>racionalidad</a:t>
            </a:r>
            <a:r>
              <a:rPr lang="ca-ES" baseline="0" dirty="0" smtClean="0"/>
              <a:t> del actor: la </a:t>
            </a:r>
            <a:r>
              <a:rPr lang="ca-ES" baseline="0" dirty="0" err="1" smtClean="0"/>
              <a:t>condicionalidad</a:t>
            </a:r>
            <a:r>
              <a:rPr lang="ca-ES" baseline="0" dirty="0" smtClean="0"/>
              <a:t> en </a:t>
            </a:r>
            <a:r>
              <a:rPr lang="ca-ES" baseline="0" dirty="0" err="1" smtClean="0"/>
              <a:t>realidad</a:t>
            </a:r>
            <a:r>
              <a:rPr lang="ca-ES" baseline="0" dirty="0" smtClean="0"/>
              <a:t> </a:t>
            </a:r>
            <a:r>
              <a:rPr lang="ca-ES" baseline="0" dirty="0" err="1" smtClean="0"/>
              <a:t>supone</a:t>
            </a:r>
            <a:r>
              <a:rPr lang="ca-ES" baseline="0" dirty="0" smtClean="0"/>
              <a:t> </a:t>
            </a:r>
            <a:r>
              <a:rPr lang="ca-ES" baseline="0" dirty="0" err="1" smtClean="0"/>
              <a:t>aumir</a:t>
            </a:r>
            <a:r>
              <a:rPr lang="ca-ES" baseline="0" dirty="0" smtClean="0"/>
              <a:t> un </a:t>
            </a:r>
            <a:r>
              <a:rPr lang="ca-ES" baseline="0" dirty="0" err="1" smtClean="0"/>
              <a:t>posible</a:t>
            </a:r>
            <a:r>
              <a:rPr lang="ca-ES" baseline="0" dirty="0" smtClean="0"/>
              <a:t> </a:t>
            </a:r>
            <a:r>
              <a:rPr lang="ca-ES" baseline="0" dirty="0" err="1" smtClean="0"/>
              <a:t>comportamiento</a:t>
            </a:r>
            <a:r>
              <a:rPr lang="ca-ES" baseline="0" dirty="0" smtClean="0"/>
              <a:t> no racional del actor, </a:t>
            </a:r>
            <a:r>
              <a:rPr lang="ca-ES" baseline="0" dirty="0" err="1" smtClean="0"/>
              <a:t>puesto</a:t>
            </a:r>
            <a:r>
              <a:rPr lang="ca-ES" baseline="0" dirty="0" smtClean="0"/>
              <a:t> que si los </a:t>
            </a:r>
            <a:r>
              <a:rPr lang="ca-ES" baseline="0" dirty="0" err="1" smtClean="0"/>
              <a:t>beneficios</a:t>
            </a:r>
            <a:r>
              <a:rPr lang="ca-ES" baseline="0" dirty="0" smtClean="0"/>
              <a:t> son superiores a los costes se </a:t>
            </a:r>
            <a:r>
              <a:rPr lang="ca-ES" baseline="0" dirty="0" err="1" smtClean="0"/>
              <a:t>invertiría</a:t>
            </a:r>
            <a:r>
              <a:rPr lang="ca-ES" baseline="0" dirty="0" smtClean="0"/>
              <a:t> en </a:t>
            </a:r>
            <a:r>
              <a:rPr lang="ca-ES" baseline="0" dirty="0" err="1" smtClean="0"/>
              <a:t>educación</a:t>
            </a:r>
            <a:r>
              <a:rPr lang="ca-ES" baseline="0" dirty="0" smtClean="0"/>
              <a:t> de </a:t>
            </a:r>
            <a:r>
              <a:rPr lang="ca-ES" baseline="0" dirty="0" err="1" smtClean="0"/>
              <a:t>todos</a:t>
            </a:r>
            <a:r>
              <a:rPr lang="ca-ES" baseline="0" dirty="0" smtClean="0"/>
              <a:t> </a:t>
            </a:r>
            <a:r>
              <a:rPr lang="ca-ES" baseline="0" dirty="0" err="1" smtClean="0"/>
              <a:t>modos</a:t>
            </a:r>
            <a:r>
              <a:rPr lang="ca-ES" baseline="0" dirty="0" smtClean="0"/>
              <a:t>]</a:t>
            </a:r>
          </a:p>
          <a:p>
            <a:pPr lvl="0"/>
            <a:r>
              <a:rPr lang="es-ES" sz="1200" kern="1200" dirty="0" smtClean="0">
                <a:solidFill>
                  <a:schemeClr val="tx1"/>
                </a:solidFill>
                <a:effectLst/>
                <a:latin typeface="+mn-lt"/>
                <a:ea typeface="+mn-ea"/>
                <a:cs typeface="+mn-cs"/>
              </a:rPr>
              <a:t>Cuando uno observa la realidad observa que las escuelas malas raramente cierran/que el </a:t>
            </a:r>
            <a:r>
              <a:rPr lang="es-ES" sz="1200" kern="1200" dirty="0" err="1" smtClean="0">
                <a:solidFill>
                  <a:schemeClr val="tx1"/>
                </a:solidFill>
                <a:effectLst/>
                <a:latin typeface="+mn-lt"/>
                <a:ea typeface="+mn-ea"/>
                <a:cs typeface="+mn-cs"/>
              </a:rPr>
              <a:t>co</a:t>
            </a:r>
            <a:r>
              <a:rPr lang="es-ES" sz="1200" kern="1200" dirty="0" smtClean="0">
                <a:solidFill>
                  <a:schemeClr val="tx1"/>
                </a:solidFill>
                <a:effectLst/>
                <a:latin typeface="+mn-lt"/>
                <a:ea typeface="+mn-ea"/>
                <a:cs typeface="+mn-cs"/>
              </a:rPr>
              <a:t>-pago supone abandono/que los beneficiarios de </a:t>
            </a:r>
            <a:r>
              <a:rPr lang="es-ES" sz="1200" kern="1200" dirty="0" err="1" smtClean="0">
                <a:solidFill>
                  <a:schemeClr val="tx1"/>
                </a:solidFill>
                <a:effectLst/>
                <a:latin typeface="+mn-lt"/>
                <a:ea typeface="+mn-ea"/>
                <a:cs typeface="+mn-cs"/>
              </a:rPr>
              <a:t>CCTs</a:t>
            </a:r>
            <a:r>
              <a:rPr lang="es-ES" sz="1200" kern="1200" dirty="0" smtClean="0">
                <a:solidFill>
                  <a:schemeClr val="tx1"/>
                </a:solidFill>
                <a:effectLst/>
                <a:latin typeface="+mn-lt"/>
                <a:ea typeface="+mn-ea"/>
                <a:cs typeface="+mn-cs"/>
              </a:rPr>
              <a:t> siguen con el trabajo infantil o que los sistemas de información son irrelevantes –en muchos entornos- para la elección de escuela. …</a:t>
            </a:r>
            <a:r>
              <a:rPr lang="es-ES" dirty="0" smtClean="0">
                <a:effectLst/>
              </a:rPr>
              <a:t> </a:t>
            </a:r>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7</a:t>
            </a:fld>
            <a:endParaRPr lang="es-ES"/>
          </a:p>
        </p:txBody>
      </p:sp>
    </p:spTree>
    <p:extLst>
      <p:ext uri="{BB962C8B-B14F-4D97-AF65-F5344CB8AC3E}">
        <p14:creationId xmlns:p14="http://schemas.microsoft.com/office/powerpoint/2010/main" val="84262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r>
              <a:rPr lang="es-ES" dirty="0" smtClean="0"/>
              <a:t>Sin</a:t>
            </a:r>
            <a:r>
              <a:rPr lang="es-ES" baseline="0" dirty="0" smtClean="0"/>
              <a:t> embargo, nos movemos en un terreno en el que se asegura que estas políticas </a:t>
            </a:r>
            <a:r>
              <a:rPr lang="es-ES" b="1" baseline="0" dirty="0" smtClean="0"/>
              <a:t>funcionan. Por qué se puede decir?</a:t>
            </a:r>
          </a:p>
          <a:p>
            <a:pPr marL="171450" indent="-171450">
              <a:buFontTx/>
              <a:buChar char="-"/>
            </a:pPr>
            <a:r>
              <a:rPr lang="es-ES" b="1" baseline="0" dirty="0" smtClean="0"/>
              <a:t>Porque hay cierta evidencia, </a:t>
            </a:r>
          </a:p>
          <a:p>
            <a:pPr marL="171450" indent="-171450">
              <a:buFontTx/>
              <a:buChar char="-"/>
            </a:pPr>
            <a:r>
              <a:rPr lang="es-ES" b="1" baseline="0" dirty="0" smtClean="0"/>
              <a:t>Porque se mira en términos generales… y en ningún caso se responde a </a:t>
            </a:r>
            <a:r>
              <a:rPr lang="es-ES" b="1" i="1" baseline="0" dirty="0" err="1" smtClean="0"/>
              <a:t>for</a:t>
            </a:r>
            <a:r>
              <a:rPr lang="es-ES" b="1" i="1" baseline="0" dirty="0" smtClean="0"/>
              <a:t> </a:t>
            </a:r>
            <a:r>
              <a:rPr lang="es-ES" b="1" i="1" baseline="0" dirty="0" err="1" smtClean="0"/>
              <a:t>whom</a:t>
            </a:r>
            <a:r>
              <a:rPr lang="es-ES" b="1" baseline="0" dirty="0" smtClean="0"/>
              <a:t>…para quien funcionan…</a:t>
            </a:r>
          </a:p>
          <a:p>
            <a:pPr marL="171450" indent="-171450">
              <a:buFontTx/>
              <a:buChar char="-"/>
            </a:pPr>
            <a:r>
              <a:rPr lang="es-ES" b="1" baseline="0" dirty="0" smtClean="0"/>
              <a:t>Lo peor es que a menudo, las decisiones políticas se toman como si… los actores fueran racionales instrumentalmente. La lógica de corregir las imperfecciones de la política pueden pasar por las correcciones parciales (algo la </a:t>
            </a:r>
            <a:r>
              <a:rPr lang="es-ES" b="1" baseline="0" dirty="0" err="1" smtClean="0"/>
              <a:t>teoria</a:t>
            </a:r>
            <a:r>
              <a:rPr lang="es-ES" b="1" baseline="0" dirty="0" smtClean="0"/>
              <a:t> del </a:t>
            </a:r>
            <a:r>
              <a:rPr lang="es-ES" b="1" baseline="0" dirty="0" err="1" smtClean="0"/>
              <a:t>second</a:t>
            </a:r>
            <a:r>
              <a:rPr lang="es-ES" b="1" baseline="0" dirty="0" smtClean="0"/>
              <a:t> </a:t>
            </a:r>
            <a:r>
              <a:rPr lang="es-ES" b="1" baseline="0" dirty="0" err="1" smtClean="0"/>
              <a:t>best</a:t>
            </a:r>
            <a:r>
              <a:rPr lang="es-ES" b="1" baseline="0" dirty="0" smtClean="0"/>
              <a:t> ya desmiente). </a:t>
            </a:r>
          </a:p>
          <a:p>
            <a:pPr marL="171450" indent="-171450">
              <a:buFontTx/>
              <a:buChar char="-"/>
            </a:pPr>
            <a:r>
              <a:rPr lang="es-ES" b="1" baseline="0" dirty="0" smtClean="0"/>
              <a:t>Así, si el CCT no consigue eliminar el trabajo infantil quizá se sube la transferencia / si la demanda se mantiene en ciertas escuelas ‘malas’ quizá debe aumentarse la información / si el sistema no absorbe a los alumnos ‘especiales’ genero otro incentivo para que las escuelas absorban a estos alumnos…</a:t>
            </a:r>
            <a:endParaRPr lang="es-ES" b="1"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8</a:t>
            </a:fld>
            <a:endParaRPr lang="es-ES"/>
          </a:p>
        </p:txBody>
      </p:sp>
    </p:spTree>
    <p:extLst>
      <p:ext uri="{BB962C8B-B14F-4D97-AF65-F5344CB8AC3E}">
        <p14:creationId xmlns:p14="http://schemas.microsoft.com/office/powerpoint/2010/main" val="617707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Pregunta genuina entonces… si no todas las</a:t>
            </a:r>
            <a:r>
              <a:rPr lang="es-ES" baseline="0" dirty="0" smtClean="0"/>
              <a:t> racionalidades son iguales ante la política, cómo interpretar la racionalidad de los pobres en su toma de decisiones? </a:t>
            </a:r>
          </a:p>
          <a:p>
            <a:r>
              <a:rPr lang="es-ES" baseline="0" dirty="0" smtClean="0"/>
              <a:t>Pueden ser eficaces las políticas si se consideran los agentes con una </a:t>
            </a:r>
            <a:r>
              <a:rPr lang="es-ES" baseline="0" dirty="0" err="1" smtClean="0"/>
              <a:t>unica</a:t>
            </a:r>
            <a:r>
              <a:rPr lang="es-ES" baseline="0" dirty="0" smtClean="0"/>
              <a:t> racionalidad?</a:t>
            </a:r>
          </a:p>
          <a:p>
            <a:r>
              <a:rPr lang="es-ES" baseline="0" dirty="0" smtClean="0"/>
              <a:t>Pueden ser eficaces las políticas si se considera a todos los pobres por igual? Puede, debe atenderse a su diversidad? Desde qué dimensiones?</a:t>
            </a:r>
          </a:p>
          <a:p>
            <a:endParaRPr lang="es-ES" baseline="0" dirty="0" smtClean="0"/>
          </a:p>
          <a:p>
            <a:r>
              <a:rPr lang="es-ES" baseline="0" dirty="0" smtClean="0"/>
              <a:t>Veamos rápidamente cómo se comportan los pobres ante el mercado educativo.</a:t>
            </a:r>
          </a:p>
          <a:p>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9</a:t>
            </a:fld>
            <a:endParaRPr lang="es-ES"/>
          </a:p>
        </p:txBody>
      </p:sp>
    </p:spTree>
    <p:extLst>
      <p:ext uri="{BB962C8B-B14F-4D97-AF65-F5344CB8AC3E}">
        <p14:creationId xmlns:p14="http://schemas.microsoft.com/office/powerpoint/2010/main" val="28108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Debates on rationality of agents, and particularly, on the rationality of the poor, have been at the centre of disciplines such as economics, philosophy, sociology or psychology for a long time. Interestingly, positions have evolved from a simple understanding of the irrational behaviour of the poor, which behaves far from the neoclassical </a:t>
            </a:r>
            <a:r>
              <a:rPr lang="en-GB" sz="1200" i="1" kern="1200" dirty="0" smtClean="0">
                <a:solidFill>
                  <a:schemeClr val="tx1"/>
                </a:solidFill>
                <a:effectLst/>
                <a:latin typeface="+mn-lt"/>
                <a:ea typeface="+mn-ea"/>
                <a:cs typeface="+mn-cs"/>
              </a:rPr>
              <a:t>homo </a:t>
            </a:r>
            <a:r>
              <a:rPr lang="en-GB" sz="1200" i="1" kern="1200" dirty="0" err="1" smtClean="0">
                <a:solidFill>
                  <a:schemeClr val="tx1"/>
                </a:solidFill>
                <a:effectLst/>
                <a:latin typeface="+mn-lt"/>
                <a:ea typeface="+mn-ea"/>
                <a:cs typeface="+mn-cs"/>
              </a:rPr>
              <a:t>economicus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a recognition that poor’s behaviour might be explained by the specific circumstances under which they live. Highly significant appeared to be Schultz’s expression of ‘poor but efficient’ (Schultz, 1964).</a:t>
            </a:r>
          </a:p>
          <a:p>
            <a:endParaRPr lang="en-GB" sz="1200" kern="1200" dirty="0" smtClean="0">
              <a:solidFill>
                <a:schemeClr val="tx1"/>
              </a:solidFill>
              <a:effectLst/>
              <a:latin typeface="+mn-lt"/>
              <a:ea typeface="+mn-ea"/>
              <a:cs typeface="+mn-cs"/>
            </a:endParaRPr>
          </a:p>
          <a:p>
            <a:r>
              <a:rPr lang="es-ES" dirty="0" smtClean="0"/>
              <a:t>‘Poor </a:t>
            </a:r>
            <a:r>
              <a:rPr lang="es-ES" dirty="0" err="1" smtClean="0"/>
              <a:t>but</a:t>
            </a:r>
            <a:r>
              <a:rPr lang="es-ES" dirty="0" smtClean="0"/>
              <a:t> </a:t>
            </a:r>
            <a:r>
              <a:rPr lang="es-ES" dirty="0" err="1" smtClean="0"/>
              <a:t>neoclassical</a:t>
            </a:r>
            <a:r>
              <a:rPr lang="es-ES" dirty="0" smtClean="0"/>
              <a:t>’, Esther </a:t>
            </a:r>
            <a:r>
              <a:rPr lang="es-ES" dirty="0" err="1" smtClean="0"/>
              <a:t>Duflo</a:t>
            </a:r>
            <a:r>
              <a:rPr lang="es-ES" dirty="0" smtClean="0"/>
              <a:t>.</a:t>
            </a:r>
          </a:p>
          <a:p>
            <a:r>
              <a:rPr lang="en-GB" sz="1200" kern="1200" dirty="0" smtClean="0">
                <a:solidFill>
                  <a:schemeClr val="tx1"/>
                </a:solidFill>
                <a:effectLst/>
                <a:latin typeface="+mn-lt"/>
                <a:ea typeface="+mn-ea"/>
                <a:cs typeface="+mn-cs"/>
              </a:rPr>
              <a:t>“a new paradigm ‘</a:t>
            </a:r>
            <a:r>
              <a:rPr lang="en-US" sz="1200" kern="1200" dirty="0" smtClean="0">
                <a:solidFill>
                  <a:schemeClr val="tx1"/>
                </a:solidFill>
                <a:effectLst/>
                <a:latin typeface="+mn-lt"/>
                <a:ea typeface="+mn-ea"/>
                <a:cs typeface="+mn-cs"/>
              </a:rPr>
              <a:t>poor but neoclassical’, helped define an empirical agenda and structure a vision of the world, even though it often remained implicit in empirical work. While the poor (and the rich) are all perfectly rational, the markets, left to themselves, may not produce an efficient outcome”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other interpretative alternatives give us tools to understand why the poor might behave (and respond to incentives) differently than other sectors of society</a:t>
            </a:r>
            <a:r>
              <a:rPr lang="ca-ES" dirty="0" smtClean="0">
                <a:effectLst/>
              </a:rPr>
              <a:t> </a:t>
            </a:r>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10</a:t>
            </a:fld>
            <a:endParaRPr lang="es-ES"/>
          </a:p>
        </p:txBody>
      </p:sp>
    </p:spTree>
    <p:extLst>
      <p:ext uri="{BB962C8B-B14F-4D97-AF65-F5344CB8AC3E}">
        <p14:creationId xmlns:p14="http://schemas.microsoft.com/office/powerpoint/2010/main" val="924840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Por supuesto, lo</a:t>
            </a:r>
            <a:r>
              <a:rPr lang="es-ES" baseline="0" dirty="0" smtClean="0"/>
              <a:t> dicho hasta aquí sirve para un contexto extremo de elección racional. Pero llama la atención hasta qué punto las teorías del cambio siguen basándose en la racionalidad instrumental de los actores… En realidad, desde la economía, la filosofía política o la sociología nos encontramos con aproximaciones alternativas a la racionalidad instrumental.</a:t>
            </a:r>
          </a:p>
          <a:p>
            <a:pPr marL="0" marR="0" indent="0" algn="l" defTabSz="457200" rtl="0" eaLnBrk="1" fontAlgn="auto" latinLnBrk="0" hangingPunct="1">
              <a:lnSpc>
                <a:spcPct val="100000"/>
              </a:lnSpc>
              <a:spcBef>
                <a:spcPts val="0"/>
              </a:spcBef>
              <a:spcAft>
                <a:spcPts val="0"/>
              </a:spcAft>
              <a:buClrTx/>
              <a:buSzTx/>
              <a:buFontTx/>
              <a:buNone/>
              <a:tabLst/>
              <a:defRPr/>
            </a:pPr>
            <a:endParaRPr lang="es-E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s-ES" baseline="0" dirty="0" smtClean="0"/>
              <a:t>Veamos 3 grandes aproximaciones: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s-ES" baseline="0" dirty="0" smtClean="0"/>
              <a:t>1) La idea de </a:t>
            </a:r>
            <a:r>
              <a:rPr lang="es-ES" b="1" baseline="0" dirty="0" smtClean="0"/>
              <a:t>teoría del déficit </a:t>
            </a:r>
            <a:r>
              <a:rPr lang="es-ES" baseline="0" dirty="0" smtClean="0"/>
              <a:t>(información asimétrica entre principal y agente / o falta de capacidad para interpretar información (</a:t>
            </a:r>
            <a:r>
              <a:rPr lang="es-ES" i="1" baseline="0" dirty="0" err="1" smtClean="0"/>
              <a:t>disconnected</a:t>
            </a:r>
            <a:r>
              <a:rPr lang="es-ES" baseline="0" dirty="0" smtClean="0"/>
              <a:t> </a:t>
            </a:r>
            <a:r>
              <a:rPr lang="es-ES" baseline="0" dirty="0" err="1" smtClean="0"/>
              <a:t>parents</a:t>
            </a:r>
            <a:r>
              <a:rPr lang="es-ES" baseline="0" dirty="0" smtClean="0"/>
              <a:t>). Se entendería que las decisiones de los agentes no son RACIONALES (O INSTRUMENTALMENTE RACIONALES). Curiosamente, esta aproximación puede construirse tanto desde la izquierda como desde la derecha. Desde la derecha se señala </a:t>
            </a:r>
            <a:r>
              <a:rPr lang="es-ES" b="1" baseline="0" dirty="0" smtClean="0"/>
              <a:t>incapacidad</a:t>
            </a:r>
            <a:r>
              <a:rPr lang="es-ES" baseline="0" dirty="0" smtClean="0"/>
              <a:t>, mientras que desde la izquierda se señala </a:t>
            </a:r>
            <a:r>
              <a:rPr lang="es-ES" b="1" baseline="0" dirty="0" smtClean="0"/>
              <a:t>imposibilidad</a:t>
            </a:r>
            <a:r>
              <a:rPr lang="es-ES" b="0" baseline="0" dirty="0" smtClean="0"/>
              <a:t> del actor de poder ejercer una decisión racional. En mercados educativos, la crítica de los defensores de la libertad de elección dicen que sus críticos lo que hacen precisamente es infravalorar la capacidad de decisión acertada/adecuada de los actores…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s-ES" b="0" baseline="0" dirty="0" smtClean="0"/>
              <a:t>2) La </a:t>
            </a:r>
            <a:r>
              <a:rPr lang="es-ES" b="0" i="1" baseline="0" dirty="0" err="1" smtClean="0"/>
              <a:t>bounded</a:t>
            </a:r>
            <a:r>
              <a:rPr lang="es-ES" b="0" baseline="0" dirty="0" smtClean="0"/>
              <a:t> </a:t>
            </a:r>
            <a:r>
              <a:rPr lang="es-ES" b="0" baseline="0" dirty="0" err="1" smtClean="0"/>
              <a:t>rationality</a:t>
            </a:r>
            <a:r>
              <a:rPr lang="es-ES" b="0" baseline="0" dirty="0" smtClean="0"/>
              <a:t>. Los impedimentos objetivos no permiten desarrollar la racionalidad. Lo que deben hacer las políticas es tener en cuenta los impedimentos /obstáculos. Implícitamente, si se suprimen los actores actuarían racionalmente según la teoría espera. Obstáculos objetivos.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s-ES" b="0" baseline="0" dirty="0" smtClean="0"/>
              <a:t>3) El </a:t>
            </a:r>
            <a:r>
              <a:rPr lang="es-ES" b="0" i="1" baseline="0" dirty="0" err="1" smtClean="0"/>
              <a:t>habitus</a:t>
            </a:r>
            <a:r>
              <a:rPr lang="es-ES" b="0" baseline="0" dirty="0" smtClean="0"/>
              <a:t> de clase. En términos de Bourdieu, las lógicas de acción de los actores son resultado del </a:t>
            </a:r>
            <a:r>
              <a:rPr lang="es-ES" b="0" baseline="0" dirty="0" err="1" smtClean="0"/>
              <a:t>habitus</a:t>
            </a:r>
            <a:r>
              <a:rPr lang="es-ES" b="0" baseline="0" dirty="0" smtClean="0"/>
              <a:t>, de las disposiciones sociales socialmente estructuradas. Para entender los comportamientos de los actores hay que recurrir a observar como las posiciones y los hechos vividos son generadores de unas disposiciones determinadas. En el extremo puede acercarse a la teoría del déficit.</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12156E8D-7F8F-6E4E-899C-9C151A22A618}" type="slidenum">
              <a:rPr lang="es-ES" smtClean="0"/>
              <a:t>11</a:t>
            </a:fld>
            <a:endParaRPr lang="es-ES"/>
          </a:p>
        </p:txBody>
      </p:sp>
    </p:spTree>
    <p:extLst>
      <p:ext uri="{BB962C8B-B14F-4D97-AF65-F5344CB8AC3E}">
        <p14:creationId xmlns:p14="http://schemas.microsoft.com/office/powerpoint/2010/main" val="365802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74986E-A69F-694B-84AB-DC7204416B2B}" type="datetimeFigureOut">
              <a:rPr lang="es-ES" smtClean="0"/>
              <a:t>08/12/2016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05154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74986E-A69F-694B-84AB-DC7204416B2B}" type="datetimeFigureOut">
              <a:rPr lang="es-ES" smtClean="0"/>
              <a:t>08/12/2016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69417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74986E-A69F-694B-84AB-DC7204416B2B}" type="datetimeFigureOut">
              <a:rPr lang="es-ES" smtClean="0"/>
              <a:t>08/12/2016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244945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74986E-A69F-694B-84AB-DC7204416B2B}" type="datetimeFigureOut">
              <a:rPr lang="es-ES" smtClean="0"/>
              <a:t>08/12/2016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109621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74986E-A69F-694B-84AB-DC7204416B2B}" type="datetimeFigureOut">
              <a:rPr lang="es-ES" smtClean="0"/>
              <a:t>08/12/2016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52822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74986E-A69F-694B-84AB-DC7204416B2B}" type="datetimeFigureOut">
              <a:rPr lang="es-ES" smtClean="0"/>
              <a:t>08/12/2016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178663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74986E-A69F-694B-84AB-DC7204416B2B}" type="datetimeFigureOut">
              <a:rPr lang="es-ES" smtClean="0"/>
              <a:t>08/12/2016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125442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74986E-A69F-694B-84AB-DC7204416B2B}" type="datetimeFigureOut">
              <a:rPr lang="es-ES" smtClean="0"/>
              <a:t>08/12/2016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72296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74986E-A69F-694B-84AB-DC7204416B2B}" type="datetimeFigureOut">
              <a:rPr lang="es-ES" smtClean="0"/>
              <a:t>08/12/2016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164267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74986E-A69F-694B-84AB-DC7204416B2B}" type="datetimeFigureOut">
              <a:rPr lang="es-ES" smtClean="0"/>
              <a:t>08/12/2016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19248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74986E-A69F-694B-84AB-DC7204416B2B}" type="datetimeFigureOut">
              <a:rPr lang="es-ES" smtClean="0"/>
              <a:t>08/12/2016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524EB50-A968-CE4C-A8A1-7DB1763CE18C}" type="slidenum">
              <a:rPr lang="es-ES" smtClean="0"/>
              <a:t>‹#›</a:t>
            </a:fld>
            <a:endParaRPr lang="es-ES"/>
          </a:p>
        </p:txBody>
      </p:sp>
    </p:spTree>
    <p:extLst>
      <p:ext uri="{BB962C8B-B14F-4D97-AF65-F5344CB8AC3E}">
        <p14:creationId xmlns:p14="http://schemas.microsoft.com/office/powerpoint/2010/main" val="194863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4986E-A69F-694B-84AB-DC7204416B2B}" type="datetimeFigureOut">
              <a:rPr lang="es-ES" smtClean="0"/>
              <a:t>08/12/2016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4EB50-A968-CE4C-A8A1-7DB1763CE18C}" type="slidenum">
              <a:rPr lang="es-ES" smtClean="0"/>
              <a:t>‹#›</a:t>
            </a:fld>
            <a:endParaRPr lang="es-ES"/>
          </a:p>
        </p:txBody>
      </p:sp>
    </p:spTree>
    <p:extLst>
      <p:ext uri="{BB962C8B-B14F-4D97-AF65-F5344CB8AC3E}">
        <p14:creationId xmlns:p14="http://schemas.microsoft.com/office/powerpoint/2010/main" val="2519046306"/>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907" y="1710266"/>
            <a:ext cx="8703093" cy="1676401"/>
          </a:xfrm>
        </p:spPr>
        <p:txBody>
          <a:bodyPr>
            <a:noAutofit/>
          </a:bodyPr>
          <a:lstStyle/>
          <a:p>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3600" b="1" dirty="0"/>
              <a:t>Demand rationalities in contexts of poverty. </a:t>
            </a:r>
            <a:r>
              <a:rPr lang="en-US" sz="3600" b="1" dirty="0"/>
              <a:t>Do the poor respond to market and policy incentives in the same way</a:t>
            </a:r>
            <a:r>
              <a:rPr lang="en-US" sz="3600" b="1" dirty="0" smtClean="0"/>
              <a:t>?</a:t>
            </a:r>
            <a:r>
              <a:rPr lang="en-US" sz="3600" dirty="0" smtClean="0"/>
              <a:t> </a:t>
            </a:r>
            <a:r>
              <a:rPr lang="ca-ES" sz="3600" dirty="0"/>
              <a:t/>
            </a:r>
            <a:br>
              <a:rPr lang="ca-ES" sz="3600" dirty="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4000" b="1" dirty="0" smtClean="0"/>
              <a:t/>
            </a:r>
            <a:br>
              <a:rPr lang="en-GB" sz="4000" b="1" dirty="0" smtClean="0"/>
            </a:br>
            <a:r>
              <a:rPr lang="en-GB" sz="4000" b="1" dirty="0" smtClean="0"/>
              <a:t/>
            </a:r>
            <a:br>
              <a:rPr lang="en-GB" sz="4000" b="1" dirty="0" smtClean="0"/>
            </a:br>
            <a:endParaRPr lang="es-ES" sz="4000" dirty="0"/>
          </a:p>
        </p:txBody>
      </p:sp>
      <p:sp>
        <p:nvSpPr>
          <p:cNvPr id="3" name="Subtítulo 2"/>
          <p:cNvSpPr>
            <a:spLocks noGrp="1"/>
          </p:cNvSpPr>
          <p:nvPr>
            <p:ph type="subTitle" idx="1"/>
          </p:nvPr>
        </p:nvSpPr>
        <p:spPr>
          <a:xfrm>
            <a:off x="573865" y="3660941"/>
            <a:ext cx="7699083" cy="548550"/>
          </a:xfrm>
        </p:spPr>
        <p:txBody>
          <a:bodyPr>
            <a:normAutofit lnSpcReduction="10000"/>
          </a:bodyPr>
          <a:lstStyle/>
          <a:p>
            <a:pPr algn="ctr"/>
            <a:r>
              <a:rPr lang="es-ES" b="1" i="1" dirty="0" smtClean="0"/>
              <a:t>Xavier Bonal, GEPS-UAB</a:t>
            </a:r>
          </a:p>
        </p:txBody>
      </p:sp>
      <p:pic>
        <p:nvPicPr>
          <p:cNvPr id="4" name="Imagen 3"/>
          <p:cNvPicPr>
            <a:picLocks noChangeAspect="1"/>
          </p:cNvPicPr>
          <p:nvPr/>
        </p:nvPicPr>
        <p:blipFill>
          <a:blip r:embed="rId3"/>
          <a:stretch>
            <a:fillRect/>
          </a:stretch>
        </p:blipFill>
        <p:spPr>
          <a:xfrm>
            <a:off x="5723467" y="5747463"/>
            <a:ext cx="3291666" cy="671576"/>
          </a:xfrm>
          <a:prstGeom prst="rect">
            <a:avLst/>
          </a:prstGeom>
        </p:spPr>
      </p:pic>
      <p:sp>
        <p:nvSpPr>
          <p:cNvPr id="5" name="CuadroTexto 4"/>
          <p:cNvSpPr txBox="1"/>
          <p:nvPr/>
        </p:nvSpPr>
        <p:spPr>
          <a:xfrm>
            <a:off x="685799" y="4573273"/>
            <a:ext cx="7699083" cy="830997"/>
          </a:xfrm>
          <a:prstGeom prst="rect">
            <a:avLst/>
          </a:prstGeom>
          <a:noFill/>
        </p:spPr>
        <p:txBody>
          <a:bodyPr wrap="square" rtlCol="0">
            <a:spAutoFit/>
          </a:bodyPr>
          <a:lstStyle/>
          <a:p>
            <a:pPr algn="ctr"/>
            <a:r>
              <a:rPr lang="en-GB" sz="2400" b="1" dirty="0" smtClean="0"/>
              <a:t>LLAKES Seminar</a:t>
            </a:r>
          </a:p>
          <a:p>
            <a:pPr algn="ctr"/>
            <a:r>
              <a:rPr lang="en-GB" sz="2400" b="1" dirty="0" smtClean="0"/>
              <a:t>UCL Institute of Education, 8</a:t>
            </a:r>
            <a:r>
              <a:rPr lang="en-GB" sz="2400" b="1" baseline="30000" dirty="0" smtClean="0"/>
              <a:t>th</a:t>
            </a:r>
            <a:r>
              <a:rPr lang="en-GB" sz="2400" b="1" dirty="0" smtClean="0"/>
              <a:t> December 2016</a:t>
            </a:r>
            <a:endParaRPr lang="en-GB" sz="2400" b="1" dirty="0"/>
          </a:p>
        </p:txBody>
      </p:sp>
    </p:spTree>
    <p:extLst>
      <p:ext uri="{BB962C8B-B14F-4D97-AF65-F5344CB8AC3E}">
        <p14:creationId xmlns:p14="http://schemas.microsoft.com/office/powerpoint/2010/main" val="181538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799" y="1117600"/>
            <a:ext cx="7501467" cy="5016757"/>
          </a:xfrm>
          <a:prstGeom prst="rect">
            <a:avLst/>
          </a:prstGeom>
        </p:spPr>
        <p:txBody>
          <a:bodyPr wrap="square">
            <a:spAutoFit/>
          </a:bodyPr>
          <a:lstStyle/>
          <a:p>
            <a:r>
              <a:rPr lang="en-GB" sz="3200" dirty="0" smtClean="0"/>
              <a:t>“Listen </a:t>
            </a:r>
            <a:r>
              <a:rPr lang="en-GB" sz="3200" dirty="0"/>
              <a:t>honey, if you want to see how people spend their money on things they don't need, and don't know much about what they are getting, and buy it even so without thinking ahead, you'd better go study rich folks. If I wasted money like that, I'd be </a:t>
            </a:r>
            <a:r>
              <a:rPr lang="en-GB" sz="3200" dirty="0" smtClean="0"/>
              <a:t>dead”</a:t>
            </a:r>
          </a:p>
          <a:p>
            <a:r>
              <a:rPr lang="en-GB" sz="3200" dirty="0" smtClean="0"/>
              <a:t> </a:t>
            </a:r>
            <a:endParaRPr lang="ca-ES" sz="3200" dirty="0"/>
          </a:p>
          <a:p>
            <a:r>
              <a:rPr lang="en-GB" sz="3200" dirty="0"/>
              <a:t>(an ADC mother of eight, personal communication). (Newton, 1977, p. 50)</a:t>
            </a:r>
            <a:endParaRPr lang="ca-ES" sz="3200" dirty="0"/>
          </a:p>
        </p:txBody>
      </p:sp>
    </p:spTree>
    <p:extLst>
      <p:ext uri="{BB962C8B-B14F-4D97-AF65-F5344CB8AC3E}">
        <p14:creationId xmlns:p14="http://schemas.microsoft.com/office/powerpoint/2010/main" val="3944692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a:solidFill>
                  <a:srgbClr val="FF0000"/>
                </a:solidFill>
              </a:rPr>
              <a:t>C</a:t>
            </a:r>
            <a:r>
              <a:rPr lang="en-GB" b="1" dirty="0" smtClean="0">
                <a:solidFill>
                  <a:srgbClr val="FF0000"/>
                </a:solidFill>
              </a:rPr>
              <a:t>riticisms to instrumental rationality</a:t>
            </a:r>
            <a:endParaRPr lang="en-GB" b="1" dirty="0">
              <a:solidFill>
                <a:srgbClr val="FF0000"/>
              </a:solidFill>
            </a:endParaRPr>
          </a:p>
        </p:txBody>
      </p:sp>
      <p:sp>
        <p:nvSpPr>
          <p:cNvPr id="3" name="Marcador de contenido 2"/>
          <p:cNvSpPr>
            <a:spLocks noGrp="1"/>
          </p:cNvSpPr>
          <p:nvPr>
            <p:ph idx="1"/>
          </p:nvPr>
        </p:nvSpPr>
        <p:spPr/>
        <p:txBody>
          <a:bodyPr>
            <a:normAutofit fontScale="70000" lnSpcReduction="20000"/>
          </a:bodyPr>
          <a:lstStyle/>
          <a:p>
            <a:r>
              <a:rPr lang="en-GB" b="1" i="1" dirty="0" smtClean="0"/>
              <a:t>Deficit</a:t>
            </a:r>
            <a:r>
              <a:rPr lang="en-GB" b="1" dirty="0" smtClean="0"/>
              <a:t> </a:t>
            </a:r>
            <a:r>
              <a:rPr lang="en-GB" b="1" dirty="0"/>
              <a:t>theory </a:t>
            </a:r>
            <a:r>
              <a:rPr lang="en-GB" b="1" dirty="0" smtClean="0"/>
              <a:t>approach:</a:t>
            </a:r>
          </a:p>
          <a:p>
            <a:pPr lvl="1"/>
            <a:r>
              <a:rPr lang="en-GB" dirty="0" smtClean="0"/>
              <a:t>Insufficient skills to interpret information. </a:t>
            </a:r>
          </a:p>
          <a:p>
            <a:pPr lvl="1"/>
            <a:r>
              <a:rPr lang="en-GB" dirty="0" smtClean="0"/>
              <a:t>“Disconnected” parents</a:t>
            </a:r>
          </a:p>
          <a:p>
            <a:pPr marL="274320" lvl="1" indent="0">
              <a:buNone/>
            </a:pPr>
            <a:endParaRPr lang="en-GB" dirty="0"/>
          </a:p>
          <a:p>
            <a:r>
              <a:rPr lang="en-GB" b="1" dirty="0" smtClean="0"/>
              <a:t>Bounded rationality: </a:t>
            </a:r>
          </a:p>
          <a:p>
            <a:pPr lvl="1"/>
            <a:r>
              <a:rPr lang="en-GB" dirty="0" smtClean="0"/>
              <a:t>Economic and social conditions are key to understand responses to incentives. </a:t>
            </a:r>
          </a:p>
          <a:p>
            <a:pPr lvl="1"/>
            <a:r>
              <a:rPr lang="en-GB" dirty="0" smtClean="0"/>
              <a:t>Boundaries produce a different rationality </a:t>
            </a:r>
          </a:p>
          <a:p>
            <a:pPr lvl="1"/>
            <a:r>
              <a:rPr lang="en-GB" dirty="0" smtClean="0"/>
              <a:t>“The poor act as poor and the rich act as rich” (</a:t>
            </a:r>
            <a:r>
              <a:rPr lang="en-GB" dirty="0" err="1" smtClean="0"/>
              <a:t>Duflo</a:t>
            </a:r>
            <a:r>
              <a:rPr lang="en-GB" dirty="0" smtClean="0"/>
              <a:t>, 2006) </a:t>
            </a:r>
            <a:endParaRPr lang="en-GB" dirty="0"/>
          </a:p>
          <a:p>
            <a:pPr marL="274320" lvl="1" indent="0">
              <a:buNone/>
            </a:pPr>
            <a:endParaRPr lang="en-GB" dirty="0"/>
          </a:p>
          <a:p>
            <a:r>
              <a:rPr lang="en-GB" b="1" dirty="0" smtClean="0"/>
              <a:t>Social class </a:t>
            </a:r>
            <a:r>
              <a:rPr lang="en-GB" b="1" i="1" dirty="0" smtClean="0"/>
              <a:t>habitus</a:t>
            </a:r>
            <a:r>
              <a:rPr lang="en-GB" b="1" dirty="0" smtClean="0"/>
              <a:t>:</a:t>
            </a:r>
          </a:p>
          <a:p>
            <a:pPr lvl="1"/>
            <a:r>
              <a:rPr lang="en-GB" dirty="0" smtClean="0"/>
              <a:t>Rationalities depend on the class position </a:t>
            </a:r>
            <a:r>
              <a:rPr lang="en-GB" dirty="0" smtClean="0">
                <a:latin typeface="Wingdings"/>
                <a:ea typeface="Wingdings"/>
                <a:cs typeface="Wingdings"/>
                <a:sym typeface="Wingdings"/>
              </a:rPr>
              <a:t></a:t>
            </a:r>
            <a:r>
              <a:rPr lang="en-GB" dirty="0" smtClean="0"/>
              <a:t> Dispositions</a:t>
            </a:r>
          </a:p>
          <a:p>
            <a:pPr lvl="1"/>
            <a:r>
              <a:rPr lang="en-GB" dirty="0" smtClean="0"/>
              <a:t>Limits but also preferences emanating from class habitus</a:t>
            </a:r>
          </a:p>
          <a:p>
            <a:pPr lvl="1"/>
            <a:r>
              <a:rPr lang="en-GB" dirty="0" smtClean="0"/>
              <a:t>Different dispositions depending on the position in the field</a:t>
            </a:r>
            <a:endParaRPr lang="en-GB" dirty="0"/>
          </a:p>
        </p:txBody>
      </p:sp>
    </p:spTree>
    <p:extLst>
      <p:ext uri="{BB962C8B-B14F-4D97-AF65-F5344CB8AC3E}">
        <p14:creationId xmlns:p14="http://schemas.microsoft.com/office/powerpoint/2010/main" val="67217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066" y="440266"/>
            <a:ext cx="7738533" cy="944033"/>
          </a:xfrm>
        </p:spPr>
        <p:txBody>
          <a:bodyPr>
            <a:noAutofit/>
          </a:bodyPr>
          <a:lstStyle/>
          <a:p>
            <a:r>
              <a:rPr lang="en-GB" sz="3600" b="1" dirty="0">
                <a:solidFill>
                  <a:srgbClr val="FF0000"/>
                </a:solidFill>
              </a:rPr>
              <a:t>The case of Chile as a ‘genuine’ market </a:t>
            </a:r>
            <a:endParaRPr lang="en-GB" sz="3600" dirty="0">
              <a:solidFill>
                <a:srgbClr val="FF0000"/>
              </a:solidFill>
              <a:latin typeface="+mn-lt"/>
            </a:endParaRPr>
          </a:p>
        </p:txBody>
      </p:sp>
      <p:sp>
        <p:nvSpPr>
          <p:cNvPr id="4" name="Marcador de contenido 3"/>
          <p:cNvSpPr>
            <a:spLocks noGrp="1"/>
          </p:cNvSpPr>
          <p:nvPr>
            <p:ph idx="1"/>
          </p:nvPr>
        </p:nvSpPr>
        <p:spPr>
          <a:xfrm>
            <a:off x="457200" y="1536700"/>
            <a:ext cx="7620000" cy="5436737"/>
          </a:xfrm>
        </p:spPr>
        <p:txBody>
          <a:bodyPr>
            <a:normAutofit/>
          </a:bodyPr>
          <a:lstStyle/>
          <a:p>
            <a:pPr marL="342900" indent="-342900">
              <a:buFont typeface="Arial"/>
              <a:buChar char="•"/>
            </a:pPr>
            <a:r>
              <a:rPr lang="en-GB" sz="2400" dirty="0" smtClean="0"/>
              <a:t>Three types of schools</a:t>
            </a:r>
            <a:r>
              <a:rPr lang="en-GB" sz="2400" b="0" dirty="0" smtClean="0"/>
              <a:t>: </a:t>
            </a:r>
            <a:r>
              <a:rPr lang="en-AU" sz="2400" b="0" dirty="0" smtClean="0"/>
              <a:t>Public, </a:t>
            </a:r>
            <a:r>
              <a:rPr lang="en-US" sz="2400" b="0" dirty="0"/>
              <a:t>Subsidized </a:t>
            </a:r>
            <a:r>
              <a:rPr lang="en-US" sz="2400" b="0" dirty="0" smtClean="0"/>
              <a:t>Private, Private &gt;&gt; Easy entrance of providers into the market</a:t>
            </a:r>
          </a:p>
          <a:p>
            <a:pPr marL="342900" indent="-342900">
              <a:buFont typeface="Arial"/>
              <a:buChar char="•"/>
            </a:pPr>
            <a:r>
              <a:rPr lang="en-US" sz="2400" dirty="0" smtClean="0"/>
              <a:t>Freedom of school choice </a:t>
            </a:r>
            <a:r>
              <a:rPr lang="en-US" sz="2400" b="0" dirty="0" smtClean="0"/>
              <a:t>&gt;&gt; High level of internalization of market mechanisms</a:t>
            </a:r>
          </a:p>
          <a:p>
            <a:pPr marL="342900" indent="-342900">
              <a:buFont typeface="Arial"/>
              <a:buChar char="•"/>
            </a:pPr>
            <a:r>
              <a:rPr lang="en-US" sz="2400" dirty="0" smtClean="0"/>
              <a:t>Voucher </a:t>
            </a:r>
            <a:r>
              <a:rPr lang="en-US" sz="2400" b="0" dirty="0" smtClean="0"/>
              <a:t>as funding mechanism &gt;&gt; School competition to attract students</a:t>
            </a:r>
          </a:p>
          <a:p>
            <a:pPr marL="800100" lvl="1" indent="-342900">
              <a:buFont typeface="Arial"/>
              <a:buChar char="•"/>
            </a:pPr>
            <a:r>
              <a:rPr lang="en-US" sz="2400" dirty="0" smtClean="0"/>
              <a:t>Cost-sharing funding </a:t>
            </a:r>
            <a:r>
              <a:rPr lang="en-US" sz="2400" b="0" dirty="0" smtClean="0"/>
              <a:t>in subsidized private schools</a:t>
            </a:r>
          </a:p>
          <a:p>
            <a:pPr marL="342900" indent="-342900">
              <a:buFont typeface="Arial"/>
              <a:buChar char="•"/>
            </a:pPr>
            <a:r>
              <a:rPr lang="en-US" sz="2400" b="0" dirty="0" smtClean="0"/>
              <a:t>Important </a:t>
            </a:r>
            <a:r>
              <a:rPr lang="en-US" sz="2400" dirty="0" smtClean="0"/>
              <a:t>information instrument</a:t>
            </a:r>
            <a:r>
              <a:rPr lang="en-US" sz="2400" b="0" dirty="0" smtClean="0"/>
              <a:t>: </a:t>
            </a:r>
            <a:r>
              <a:rPr lang="en-US" sz="2400" b="0" i="1" dirty="0" smtClean="0"/>
              <a:t>Education Quality Measurement System </a:t>
            </a:r>
            <a:r>
              <a:rPr lang="en-US" sz="2400" b="0" dirty="0" smtClean="0"/>
              <a:t>(SIMCE) &gt;&gt; High level of dissemination</a:t>
            </a:r>
          </a:p>
          <a:p>
            <a:pPr marL="342900" indent="-342900">
              <a:buFont typeface="Arial"/>
              <a:buChar char="•"/>
            </a:pPr>
            <a:endParaRPr lang="en-US" sz="2400" dirty="0"/>
          </a:p>
          <a:p>
            <a:pPr marL="342900" indent="-342900">
              <a:buFont typeface="Arial"/>
              <a:buChar char="•"/>
            </a:pPr>
            <a:endParaRPr lang="en-US" sz="2400" dirty="0" smtClean="0"/>
          </a:p>
          <a:p>
            <a:pPr marL="4572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GB" sz="2400" dirty="0"/>
          </a:p>
        </p:txBody>
      </p:sp>
    </p:spTree>
    <p:extLst>
      <p:ext uri="{BB962C8B-B14F-4D97-AF65-F5344CB8AC3E}">
        <p14:creationId xmlns:p14="http://schemas.microsoft.com/office/powerpoint/2010/main" val="252980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lstStyle/>
          <a:p>
            <a:r>
              <a:rPr lang="en-US" b="1" dirty="0" smtClean="0">
                <a:solidFill>
                  <a:srgbClr val="FF0000"/>
                </a:solidFill>
              </a:rPr>
              <a:t>Sample</a:t>
            </a:r>
            <a:endParaRPr lang="en-US" b="1" dirty="0">
              <a:solidFill>
                <a:srgbClr val="FF0000"/>
              </a:solidFill>
            </a:endParaRPr>
          </a:p>
        </p:txBody>
      </p:sp>
      <p:sp>
        <p:nvSpPr>
          <p:cNvPr id="4" name="Marcador de contenido 2"/>
          <p:cNvSpPr>
            <a:spLocks noGrp="1"/>
          </p:cNvSpPr>
          <p:nvPr>
            <p:ph idx="1"/>
          </p:nvPr>
        </p:nvSpPr>
        <p:spPr>
          <a:xfrm>
            <a:off x="592667" y="1492780"/>
            <a:ext cx="3793067" cy="2143656"/>
          </a:xfrm>
        </p:spPr>
        <p:txBody>
          <a:bodyPr>
            <a:normAutofit/>
          </a:bodyPr>
          <a:lstStyle/>
          <a:p>
            <a:r>
              <a:rPr lang="en-GB" sz="2200" dirty="0" smtClean="0"/>
              <a:t>Valparaíso (Chile)</a:t>
            </a:r>
          </a:p>
          <a:p>
            <a:r>
              <a:rPr lang="en-GB" sz="2200" dirty="0" smtClean="0"/>
              <a:t>112 primary schools</a:t>
            </a:r>
          </a:p>
          <a:p>
            <a:r>
              <a:rPr lang="en-GB" sz="2200" dirty="0" smtClean="0"/>
              <a:t>Public (39%), Priv. subsidised (53%), Private (8%).</a:t>
            </a:r>
          </a:p>
          <a:p>
            <a:endParaRPr lang="es-ES" sz="2200" dirty="0" smtClean="0"/>
          </a:p>
        </p:txBody>
      </p:sp>
      <p:sp>
        <p:nvSpPr>
          <p:cNvPr id="5" name="Marcador de contenido 2"/>
          <p:cNvSpPr txBox="1">
            <a:spLocks/>
          </p:cNvSpPr>
          <p:nvPr/>
        </p:nvSpPr>
        <p:spPr>
          <a:xfrm>
            <a:off x="592666" y="4077524"/>
            <a:ext cx="3793067" cy="199813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GB" dirty="0" smtClean="0"/>
              <a:t>10 primary schools (Public (2), Priv. Subsidised (7), Private (1).</a:t>
            </a:r>
          </a:p>
          <a:p>
            <a:r>
              <a:rPr lang="en-GB" dirty="0" smtClean="0"/>
              <a:t>Interviews: </a:t>
            </a:r>
            <a:r>
              <a:rPr lang="en-GB" dirty="0" err="1" smtClean="0"/>
              <a:t>headteachers</a:t>
            </a:r>
            <a:r>
              <a:rPr lang="en-GB" dirty="0" smtClean="0"/>
              <a:t>, teachers, families</a:t>
            </a:r>
          </a:p>
          <a:p>
            <a:endParaRPr lang="en-GB" dirty="0" smtClean="0"/>
          </a:p>
        </p:txBody>
      </p:sp>
      <p:sp>
        <p:nvSpPr>
          <p:cNvPr id="6" name="Marcador de contenido 2"/>
          <p:cNvSpPr txBox="1">
            <a:spLocks/>
          </p:cNvSpPr>
          <p:nvPr/>
        </p:nvSpPr>
        <p:spPr>
          <a:xfrm>
            <a:off x="592666" y="900114"/>
            <a:ext cx="3793067" cy="59266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GB" sz="2800" b="1" dirty="0" smtClean="0"/>
              <a:t>Quantitative analysis</a:t>
            </a:r>
            <a:endParaRPr lang="en-GB" sz="2800" b="1" dirty="0"/>
          </a:p>
        </p:txBody>
      </p:sp>
      <p:sp>
        <p:nvSpPr>
          <p:cNvPr id="7" name="Marcador de contenido 2"/>
          <p:cNvSpPr txBox="1">
            <a:spLocks/>
          </p:cNvSpPr>
          <p:nvPr/>
        </p:nvSpPr>
        <p:spPr>
          <a:xfrm>
            <a:off x="457200" y="3440773"/>
            <a:ext cx="3609878" cy="59266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GB" sz="2800" b="1" dirty="0" smtClean="0"/>
              <a:t>Qualitative analysis</a:t>
            </a:r>
            <a:endParaRPr lang="en-GB" sz="2800" b="1" dirty="0"/>
          </a:p>
        </p:txBody>
      </p:sp>
      <p:pic>
        <p:nvPicPr>
          <p:cNvPr id="10" name="Imagen 9" descr="200px-Ci-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816" y="1020234"/>
            <a:ext cx="2540000" cy="5499100"/>
          </a:xfrm>
          <a:prstGeom prst="rect">
            <a:avLst/>
          </a:prstGeom>
        </p:spPr>
      </p:pic>
      <p:sp>
        <p:nvSpPr>
          <p:cNvPr id="3" name="Rectángulo 2"/>
          <p:cNvSpPr/>
          <p:nvPr/>
        </p:nvSpPr>
        <p:spPr>
          <a:xfrm flipV="1">
            <a:off x="6774669" y="3247385"/>
            <a:ext cx="686286" cy="193388"/>
          </a:xfrm>
          <a:prstGeom prst="rect">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ln>
                <a:solidFill>
                  <a:srgbClr val="FF0000"/>
                </a:solidFill>
              </a:ln>
              <a:noFill/>
            </a:endParaRPr>
          </a:p>
        </p:txBody>
      </p:sp>
    </p:spTree>
    <p:extLst>
      <p:ext uri="{BB962C8B-B14F-4D97-AF65-F5344CB8AC3E}">
        <p14:creationId xmlns:p14="http://schemas.microsoft.com/office/powerpoint/2010/main" val="108656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9845" y="3585158"/>
            <a:ext cx="5074671" cy="2969806"/>
          </a:xfrm>
          <a:prstGeom prst="rect">
            <a:avLst/>
          </a:prstGeom>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4516" y="3585158"/>
            <a:ext cx="3969484" cy="2969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856" y="757287"/>
            <a:ext cx="4737639" cy="2611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2226" y="757287"/>
            <a:ext cx="3591195" cy="2611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156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Quantitative methodology</a:t>
            </a:r>
            <a:endParaRPr lang="en-GB" dirty="0"/>
          </a:p>
        </p:txBody>
      </p:sp>
      <p:sp>
        <p:nvSpPr>
          <p:cNvPr id="3" name="Marcador de contenido 2"/>
          <p:cNvSpPr>
            <a:spLocks noGrp="1"/>
          </p:cNvSpPr>
          <p:nvPr>
            <p:ph idx="1"/>
          </p:nvPr>
        </p:nvSpPr>
        <p:spPr>
          <a:xfrm>
            <a:off x="304800" y="1999651"/>
            <a:ext cx="7620000" cy="4148666"/>
          </a:xfrm>
        </p:spPr>
        <p:txBody>
          <a:bodyPr>
            <a:normAutofit fontScale="85000" lnSpcReduction="20000"/>
          </a:bodyPr>
          <a:lstStyle/>
          <a:p>
            <a:r>
              <a:rPr lang="en-GB" dirty="0" smtClean="0"/>
              <a:t>Data base: SIMCE 2011 – 4</a:t>
            </a:r>
            <a:r>
              <a:rPr lang="en-GB" baseline="30000" dirty="0" smtClean="0"/>
              <a:t>th</a:t>
            </a:r>
            <a:r>
              <a:rPr lang="en-GB" dirty="0" smtClean="0"/>
              <a:t> grade.</a:t>
            </a:r>
          </a:p>
          <a:p>
            <a:endParaRPr lang="en-GB" dirty="0" smtClean="0"/>
          </a:p>
          <a:p>
            <a:r>
              <a:rPr lang="en-GB" dirty="0" smtClean="0"/>
              <a:t>Local education market: Valparaiso</a:t>
            </a:r>
          </a:p>
          <a:p>
            <a:endParaRPr lang="en-GB" dirty="0" smtClean="0"/>
          </a:p>
          <a:p>
            <a:r>
              <a:rPr lang="en-GB" dirty="0" smtClean="0"/>
              <a:t>From families’ survey, we take five variables: </a:t>
            </a:r>
          </a:p>
          <a:p>
            <a:pPr lvl="1"/>
            <a:r>
              <a:rPr lang="en-GB" dirty="0" smtClean="0"/>
              <a:t>Type of provider</a:t>
            </a:r>
          </a:p>
          <a:p>
            <a:pPr lvl="1"/>
            <a:r>
              <a:rPr lang="en-GB" dirty="0" smtClean="0"/>
              <a:t>Monthly school fee</a:t>
            </a:r>
          </a:p>
          <a:p>
            <a:pPr lvl="1"/>
            <a:r>
              <a:rPr lang="en-GB" dirty="0" smtClean="0"/>
              <a:t>Student selection practices</a:t>
            </a:r>
          </a:p>
          <a:p>
            <a:pPr lvl="1"/>
            <a:r>
              <a:rPr lang="en-GB" dirty="0" smtClean="0"/>
              <a:t>Main reason of choice expressed by families</a:t>
            </a:r>
          </a:p>
          <a:p>
            <a:pPr lvl="1"/>
            <a:r>
              <a:rPr lang="en-GB" dirty="0" smtClean="0"/>
              <a:t>School performance (SIMCE average)</a:t>
            </a:r>
          </a:p>
          <a:p>
            <a:endParaRPr lang="en-GB" dirty="0" smtClean="0"/>
          </a:p>
          <a:p>
            <a:endParaRPr lang="en-GB" dirty="0"/>
          </a:p>
        </p:txBody>
      </p:sp>
    </p:spTree>
    <p:extLst>
      <p:ext uri="{BB962C8B-B14F-4D97-AF65-F5344CB8AC3E}">
        <p14:creationId xmlns:p14="http://schemas.microsoft.com/office/powerpoint/2010/main" val="846409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mtClean="0"/>
              <a:t>Typologies in the LEM</a:t>
            </a:r>
            <a:endParaRPr lang="en-GB"/>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293740004"/>
              </p:ext>
            </p:extLst>
          </p:nvPr>
        </p:nvGraphicFramePr>
        <p:xfrm>
          <a:off x="176396" y="1456714"/>
          <a:ext cx="8276730" cy="4304163"/>
        </p:xfrm>
        <a:graphic>
          <a:graphicData uri="http://schemas.openxmlformats.org/drawingml/2006/table">
            <a:tbl>
              <a:tblPr/>
              <a:tblGrid>
                <a:gridCol w="1044583"/>
                <a:gridCol w="1044583"/>
                <a:gridCol w="1044583"/>
                <a:gridCol w="1733053"/>
                <a:gridCol w="1320762"/>
                <a:gridCol w="1044583"/>
                <a:gridCol w="1044583"/>
              </a:tblGrid>
              <a:tr h="522974">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ctr"/>
                      <a:r>
                        <a:rPr lang="en-GB" sz="1800" b="1" i="0" u="none" strike="noStrike" noProof="0" smtClean="0">
                          <a:solidFill>
                            <a:srgbClr val="000000"/>
                          </a:solidFill>
                          <a:effectLst/>
                          <a:latin typeface="Calibri"/>
                        </a:rPr>
                        <a:t>Price</a:t>
                      </a:r>
                      <a:endParaRPr lang="en-GB" sz="1800" b="1"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GB" sz="1800" b="1" i="0" u="none" strike="noStrike" noProof="0" smtClean="0">
                          <a:solidFill>
                            <a:srgbClr val="000000"/>
                          </a:solidFill>
                          <a:effectLst/>
                          <a:latin typeface="Calibri"/>
                        </a:rPr>
                        <a:t>Selection</a:t>
                      </a:r>
                      <a:endParaRPr lang="en-GB" sz="1800" b="1"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GB" sz="1800" b="1" i="0" u="none" strike="noStrike" noProof="0" smtClean="0">
                          <a:solidFill>
                            <a:srgbClr val="000000"/>
                          </a:solidFill>
                          <a:effectLst/>
                          <a:latin typeface="Calibri"/>
                        </a:rPr>
                        <a:t>Choice criteria</a:t>
                      </a:r>
                      <a:endParaRPr lang="en-GB" sz="1800" b="1"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GB" sz="1800" b="1" i="0" u="none" strike="noStrike" noProof="0" smtClean="0">
                          <a:solidFill>
                            <a:srgbClr val="000000"/>
                          </a:solidFill>
                          <a:effectLst/>
                          <a:latin typeface="Calibri"/>
                        </a:rPr>
                        <a:t>Performance</a:t>
                      </a:r>
                      <a:endParaRPr lang="en-GB" sz="1800" b="1"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GB" sz="1800" b="1" i="0" u="none" strike="noStrike" noProof="0" smtClean="0">
                          <a:solidFill>
                            <a:srgbClr val="000000"/>
                          </a:solidFill>
                          <a:effectLst/>
                          <a:latin typeface="Calibri"/>
                        </a:rPr>
                        <a:t>%</a:t>
                      </a:r>
                      <a:endParaRPr lang="en-GB" sz="1800" b="1"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r>
              <a:tr h="267403">
                <a:tc>
                  <a:txBody>
                    <a:bodyPr/>
                    <a:lstStyle/>
                    <a:p>
                      <a:pPr algn="l" fontAlgn="b"/>
                      <a:r>
                        <a:rPr lang="en-GB" sz="1800" b="1" i="0" u="none" strike="noStrike" noProof="0" smtClean="0">
                          <a:solidFill>
                            <a:srgbClr val="000000"/>
                          </a:solidFill>
                          <a:effectLst/>
                          <a:latin typeface="Calibri"/>
                        </a:rPr>
                        <a:t>Públic</a:t>
                      </a:r>
                      <a:endParaRPr lang="en-GB" sz="1800" b="1"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r>
              <a:tr h="267403">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Free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No</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Distance</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Low</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28,2%</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rowSpan="3">
                  <a:txBody>
                    <a:bodyPr/>
                    <a:lstStyle/>
                    <a:p>
                      <a:pPr algn="ctr" fontAlgn="ctr"/>
                      <a:r>
                        <a:rPr lang="en-GB" sz="1800" b="0" i="0" u="none" strike="noStrike" noProof="0" smtClean="0">
                          <a:solidFill>
                            <a:srgbClr val="000000"/>
                          </a:solidFill>
                          <a:effectLst/>
                          <a:latin typeface="Calibri"/>
                        </a:rPr>
                        <a:t>79,4%</a:t>
                      </a:r>
                      <a:endParaRPr lang="en-GB" sz="1800" b="0"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403">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GB" sz="1800" b="0" i="0" u="none" strike="noStrike" noProof="0" smtClean="0">
                          <a:solidFill>
                            <a:srgbClr val="000000"/>
                          </a:solidFill>
                          <a:effectLst/>
                          <a:latin typeface="+mn-lt"/>
                        </a:rPr>
                        <a:t>Free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GB" sz="1800" b="0" i="0" u="none" strike="noStrike" noProof="0" smtClean="0">
                          <a:solidFill>
                            <a:srgbClr val="000000"/>
                          </a:solidFill>
                          <a:effectLst/>
                          <a:latin typeface="Calibri"/>
                        </a:rPr>
                        <a:t>No</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mn-lt"/>
                        </a:rPr>
                        <a:t>Distance</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Average</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25,6%</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vMerge="1">
                  <a:txBody>
                    <a:bodyPr/>
                    <a:lstStyle/>
                    <a:p>
                      <a:endParaRPr lang="es-ES"/>
                    </a:p>
                  </a:txBody>
                  <a:tcPr/>
                </a:tc>
              </a:tr>
              <a:tr h="231807">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mn-lt"/>
                        </a:rPr>
                        <a:t>Free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No</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Other</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Low/Average</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25,6%</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vMerge="1">
                  <a:txBody>
                    <a:bodyPr/>
                    <a:lstStyle/>
                    <a:p>
                      <a:endParaRPr lang="es-ES"/>
                    </a:p>
                  </a:txBody>
                  <a:tcPr/>
                </a:tc>
              </a:tr>
              <a:tr h="267403">
                <a:tc gridSpan="2">
                  <a:txBody>
                    <a:bodyPr/>
                    <a:lstStyle/>
                    <a:p>
                      <a:pPr algn="l" fontAlgn="b"/>
                      <a:r>
                        <a:rPr lang="en-GB" sz="1800" b="1" i="0" u="none" strike="noStrike" noProof="0" smtClean="0">
                          <a:solidFill>
                            <a:srgbClr val="000000"/>
                          </a:solidFill>
                          <a:effectLst/>
                          <a:latin typeface="Calibri"/>
                        </a:rPr>
                        <a:t>Priv. subsidised</a:t>
                      </a:r>
                      <a:endParaRPr lang="en-GB" sz="1800" b="1"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hMerge="1">
                  <a:txBody>
                    <a:bodyPr/>
                    <a:lstStyle/>
                    <a:p>
                      <a:endParaRPr lang="es-ES"/>
                    </a:p>
                  </a:txBody>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8131">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mn-lt"/>
                        </a:rPr>
                        <a:t>Free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Yes</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mn-lt"/>
                        </a:rPr>
                        <a:t>Other</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Average/High</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13,8%</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rowSpan="4">
                  <a:txBody>
                    <a:bodyPr/>
                    <a:lstStyle/>
                    <a:p>
                      <a:pPr algn="ctr" fontAlgn="ctr"/>
                      <a:r>
                        <a:rPr lang="en-GB" sz="1800" b="0" i="0" u="none" strike="noStrike" noProof="0" smtClean="0">
                          <a:solidFill>
                            <a:srgbClr val="000000"/>
                          </a:solidFill>
                          <a:effectLst/>
                          <a:latin typeface="Calibri"/>
                        </a:rPr>
                        <a:t>68,0%</a:t>
                      </a:r>
                      <a:endParaRPr lang="en-GB" sz="1800" b="0"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5838">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GB" sz="1800" b="0" i="0" u="none" strike="noStrike" noProof="0" smtClean="0">
                          <a:solidFill>
                            <a:srgbClr val="000000"/>
                          </a:solidFill>
                          <a:effectLst/>
                          <a:latin typeface="+mn-lt"/>
                        </a:rPr>
                        <a:t>Free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GB" sz="1800" b="0" i="0" u="none" strike="noStrike" noProof="0" smtClean="0">
                          <a:solidFill>
                            <a:srgbClr val="000000"/>
                          </a:solidFill>
                          <a:effectLst/>
                          <a:latin typeface="Calibri"/>
                        </a:rPr>
                        <a:t>No</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mn-lt"/>
                        </a:rPr>
                        <a:t>Distance/Other</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Average</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7,8%</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vMerge="1">
                  <a:txBody>
                    <a:bodyPr/>
                    <a:lstStyle/>
                    <a:p>
                      <a:endParaRPr lang="es-ES"/>
                    </a:p>
                  </a:txBody>
                  <a:tcPr/>
                </a:tc>
              </a:tr>
              <a:tr h="268679">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GB" sz="1800" b="0" i="0" u="none" strike="noStrike" noProof="0" smtClean="0">
                          <a:solidFill>
                            <a:srgbClr val="000000"/>
                          </a:solidFill>
                          <a:effectLst/>
                          <a:latin typeface="Calibri"/>
                        </a:rPr>
                        <a:t>Low</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GB" sz="1800" b="0" i="0" u="none" strike="noStrike" noProof="0" smtClean="0">
                          <a:solidFill>
                            <a:srgbClr val="000000"/>
                          </a:solidFill>
                          <a:effectLst/>
                          <a:latin typeface="Calibri"/>
                        </a:rPr>
                        <a:t>Yes</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mn-lt"/>
                        </a:rPr>
                        <a:t>Other</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Average/High</a:t>
                      </a: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40,8%</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vMerge="1">
                  <a:txBody>
                    <a:bodyPr/>
                    <a:lstStyle/>
                    <a:p>
                      <a:endParaRPr lang="es-ES"/>
                    </a:p>
                  </a:txBody>
                  <a:tcPr/>
                </a:tc>
              </a:tr>
              <a:tr h="246276">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Average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Yes</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mn-lt"/>
                        </a:rPr>
                        <a:t>Other</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Average/High</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5,6%</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vMerge="1">
                  <a:txBody>
                    <a:bodyPr/>
                    <a:lstStyle/>
                    <a:p>
                      <a:endParaRPr lang="es-ES"/>
                    </a:p>
                  </a:txBody>
                  <a:tcPr/>
                </a:tc>
              </a:tr>
              <a:tr h="267403">
                <a:tc>
                  <a:txBody>
                    <a:bodyPr/>
                    <a:lstStyle/>
                    <a:p>
                      <a:pPr algn="l" fontAlgn="b"/>
                      <a:r>
                        <a:rPr lang="en-GB" sz="1800" b="1" i="0" u="none" strike="noStrike" noProof="0" smtClean="0">
                          <a:solidFill>
                            <a:srgbClr val="000000"/>
                          </a:solidFill>
                          <a:effectLst/>
                          <a:latin typeface="Calibri"/>
                        </a:rPr>
                        <a:t>Private</a:t>
                      </a:r>
                      <a:endParaRPr lang="en-GB" sz="1800" b="1"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fontAlgn="b"/>
                      <a:r>
                        <a:rPr lang="en-GB" sz="1800" b="0" i="0" u="none" strike="noStrike" noProof="0" smtClean="0">
                          <a:solidFill>
                            <a:srgbClr val="000000"/>
                          </a:solidFill>
                          <a:effectLst/>
                          <a:latin typeface="Calibri"/>
                        </a:rPr>
                        <a:t> </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l" fontAlgn="b"/>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403">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Low</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Yes</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mn-lt"/>
                        </a:rPr>
                        <a:t>Distance</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Average</a:t>
                      </a:r>
                      <a:endParaRPr lang="en-GB" sz="1800" b="0" i="0" u="none" strike="noStrike" noProof="0">
                        <a:solidFill>
                          <a:srgbClr val="000000"/>
                        </a:solidFill>
                        <a:effectLst/>
                        <a:latin typeface="Calibri"/>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GB" sz="1800" b="0" i="0" u="none" strike="noStrike" noProof="0" smtClean="0">
                          <a:solidFill>
                            <a:srgbClr val="000000"/>
                          </a:solidFill>
                          <a:effectLst/>
                          <a:latin typeface="Calibri"/>
                        </a:rPr>
                        <a:t>12,5%</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rowSpan="3">
                  <a:txBody>
                    <a:bodyPr/>
                    <a:lstStyle/>
                    <a:p>
                      <a:pPr algn="ctr" fontAlgn="ctr"/>
                      <a:r>
                        <a:rPr lang="en-GB" sz="1800" b="0" i="0" u="none" strike="noStrike" noProof="0" smtClean="0">
                          <a:solidFill>
                            <a:srgbClr val="000000"/>
                          </a:solidFill>
                          <a:effectLst/>
                          <a:latin typeface="Calibri"/>
                        </a:rPr>
                        <a:t>100%</a:t>
                      </a:r>
                      <a:endParaRPr lang="en-GB" sz="1800" b="0" i="0" u="none" strike="noStrike" noProof="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7403">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GB" sz="1800" b="0" i="0" u="none" strike="noStrike" noProof="0" smtClean="0">
                          <a:solidFill>
                            <a:srgbClr val="000000"/>
                          </a:solidFill>
                          <a:effectLst/>
                          <a:latin typeface="Calibri"/>
                        </a:rPr>
                        <a:t>Average</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en-GB" sz="1800" b="0" i="0" u="none" strike="noStrike" noProof="0" smtClean="0">
                          <a:solidFill>
                            <a:srgbClr val="000000"/>
                          </a:solidFill>
                          <a:effectLst/>
                          <a:latin typeface="Calibri"/>
                        </a:rPr>
                        <a:t>Si</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mn-lt"/>
                        </a:rPr>
                        <a:t>Other</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Average</a:t>
                      </a:r>
                      <a:endParaRPr lang="en-GB" sz="1800" b="0" i="0" u="none" strike="noStrike" noProof="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GB" sz="1800" b="0" i="0" u="none" strike="noStrike" noProof="0" smtClean="0">
                          <a:solidFill>
                            <a:srgbClr val="000000"/>
                          </a:solidFill>
                          <a:effectLst/>
                          <a:latin typeface="Calibri"/>
                        </a:rPr>
                        <a:t>25%</a:t>
                      </a:r>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vMerge="1">
                  <a:txBody>
                    <a:bodyPr/>
                    <a:lstStyle/>
                    <a:p>
                      <a:endParaRPr lang="es-ES"/>
                    </a:p>
                  </a:txBody>
                  <a:tcPr/>
                </a:tc>
              </a:tr>
              <a:tr h="267403">
                <a:tc>
                  <a:txBody>
                    <a:bodyPr/>
                    <a:lstStyle/>
                    <a:p>
                      <a:pPr algn="l" fontAlgn="b"/>
                      <a:endParaRPr lang="en-GB" sz="1800" b="0" i="0" u="none" strike="noStrike" noProof="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GB" sz="1800" b="0" i="0" u="none" strike="noStrike" noProof="0" smtClean="0">
                          <a:solidFill>
                            <a:srgbClr val="000000"/>
                          </a:solidFill>
                          <a:effectLst/>
                          <a:latin typeface="Calibri"/>
                        </a:rPr>
                        <a:t>High</a:t>
                      </a:r>
                      <a:endParaRPr lang="en-GB" sz="1800" b="0" i="0" u="none" strike="noStrike" noProof="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Yes</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mn-lt"/>
                        </a:rPr>
                        <a:t>Other</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smtClean="0">
                          <a:solidFill>
                            <a:srgbClr val="000000"/>
                          </a:solidFill>
                          <a:effectLst/>
                          <a:latin typeface="Calibri"/>
                        </a:rPr>
                        <a:t>High</a:t>
                      </a:r>
                      <a:endParaRPr lang="en-GB" sz="1800" b="0" i="0" u="none" strike="noStrike" noProof="0">
                        <a:solidFill>
                          <a:srgbClr val="000000"/>
                        </a:solidFill>
                        <a:effectLst/>
                        <a:latin typeface="Calibri"/>
                      </a:endParaRP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GB" sz="1800" b="0" i="0" u="none" strike="noStrike" noProof="0" dirty="0" smtClean="0">
                          <a:solidFill>
                            <a:srgbClr val="000000"/>
                          </a:solidFill>
                          <a:effectLst/>
                          <a:latin typeface="Calibri"/>
                        </a:rPr>
                        <a:t>62,5%</a:t>
                      </a:r>
                      <a:endParaRPr lang="en-GB" sz="1800" b="0" i="0" u="none" strike="noStrike" noProof="0" dirty="0">
                        <a:solidFill>
                          <a:srgbClr val="000000"/>
                        </a:solidFill>
                        <a:effectLst/>
                        <a:latin typeface="Calibri"/>
                      </a:endParaRP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c vMerge="1">
                  <a:txBody>
                    <a:bodyPr/>
                    <a:lstStyle/>
                    <a:p>
                      <a:endParaRPr lang="es-ES"/>
                    </a:p>
                  </a:txBody>
                  <a:tcPr/>
                </a:tc>
              </a:tr>
            </a:tbl>
          </a:graphicData>
        </a:graphic>
      </p:graphicFrame>
    </p:spTree>
    <p:extLst>
      <p:ext uri="{BB962C8B-B14F-4D97-AF65-F5344CB8AC3E}">
        <p14:creationId xmlns:p14="http://schemas.microsoft.com/office/powerpoint/2010/main" val="148780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echa izquierda y derecha 19"/>
          <p:cNvSpPr/>
          <p:nvPr/>
        </p:nvSpPr>
        <p:spPr>
          <a:xfrm>
            <a:off x="57234" y="5995912"/>
            <a:ext cx="3062704" cy="64905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Flecha arriba 16"/>
          <p:cNvSpPr/>
          <p:nvPr/>
        </p:nvSpPr>
        <p:spPr>
          <a:xfrm>
            <a:off x="355395" y="1816463"/>
            <a:ext cx="578665" cy="35911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Elipse 36"/>
          <p:cNvSpPr/>
          <p:nvPr/>
        </p:nvSpPr>
        <p:spPr>
          <a:xfrm>
            <a:off x="3445964" y="5297266"/>
            <a:ext cx="1794731" cy="15308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Elipse 35"/>
          <p:cNvSpPr/>
          <p:nvPr/>
        </p:nvSpPr>
        <p:spPr>
          <a:xfrm>
            <a:off x="5163721" y="4879054"/>
            <a:ext cx="1794731" cy="15308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Elipse 33"/>
          <p:cNvSpPr/>
          <p:nvPr/>
        </p:nvSpPr>
        <p:spPr>
          <a:xfrm>
            <a:off x="3782693" y="4113649"/>
            <a:ext cx="1794731" cy="15308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Elipse 32"/>
          <p:cNvSpPr/>
          <p:nvPr/>
        </p:nvSpPr>
        <p:spPr>
          <a:xfrm>
            <a:off x="2089168" y="3766456"/>
            <a:ext cx="1794731" cy="153081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2" name="Elipse 31"/>
          <p:cNvSpPr/>
          <p:nvPr/>
        </p:nvSpPr>
        <p:spPr>
          <a:xfrm>
            <a:off x="4071146" y="3029412"/>
            <a:ext cx="1794731" cy="153081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1" name="Elipse 30"/>
          <p:cNvSpPr/>
          <p:nvPr/>
        </p:nvSpPr>
        <p:spPr>
          <a:xfrm>
            <a:off x="1251170" y="2800095"/>
            <a:ext cx="1794731" cy="153081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30" name="Elipse 29"/>
          <p:cNvSpPr/>
          <p:nvPr/>
        </p:nvSpPr>
        <p:spPr>
          <a:xfrm>
            <a:off x="2818358" y="2140860"/>
            <a:ext cx="1794731" cy="153081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29" name="Elipse 28"/>
          <p:cNvSpPr/>
          <p:nvPr/>
        </p:nvSpPr>
        <p:spPr>
          <a:xfrm>
            <a:off x="4309912" y="1156024"/>
            <a:ext cx="1794731" cy="153081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28" name="Elipse 27"/>
          <p:cNvSpPr/>
          <p:nvPr/>
        </p:nvSpPr>
        <p:spPr>
          <a:xfrm>
            <a:off x="2661594" y="1005616"/>
            <a:ext cx="1794731" cy="153081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2" name="Título 1"/>
          <p:cNvSpPr>
            <a:spLocks noGrp="1"/>
          </p:cNvSpPr>
          <p:nvPr>
            <p:ph type="title"/>
          </p:nvPr>
        </p:nvSpPr>
        <p:spPr>
          <a:xfrm>
            <a:off x="355395" y="208991"/>
            <a:ext cx="7620000" cy="620143"/>
          </a:xfrm>
        </p:spPr>
        <p:txBody>
          <a:bodyPr>
            <a:normAutofit fontScale="90000"/>
          </a:bodyPr>
          <a:lstStyle/>
          <a:p>
            <a:r>
              <a:rPr lang="en-GB" smtClean="0"/>
              <a:t>Map of the education market</a:t>
            </a:r>
            <a:endParaRPr lang="en-GB"/>
          </a:p>
        </p:txBody>
      </p:sp>
      <p:sp>
        <p:nvSpPr>
          <p:cNvPr id="6" name="CuadroTexto 5"/>
          <p:cNvSpPr txBox="1"/>
          <p:nvPr/>
        </p:nvSpPr>
        <p:spPr>
          <a:xfrm>
            <a:off x="3397767" y="5626580"/>
            <a:ext cx="1782663" cy="646331"/>
          </a:xfrm>
          <a:prstGeom prst="rect">
            <a:avLst/>
          </a:prstGeom>
          <a:noFill/>
        </p:spPr>
        <p:txBody>
          <a:bodyPr wrap="square" rtlCol="0">
            <a:spAutoFit/>
          </a:bodyPr>
          <a:lstStyle/>
          <a:p>
            <a:pPr algn="ctr"/>
            <a:r>
              <a:rPr lang="en-GB" smtClean="0"/>
              <a:t>Distance, low quality (28,2%)</a:t>
            </a:r>
            <a:endParaRPr lang="en-GB"/>
          </a:p>
        </p:txBody>
      </p:sp>
      <p:sp>
        <p:nvSpPr>
          <p:cNvPr id="7" name="Rectángulo 6"/>
          <p:cNvSpPr/>
          <p:nvPr/>
        </p:nvSpPr>
        <p:spPr>
          <a:xfrm>
            <a:off x="3748265" y="4583688"/>
            <a:ext cx="2048933" cy="646331"/>
          </a:xfrm>
          <a:prstGeom prst="rect">
            <a:avLst/>
          </a:prstGeom>
        </p:spPr>
        <p:txBody>
          <a:bodyPr wrap="square">
            <a:spAutoFit/>
          </a:bodyPr>
          <a:lstStyle/>
          <a:p>
            <a:pPr algn="ctr"/>
            <a:r>
              <a:rPr lang="en-GB" smtClean="0"/>
              <a:t>Distance, average quality (25,6%)</a:t>
            </a:r>
            <a:endParaRPr lang="en-GB"/>
          </a:p>
        </p:txBody>
      </p:sp>
      <p:sp>
        <p:nvSpPr>
          <p:cNvPr id="9" name="Rectángulo 8"/>
          <p:cNvSpPr/>
          <p:nvPr/>
        </p:nvSpPr>
        <p:spPr>
          <a:xfrm>
            <a:off x="2086444" y="4029690"/>
            <a:ext cx="1913466" cy="1200329"/>
          </a:xfrm>
          <a:prstGeom prst="rect">
            <a:avLst/>
          </a:prstGeom>
        </p:spPr>
        <p:txBody>
          <a:bodyPr wrap="square">
            <a:spAutoFit/>
          </a:bodyPr>
          <a:lstStyle/>
          <a:p>
            <a:pPr algn="ctr"/>
            <a:r>
              <a:rPr lang="en-GB" smtClean="0"/>
              <a:t>Free, selection, Other, avergae/high quality  (13,8%)</a:t>
            </a:r>
            <a:endParaRPr lang="en-GB"/>
          </a:p>
        </p:txBody>
      </p:sp>
      <p:sp>
        <p:nvSpPr>
          <p:cNvPr id="10" name="Rectángulo 9"/>
          <p:cNvSpPr/>
          <p:nvPr/>
        </p:nvSpPr>
        <p:spPr>
          <a:xfrm>
            <a:off x="1308647" y="3171473"/>
            <a:ext cx="1913466" cy="923330"/>
          </a:xfrm>
          <a:prstGeom prst="rect">
            <a:avLst/>
          </a:prstGeom>
        </p:spPr>
        <p:txBody>
          <a:bodyPr wrap="square">
            <a:spAutoFit/>
          </a:bodyPr>
          <a:lstStyle/>
          <a:p>
            <a:pPr algn="ctr"/>
            <a:r>
              <a:rPr lang="en-GB" smtClean="0"/>
              <a:t>Low fee, other, average quality (40,8%)</a:t>
            </a:r>
            <a:endParaRPr lang="en-GB"/>
          </a:p>
        </p:txBody>
      </p:sp>
      <p:sp>
        <p:nvSpPr>
          <p:cNvPr id="11" name="Rectángulo 10"/>
          <p:cNvSpPr/>
          <p:nvPr/>
        </p:nvSpPr>
        <p:spPr>
          <a:xfrm>
            <a:off x="4013237" y="3355980"/>
            <a:ext cx="1913466" cy="923330"/>
          </a:xfrm>
          <a:prstGeom prst="rect">
            <a:avLst/>
          </a:prstGeom>
        </p:spPr>
        <p:txBody>
          <a:bodyPr wrap="square">
            <a:spAutoFit/>
          </a:bodyPr>
          <a:lstStyle/>
          <a:p>
            <a:pPr algn="ctr"/>
            <a:r>
              <a:rPr lang="en-GB" smtClean="0"/>
              <a:t>Free, no selection, average quality (7,8%)</a:t>
            </a:r>
            <a:endParaRPr lang="en-GB"/>
          </a:p>
        </p:txBody>
      </p:sp>
      <p:sp>
        <p:nvSpPr>
          <p:cNvPr id="19" name="Rectángulo 18"/>
          <p:cNvSpPr/>
          <p:nvPr/>
        </p:nvSpPr>
        <p:spPr>
          <a:xfrm>
            <a:off x="5240695" y="5230418"/>
            <a:ext cx="1717758" cy="923330"/>
          </a:xfrm>
          <a:prstGeom prst="rect">
            <a:avLst/>
          </a:prstGeom>
        </p:spPr>
        <p:txBody>
          <a:bodyPr wrap="square">
            <a:spAutoFit/>
          </a:bodyPr>
          <a:lstStyle/>
          <a:p>
            <a:pPr algn="ctr"/>
            <a:r>
              <a:rPr lang="en-GB" smtClean="0"/>
              <a:t>Other, Low/average quality (25,6%)</a:t>
            </a:r>
            <a:endParaRPr lang="en-GB"/>
          </a:p>
        </p:txBody>
      </p:sp>
      <p:sp>
        <p:nvSpPr>
          <p:cNvPr id="25" name="Rectángulo 24"/>
          <p:cNvSpPr/>
          <p:nvPr/>
        </p:nvSpPr>
        <p:spPr>
          <a:xfrm>
            <a:off x="2818358" y="2452866"/>
            <a:ext cx="1913466" cy="923330"/>
          </a:xfrm>
          <a:prstGeom prst="rect">
            <a:avLst/>
          </a:prstGeom>
        </p:spPr>
        <p:txBody>
          <a:bodyPr wrap="square">
            <a:spAutoFit/>
          </a:bodyPr>
          <a:lstStyle/>
          <a:p>
            <a:pPr algn="ctr"/>
            <a:r>
              <a:rPr lang="en-GB" smtClean="0"/>
              <a:t>Average fee, other, average/high quality (5,6%)</a:t>
            </a:r>
            <a:endParaRPr lang="en-GB"/>
          </a:p>
        </p:txBody>
      </p:sp>
      <p:sp>
        <p:nvSpPr>
          <p:cNvPr id="21" name="Rectángulo 20"/>
          <p:cNvSpPr/>
          <p:nvPr/>
        </p:nvSpPr>
        <p:spPr>
          <a:xfrm>
            <a:off x="4389489" y="1397906"/>
            <a:ext cx="1740809" cy="923330"/>
          </a:xfrm>
          <a:prstGeom prst="rect">
            <a:avLst/>
          </a:prstGeom>
        </p:spPr>
        <p:txBody>
          <a:bodyPr wrap="square">
            <a:spAutoFit/>
          </a:bodyPr>
          <a:lstStyle/>
          <a:p>
            <a:pPr algn="ctr"/>
            <a:r>
              <a:rPr lang="en-GB" smtClean="0"/>
              <a:t>Average fee, other, average quality (25%)</a:t>
            </a:r>
            <a:endParaRPr lang="en-GB"/>
          </a:p>
        </p:txBody>
      </p:sp>
      <p:sp>
        <p:nvSpPr>
          <p:cNvPr id="27" name="Elipse 26"/>
          <p:cNvSpPr/>
          <p:nvPr/>
        </p:nvSpPr>
        <p:spPr>
          <a:xfrm>
            <a:off x="1142362" y="1457052"/>
            <a:ext cx="1794731" cy="153081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8" name="Rectángulo 7"/>
          <p:cNvSpPr/>
          <p:nvPr/>
        </p:nvSpPr>
        <p:spPr>
          <a:xfrm>
            <a:off x="1142362" y="1609185"/>
            <a:ext cx="1786670" cy="1200329"/>
          </a:xfrm>
          <a:prstGeom prst="rect">
            <a:avLst/>
          </a:prstGeom>
        </p:spPr>
        <p:txBody>
          <a:bodyPr wrap="square">
            <a:spAutoFit/>
          </a:bodyPr>
          <a:lstStyle/>
          <a:p>
            <a:pPr algn="ctr"/>
            <a:r>
              <a:rPr lang="en-GB" smtClean="0"/>
              <a:t>Low fee, distance, average quality (12,5%)</a:t>
            </a:r>
            <a:endParaRPr lang="en-GB"/>
          </a:p>
        </p:txBody>
      </p:sp>
      <p:sp>
        <p:nvSpPr>
          <p:cNvPr id="23" name="Rectángulo 22"/>
          <p:cNvSpPr/>
          <p:nvPr/>
        </p:nvSpPr>
        <p:spPr>
          <a:xfrm>
            <a:off x="2505091" y="1301090"/>
            <a:ext cx="2032000" cy="923330"/>
          </a:xfrm>
          <a:prstGeom prst="rect">
            <a:avLst/>
          </a:prstGeom>
        </p:spPr>
        <p:txBody>
          <a:bodyPr wrap="square">
            <a:spAutoFit/>
          </a:bodyPr>
          <a:lstStyle/>
          <a:p>
            <a:pPr algn="ctr"/>
            <a:r>
              <a:rPr lang="en-GB" smtClean="0"/>
              <a:t>High fee, other, high quality </a:t>
            </a:r>
          </a:p>
          <a:p>
            <a:pPr algn="ctr"/>
            <a:r>
              <a:rPr lang="en-GB" smtClean="0"/>
              <a:t>(62,5%)</a:t>
            </a:r>
            <a:endParaRPr lang="en-GB"/>
          </a:p>
        </p:txBody>
      </p:sp>
      <p:sp>
        <p:nvSpPr>
          <p:cNvPr id="3" name="CuadroTexto 2"/>
          <p:cNvSpPr txBox="1"/>
          <p:nvPr/>
        </p:nvSpPr>
        <p:spPr>
          <a:xfrm>
            <a:off x="5399932" y="3106031"/>
            <a:ext cx="184666" cy="369332"/>
          </a:xfrm>
          <a:prstGeom prst="rect">
            <a:avLst/>
          </a:prstGeom>
          <a:noFill/>
        </p:spPr>
        <p:txBody>
          <a:bodyPr wrap="none" rtlCol="0">
            <a:spAutoFit/>
          </a:bodyPr>
          <a:lstStyle/>
          <a:p>
            <a:endParaRPr lang="en-GB"/>
          </a:p>
        </p:txBody>
      </p:sp>
      <p:sp>
        <p:nvSpPr>
          <p:cNvPr id="38" name="Elipse 37"/>
          <p:cNvSpPr/>
          <p:nvPr/>
        </p:nvSpPr>
        <p:spPr>
          <a:xfrm flipV="1">
            <a:off x="6253672" y="1129071"/>
            <a:ext cx="273373" cy="19984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39" name="Rectángulo 38"/>
          <p:cNvSpPr/>
          <p:nvPr/>
        </p:nvSpPr>
        <p:spPr>
          <a:xfrm>
            <a:off x="6527045" y="1016019"/>
            <a:ext cx="972912" cy="369332"/>
          </a:xfrm>
          <a:prstGeom prst="rect">
            <a:avLst/>
          </a:prstGeom>
        </p:spPr>
        <p:txBody>
          <a:bodyPr wrap="square">
            <a:spAutoFit/>
          </a:bodyPr>
          <a:lstStyle/>
          <a:p>
            <a:pPr algn="ctr"/>
            <a:r>
              <a:rPr lang="en-GB" smtClean="0"/>
              <a:t>Private</a:t>
            </a:r>
            <a:endParaRPr lang="en-GB"/>
          </a:p>
        </p:txBody>
      </p:sp>
      <p:sp>
        <p:nvSpPr>
          <p:cNvPr id="40" name="Elipse 39"/>
          <p:cNvSpPr/>
          <p:nvPr/>
        </p:nvSpPr>
        <p:spPr>
          <a:xfrm flipV="1">
            <a:off x="6255691" y="1532151"/>
            <a:ext cx="273373" cy="1998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41" name="Rectángulo 40"/>
          <p:cNvSpPr/>
          <p:nvPr/>
        </p:nvSpPr>
        <p:spPr>
          <a:xfrm>
            <a:off x="6515828" y="1397906"/>
            <a:ext cx="2543051" cy="369332"/>
          </a:xfrm>
          <a:prstGeom prst="rect">
            <a:avLst/>
          </a:prstGeom>
        </p:spPr>
        <p:txBody>
          <a:bodyPr wrap="square">
            <a:spAutoFit/>
          </a:bodyPr>
          <a:lstStyle/>
          <a:p>
            <a:r>
              <a:rPr lang="en-GB" smtClean="0"/>
              <a:t>Priv. Subsidised</a:t>
            </a:r>
            <a:endParaRPr lang="en-GB"/>
          </a:p>
        </p:txBody>
      </p:sp>
      <p:sp>
        <p:nvSpPr>
          <p:cNvPr id="42" name="Elipse 41"/>
          <p:cNvSpPr/>
          <p:nvPr/>
        </p:nvSpPr>
        <p:spPr>
          <a:xfrm flipV="1">
            <a:off x="6272400" y="1966663"/>
            <a:ext cx="273373" cy="1998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ángulo 42"/>
          <p:cNvSpPr/>
          <p:nvPr/>
        </p:nvSpPr>
        <p:spPr>
          <a:xfrm>
            <a:off x="6579191" y="1853611"/>
            <a:ext cx="920766" cy="369332"/>
          </a:xfrm>
          <a:prstGeom prst="rect">
            <a:avLst/>
          </a:prstGeom>
        </p:spPr>
        <p:txBody>
          <a:bodyPr wrap="square">
            <a:spAutoFit/>
          </a:bodyPr>
          <a:lstStyle/>
          <a:p>
            <a:pPr algn="ctr"/>
            <a:r>
              <a:rPr lang="en-GB" smtClean="0"/>
              <a:t>Public</a:t>
            </a:r>
            <a:endParaRPr lang="en-GB"/>
          </a:p>
        </p:txBody>
      </p:sp>
      <p:sp>
        <p:nvSpPr>
          <p:cNvPr id="5" name="CuadroTexto 4"/>
          <p:cNvSpPr txBox="1"/>
          <p:nvPr/>
        </p:nvSpPr>
        <p:spPr>
          <a:xfrm>
            <a:off x="355395" y="2452866"/>
            <a:ext cx="553998" cy="2191853"/>
          </a:xfrm>
          <a:prstGeom prst="rect">
            <a:avLst/>
          </a:prstGeom>
          <a:noFill/>
        </p:spPr>
        <p:txBody>
          <a:bodyPr vert="vert270" wrap="square" rtlCol="0">
            <a:spAutoFit/>
          </a:bodyPr>
          <a:lstStyle/>
          <a:p>
            <a:r>
              <a:rPr lang="en-GB" sz="2400" b="1" smtClean="0"/>
              <a:t>Hierarchisation</a:t>
            </a:r>
            <a:endParaRPr lang="en-GB" sz="2400" b="1"/>
          </a:p>
        </p:txBody>
      </p:sp>
      <p:sp>
        <p:nvSpPr>
          <p:cNvPr id="44" name="CuadroTexto 43"/>
          <p:cNvSpPr txBox="1"/>
          <p:nvPr/>
        </p:nvSpPr>
        <p:spPr>
          <a:xfrm rot="5400000">
            <a:off x="1445432" y="5176986"/>
            <a:ext cx="553998" cy="2191853"/>
          </a:xfrm>
          <a:prstGeom prst="rect">
            <a:avLst/>
          </a:prstGeom>
          <a:noFill/>
        </p:spPr>
        <p:txBody>
          <a:bodyPr vert="vert270" wrap="square" rtlCol="0">
            <a:spAutoFit/>
          </a:bodyPr>
          <a:lstStyle/>
          <a:p>
            <a:r>
              <a:rPr lang="en-GB" sz="2400" b="1" smtClean="0"/>
              <a:t>Segmentation</a:t>
            </a:r>
          </a:p>
        </p:txBody>
      </p:sp>
    </p:spTree>
    <p:extLst>
      <p:ext uri="{BB962C8B-B14F-4D97-AF65-F5344CB8AC3E}">
        <p14:creationId xmlns:p14="http://schemas.microsoft.com/office/powerpoint/2010/main" val="1127029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1521462606"/>
              </p:ext>
            </p:extLst>
          </p:nvPr>
        </p:nvGraphicFramePr>
        <p:xfrm>
          <a:off x="91017" y="2017184"/>
          <a:ext cx="8936690" cy="3570816"/>
        </p:xfrm>
        <a:graphic>
          <a:graphicData uri="http://schemas.openxmlformats.org/presentationml/2006/ole">
            <mc:AlternateContent xmlns:mc="http://schemas.openxmlformats.org/markup-compatibility/2006">
              <mc:Choice xmlns:v="urn:schemas-microsoft-com:vml" Requires="v">
                <p:oleObj spid="_x0000_s1047" name="Documento" r:id="rId4" imgW="5880100" imgH="2349500" progId="Word.Document.12">
                  <p:embed/>
                </p:oleObj>
              </mc:Choice>
              <mc:Fallback>
                <p:oleObj name="Documento" r:id="rId4" imgW="5880100" imgH="2349500" progId="Word.Document.12">
                  <p:embed/>
                  <p:pic>
                    <p:nvPicPr>
                      <p:cNvPr id="0" name=""/>
                      <p:cNvPicPr/>
                      <p:nvPr/>
                    </p:nvPicPr>
                    <p:blipFill>
                      <a:blip r:embed="rId5"/>
                      <a:stretch>
                        <a:fillRect/>
                      </a:stretch>
                    </p:blipFill>
                    <p:spPr>
                      <a:xfrm>
                        <a:off x="91017" y="2017184"/>
                        <a:ext cx="8936690" cy="3570816"/>
                      </a:xfrm>
                      <a:prstGeom prst="rect">
                        <a:avLst/>
                      </a:prstGeom>
                    </p:spPr>
                  </p:pic>
                </p:oleObj>
              </mc:Fallback>
            </mc:AlternateContent>
          </a:graphicData>
        </a:graphic>
      </p:graphicFrame>
      <p:sp>
        <p:nvSpPr>
          <p:cNvPr id="3" name="Rectángulo 2"/>
          <p:cNvSpPr/>
          <p:nvPr/>
        </p:nvSpPr>
        <p:spPr>
          <a:xfrm>
            <a:off x="2595558" y="822868"/>
            <a:ext cx="4922841" cy="461665"/>
          </a:xfrm>
          <a:prstGeom prst="rect">
            <a:avLst/>
          </a:prstGeom>
        </p:spPr>
        <p:txBody>
          <a:bodyPr wrap="square">
            <a:spAutoFit/>
          </a:bodyPr>
          <a:lstStyle/>
          <a:p>
            <a:pPr algn="ctr"/>
            <a:r>
              <a:rPr lang="en-GB" sz="2400" b="1" dirty="0" smtClean="0">
                <a:solidFill>
                  <a:srgbClr val="FF0000"/>
                </a:solidFill>
              </a:rPr>
              <a:t>INTERVIEWED FAMILIES</a:t>
            </a:r>
            <a:endParaRPr lang="ca-ES" sz="2400" b="1" dirty="0">
              <a:solidFill>
                <a:srgbClr val="FF0000"/>
              </a:solidFill>
            </a:endParaRPr>
          </a:p>
        </p:txBody>
      </p:sp>
    </p:spTree>
    <p:extLst>
      <p:ext uri="{BB962C8B-B14F-4D97-AF65-F5344CB8AC3E}">
        <p14:creationId xmlns:p14="http://schemas.microsoft.com/office/powerpoint/2010/main" val="1328124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440110272"/>
              </p:ext>
            </p:extLst>
          </p:nvPr>
        </p:nvGraphicFramePr>
        <p:xfrm>
          <a:off x="376035" y="1507066"/>
          <a:ext cx="8357498" cy="4252383"/>
        </p:xfrm>
        <a:graphic>
          <a:graphicData uri="http://schemas.openxmlformats.org/presentationml/2006/ole">
            <mc:AlternateContent xmlns:mc="http://schemas.openxmlformats.org/markup-compatibility/2006">
              <mc:Choice xmlns:v="urn:schemas-microsoft-com:vml" Requires="v">
                <p:oleObj spid="_x0000_s2070" name="Documento" r:id="rId4" imgW="5765800" imgH="2933700" progId="Word.Document.12">
                  <p:embed/>
                </p:oleObj>
              </mc:Choice>
              <mc:Fallback>
                <p:oleObj name="Documento" r:id="rId4" imgW="5765800" imgH="2933700" progId="Word.Document.12">
                  <p:embed/>
                  <p:pic>
                    <p:nvPicPr>
                      <p:cNvPr id="0" name=""/>
                      <p:cNvPicPr/>
                      <p:nvPr/>
                    </p:nvPicPr>
                    <p:blipFill>
                      <a:blip r:embed="rId5"/>
                      <a:stretch>
                        <a:fillRect/>
                      </a:stretch>
                    </p:blipFill>
                    <p:spPr>
                      <a:xfrm>
                        <a:off x="376035" y="1507066"/>
                        <a:ext cx="8357498" cy="4252383"/>
                      </a:xfrm>
                      <a:prstGeom prst="rect">
                        <a:avLst/>
                      </a:prstGeom>
                    </p:spPr>
                  </p:pic>
                </p:oleObj>
              </mc:Fallback>
            </mc:AlternateContent>
          </a:graphicData>
        </a:graphic>
      </p:graphicFrame>
      <p:sp>
        <p:nvSpPr>
          <p:cNvPr id="3" name="Rectángulo 2"/>
          <p:cNvSpPr/>
          <p:nvPr/>
        </p:nvSpPr>
        <p:spPr>
          <a:xfrm>
            <a:off x="757933" y="552959"/>
            <a:ext cx="7975600" cy="523220"/>
          </a:xfrm>
          <a:prstGeom prst="rect">
            <a:avLst/>
          </a:prstGeom>
        </p:spPr>
        <p:txBody>
          <a:bodyPr wrap="square">
            <a:spAutoFit/>
          </a:bodyPr>
          <a:lstStyle/>
          <a:p>
            <a:r>
              <a:rPr lang="en-GB" sz="2800" b="1" dirty="0">
                <a:solidFill>
                  <a:srgbClr val="FF0000"/>
                </a:solidFill>
              </a:rPr>
              <a:t>MAIN ANALYTICAL DIMENSIONS AND CATEGORIES </a:t>
            </a:r>
            <a:endParaRPr lang="ca-ES" sz="2800" b="1" dirty="0">
              <a:solidFill>
                <a:srgbClr val="FF0000"/>
              </a:solidFill>
            </a:endParaRPr>
          </a:p>
        </p:txBody>
      </p:sp>
    </p:spTree>
    <p:extLst>
      <p:ext uri="{BB962C8B-B14F-4D97-AF65-F5344CB8AC3E}">
        <p14:creationId xmlns:p14="http://schemas.microsoft.com/office/powerpoint/2010/main" val="3092833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333" y="274638"/>
            <a:ext cx="8517467" cy="1143000"/>
          </a:xfrm>
        </p:spPr>
        <p:txBody>
          <a:bodyPr>
            <a:normAutofit fontScale="90000"/>
          </a:bodyPr>
          <a:lstStyle/>
          <a:p>
            <a:r>
              <a:rPr lang="en-GB" b="1" dirty="0" smtClean="0">
                <a:solidFill>
                  <a:srgbClr val="FF0000"/>
                </a:solidFill>
              </a:rPr>
              <a:t>The growth of demand-side interventions in global education policy</a:t>
            </a:r>
            <a:endParaRPr lang="en-GB" b="1" dirty="0">
              <a:solidFill>
                <a:srgbClr val="FF0000"/>
              </a:solidFill>
            </a:endParaRPr>
          </a:p>
        </p:txBody>
      </p:sp>
      <p:sp>
        <p:nvSpPr>
          <p:cNvPr id="3" name="Marcador de contenido 2"/>
          <p:cNvSpPr>
            <a:spLocks noGrp="1"/>
          </p:cNvSpPr>
          <p:nvPr>
            <p:ph idx="1"/>
          </p:nvPr>
        </p:nvSpPr>
        <p:spPr/>
        <p:txBody>
          <a:bodyPr>
            <a:normAutofit/>
          </a:bodyPr>
          <a:lstStyle/>
          <a:p>
            <a:r>
              <a:rPr lang="en-GB" sz="2800" dirty="0" smtClean="0">
                <a:latin typeface="Verdana"/>
                <a:cs typeface="Verdana"/>
              </a:rPr>
              <a:t>Education policies to tackle poverty (second generation educational reforms, CCTs or in-kind transfers)</a:t>
            </a:r>
          </a:p>
          <a:p>
            <a:pPr marL="0" indent="0">
              <a:buNone/>
            </a:pPr>
            <a:endParaRPr lang="en-GB" sz="2800" dirty="0" smtClean="0">
              <a:latin typeface="Verdana"/>
              <a:cs typeface="Verdana"/>
            </a:endParaRPr>
          </a:p>
          <a:p>
            <a:r>
              <a:rPr lang="en-GB" sz="2800" dirty="0" err="1" smtClean="0">
                <a:latin typeface="Verdana"/>
                <a:cs typeface="Verdana"/>
              </a:rPr>
              <a:t>ePPPs</a:t>
            </a:r>
            <a:r>
              <a:rPr lang="en-GB" sz="2800" dirty="0" smtClean="0">
                <a:latin typeface="Verdana"/>
                <a:cs typeface="Verdana"/>
              </a:rPr>
              <a:t>: voucher systems and other policies to boost choice.</a:t>
            </a:r>
          </a:p>
          <a:p>
            <a:endParaRPr lang="en-GB" sz="2800" dirty="0">
              <a:latin typeface="Verdana"/>
              <a:cs typeface="Verdana"/>
            </a:endParaRPr>
          </a:p>
          <a:p>
            <a:r>
              <a:rPr lang="en-GB" sz="2800" dirty="0" smtClean="0">
                <a:latin typeface="Verdana"/>
                <a:cs typeface="Verdana"/>
              </a:rPr>
              <a:t>Scholarships, student loans.</a:t>
            </a:r>
          </a:p>
          <a:p>
            <a:pPr>
              <a:buFontTx/>
              <a:buChar char="-"/>
            </a:pPr>
            <a:endParaRPr lang="en-GB" sz="2800" dirty="0" smtClean="0">
              <a:latin typeface="Verdana"/>
              <a:cs typeface="Verdana"/>
            </a:endParaRPr>
          </a:p>
          <a:p>
            <a:pPr>
              <a:buFontTx/>
              <a:buChar char="-"/>
            </a:pPr>
            <a:endParaRPr lang="en-GB" sz="2800" dirty="0" smtClean="0">
              <a:latin typeface="Verdana"/>
              <a:cs typeface="Verdana"/>
            </a:endParaRPr>
          </a:p>
          <a:p>
            <a:pPr>
              <a:buFontTx/>
              <a:buChar char="-"/>
            </a:pPr>
            <a:endParaRPr lang="en-GB" sz="2800" dirty="0">
              <a:latin typeface="Verdana"/>
              <a:cs typeface="Verdana"/>
            </a:endParaRPr>
          </a:p>
        </p:txBody>
      </p:sp>
    </p:spTree>
    <p:extLst>
      <p:ext uri="{BB962C8B-B14F-4D97-AF65-F5344CB8AC3E}">
        <p14:creationId xmlns:p14="http://schemas.microsoft.com/office/powerpoint/2010/main" val="2914651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5888"/>
            <a:ext cx="8229600" cy="1143000"/>
          </a:xfrm>
        </p:spPr>
        <p:txBody>
          <a:bodyPr>
            <a:normAutofit fontScale="90000"/>
          </a:bodyPr>
          <a:lstStyle/>
          <a:p>
            <a:pPr algn="l"/>
            <a:r>
              <a:rPr lang="en-GB" b="1" dirty="0" smtClean="0">
                <a:solidFill>
                  <a:srgbClr val="FF0000"/>
                </a:solidFill>
              </a:rPr>
              <a:t>A typology of school choice patterns of the poor</a:t>
            </a:r>
            <a:br>
              <a:rPr lang="en-GB" b="1" dirty="0" smtClean="0">
                <a:solidFill>
                  <a:srgbClr val="FF0000"/>
                </a:solidFill>
              </a:rPr>
            </a:br>
            <a:endParaRPr lang="en-GB" b="1" dirty="0">
              <a:solidFill>
                <a:srgbClr val="FF0000"/>
              </a:solidFill>
            </a:endParaRPr>
          </a:p>
        </p:txBody>
      </p:sp>
      <p:sp>
        <p:nvSpPr>
          <p:cNvPr id="3" name="Marcador de contenido 2"/>
          <p:cNvSpPr>
            <a:spLocks noGrp="1"/>
          </p:cNvSpPr>
          <p:nvPr>
            <p:ph idx="1"/>
          </p:nvPr>
        </p:nvSpPr>
        <p:spPr>
          <a:xfrm>
            <a:off x="457200" y="1905000"/>
            <a:ext cx="8229600" cy="4525963"/>
          </a:xfrm>
        </p:spPr>
        <p:txBody>
          <a:bodyPr>
            <a:normAutofit/>
          </a:bodyPr>
          <a:lstStyle/>
          <a:p>
            <a:pPr marL="742950" indent="-742950">
              <a:buFont typeface="+mj-lt"/>
              <a:buAutoNum type="arabicPeriod"/>
            </a:pPr>
            <a:r>
              <a:rPr lang="en-GB" sz="3600" dirty="0" smtClean="0"/>
              <a:t>The priority of educational investment</a:t>
            </a:r>
          </a:p>
          <a:p>
            <a:pPr marL="742950" indent="-742950">
              <a:buFont typeface="+mj-lt"/>
              <a:buAutoNum type="arabicPeriod"/>
            </a:pPr>
            <a:r>
              <a:rPr lang="en-GB" sz="3600" dirty="0" smtClean="0"/>
              <a:t>The search for the </a:t>
            </a:r>
            <a:r>
              <a:rPr lang="en-GB" sz="3600" i="1" dirty="0" smtClean="0"/>
              <a:t>adequate</a:t>
            </a:r>
            <a:r>
              <a:rPr lang="en-GB" sz="3600" dirty="0" smtClean="0"/>
              <a:t> school</a:t>
            </a:r>
          </a:p>
          <a:p>
            <a:pPr marL="742950" indent="-742950">
              <a:buFont typeface="+mj-lt"/>
              <a:buAutoNum type="arabicPeriod"/>
            </a:pPr>
            <a:r>
              <a:rPr lang="en-GB" sz="3600" dirty="0" smtClean="0"/>
              <a:t>Critical acceptance and </a:t>
            </a:r>
            <a:r>
              <a:rPr lang="en-GB" sz="3600" dirty="0" err="1" smtClean="0"/>
              <a:t>accomodation</a:t>
            </a:r>
            <a:endParaRPr lang="en-GB" sz="3600" dirty="0" smtClean="0"/>
          </a:p>
          <a:p>
            <a:pPr marL="742950" indent="-742950">
              <a:buFont typeface="+mj-lt"/>
              <a:buAutoNum type="arabicPeriod"/>
            </a:pPr>
            <a:r>
              <a:rPr lang="en-GB" sz="3600" dirty="0" smtClean="0"/>
              <a:t>The search for security / protection</a:t>
            </a:r>
          </a:p>
          <a:p>
            <a:pPr marL="742950" indent="-742950">
              <a:buFont typeface="+mj-lt"/>
              <a:buAutoNum type="arabicPeriod"/>
            </a:pPr>
            <a:r>
              <a:rPr lang="en-GB" sz="3600" dirty="0" smtClean="0"/>
              <a:t>Reification and absence of choice</a:t>
            </a:r>
          </a:p>
          <a:p>
            <a:pPr marL="0" indent="0">
              <a:buNone/>
            </a:pPr>
            <a:endParaRPr lang="en-GB" sz="3600" dirty="0"/>
          </a:p>
        </p:txBody>
      </p:sp>
    </p:spTree>
    <p:extLst>
      <p:ext uri="{BB962C8B-B14F-4D97-AF65-F5344CB8AC3E}">
        <p14:creationId xmlns:p14="http://schemas.microsoft.com/office/powerpoint/2010/main" val="424803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GB" sz="3600" dirty="0" smtClean="0">
                <a:solidFill>
                  <a:srgbClr val="FF0000"/>
                </a:solidFill>
              </a:rPr>
              <a:t>Educational investment and social mobility</a:t>
            </a:r>
            <a:endParaRPr lang="en-GB" sz="3600" dirty="0">
              <a:solidFill>
                <a:srgbClr val="FF0000"/>
              </a:solidFill>
            </a:endParaRPr>
          </a:p>
        </p:txBody>
      </p:sp>
      <p:sp>
        <p:nvSpPr>
          <p:cNvPr id="3" name="Marcador de contenido 2"/>
          <p:cNvSpPr>
            <a:spLocks noGrp="1"/>
          </p:cNvSpPr>
          <p:nvPr>
            <p:ph idx="1"/>
          </p:nvPr>
        </p:nvSpPr>
        <p:spPr>
          <a:xfrm>
            <a:off x="457200" y="1215189"/>
            <a:ext cx="8229600" cy="5498432"/>
          </a:xfrm>
        </p:spPr>
        <p:txBody>
          <a:bodyPr>
            <a:noAutofit/>
          </a:bodyPr>
          <a:lstStyle/>
          <a:p>
            <a:pPr marL="0" indent="0">
              <a:buNone/>
            </a:pPr>
            <a:r>
              <a:rPr lang="en-GB" sz="1600" b="1" i="1" dirty="0" smtClean="0"/>
              <a:t>Distinction </a:t>
            </a:r>
          </a:p>
          <a:p>
            <a:pPr marL="0" indent="0">
              <a:buNone/>
            </a:pPr>
            <a:r>
              <a:rPr lang="en-GB" sz="1600" i="1" dirty="0" smtClean="0"/>
              <a:t>-</a:t>
            </a:r>
            <a:r>
              <a:rPr lang="en-GB" sz="1600" dirty="0" smtClean="0"/>
              <a:t>Is this the school you chose as your first option? Did you checked other schools?</a:t>
            </a:r>
            <a:br>
              <a:rPr lang="en-GB" sz="1600" dirty="0" smtClean="0"/>
            </a:br>
            <a:r>
              <a:rPr lang="en-GB" sz="1600" dirty="0" smtClean="0"/>
              <a:t>- No, I chose it because… I have a school closer to my home but I don’t like it. It’s a municipal school, and I dislike children that go there. </a:t>
            </a:r>
          </a:p>
          <a:p>
            <a:pPr marL="0" indent="0">
              <a:buNone/>
            </a:pPr>
            <a:r>
              <a:rPr lang="en-GB" sz="1600" dirty="0" smtClean="0"/>
              <a:t>(Parent, Private subsided school, Medium price)</a:t>
            </a:r>
          </a:p>
          <a:p>
            <a:pPr marL="0" indent="0">
              <a:buNone/>
            </a:pPr>
            <a:endParaRPr lang="en-GB" sz="1600" dirty="0" smtClean="0"/>
          </a:p>
          <a:p>
            <a:pPr marL="0" indent="0">
              <a:buNone/>
            </a:pPr>
            <a:r>
              <a:rPr lang="en-GB" sz="1600" b="1" i="1" dirty="0" smtClean="0"/>
              <a:t>Calculation (checking SIMCE)</a:t>
            </a:r>
          </a:p>
          <a:p>
            <a:pPr marL="0" indent="0">
              <a:buNone/>
            </a:pPr>
            <a:r>
              <a:rPr lang="en-GB" sz="1600" dirty="0" smtClean="0"/>
              <a:t>“I know education is good here. I checked SIMCE results. And I have compared the school content with other schools and realised that here education is more advanced and children are required to do more things than they are in other schools (Mother, Public school) </a:t>
            </a:r>
          </a:p>
          <a:p>
            <a:pPr marL="0" indent="0">
              <a:buNone/>
            </a:pPr>
            <a:endParaRPr lang="en-GB" sz="1600" dirty="0" smtClean="0"/>
          </a:p>
          <a:p>
            <a:pPr marL="0" indent="0">
              <a:buNone/>
            </a:pPr>
            <a:r>
              <a:rPr lang="en-GB" sz="1600" b="1" i="1" dirty="0" smtClean="0"/>
              <a:t>Middle-class emulation</a:t>
            </a:r>
          </a:p>
          <a:p>
            <a:pPr marL="0" indent="0">
              <a:buNone/>
            </a:pPr>
            <a:r>
              <a:rPr lang="en-GB" sz="1600" dirty="0" smtClean="0"/>
              <a:t>“I work in different houses, with Germans, Italians, and I always observe them, and I told myself I will put my daughter in this school when she is the appropriate age” (Mother, Private subsidised)</a:t>
            </a:r>
          </a:p>
          <a:p>
            <a:pPr marL="0" indent="0">
              <a:buNone/>
            </a:pPr>
            <a:endParaRPr lang="en-GB" sz="1600" i="1" dirty="0" smtClean="0"/>
          </a:p>
          <a:p>
            <a:pPr marL="0" indent="0">
              <a:buNone/>
            </a:pPr>
            <a:r>
              <a:rPr lang="en-GB" sz="1600" b="1" i="1" dirty="0" smtClean="0"/>
              <a:t>Power in the demand-side</a:t>
            </a:r>
          </a:p>
          <a:p>
            <a:pPr marL="0" indent="0">
              <a:buNone/>
            </a:pPr>
            <a:r>
              <a:rPr lang="en-GB" sz="1600" dirty="0" smtClean="0"/>
              <a:t>“[I would leave the school if] the quality of education went down, if I observe that teachers are teaching the same thing for months and there is no progress in content. If this were to happen, I would think of changing the school. Also if I see that the score in the SIMCE goes down, I would consider a change” (Mother, Private subsidised)</a:t>
            </a:r>
          </a:p>
          <a:p>
            <a:pPr marL="0" indent="0">
              <a:buNone/>
            </a:pPr>
            <a:endParaRPr lang="en-GB" sz="1600" i="1" dirty="0"/>
          </a:p>
        </p:txBody>
      </p:sp>
    </p:spTree>
    <p:extLst>
      <p:ext uri="{BB962C8B-B14F-4D97-AF65-F5344CB8AC3E}">
        <p14:creationId xmlns:p14="http://schemas.microsoft.com/office/powerpoint/2010/main" val="1443117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solidFill>
                  <a:srgbClr val="FF0000"/>
                </a:solidFill>
              </a:rPr>
              <a:t>The search for the </a:t>
            </a:r>
            <a:r>
              <a:rPr lang="en-GB" i="1" dirty="0">
                <a:solidFill>
                  <a:srgbClr val="FF0000"/>
                </a:solidFill>
              </a:rPr>
              <a:t>adequate</a:t>
            </a:r>
            <a:r>
              <a:rPr lang="en-GB" dirty="0">
                <a:solidFill>
                  <a:srgbClr val="FF0000"/>
                </a:solidFill>
              </a:rPr>
              <a:t> school</a:t>
            </a:r>
            <a:br>
              <a:rPr lang="en-GB" dirty="0">
                <a:solidFill>
                  <a:srgbClr val="FF0000"/>
                </a:solidFill>
              </a:rPr>
            </a:br>
            <a:endParaRPr lang="ca-ES" dirty="0">
              <a:solidFill>
                <a:srgbClr val="FF0000"/>
              </a:solidFill>
            </a:endParaRPr>
          </a:p>
        </p:txBody>
      </p:sp>
      <p:sp>
        <p:nvSpPr>
          <p:cNvPr id="3" name="Marcador de contenido 2"/>
          <p:cNvSpPr>
            <a:spLocks noGrp="1"/>
          </p:cNvSpPr>
          <p:nvPr>
            <p:ph idx="1"/>
          </p:nvPr>
        </p:nvSpPr>
        <p:spPr/>
        <p:txBody>
          <a:bodyPr>
            <a:normAutofit fontScale="92500" lnSpcReduction="10000"/>
          </a:bodyPr>
          <a:lstStyle/>
          <a:p>
            <a:pPr marL="0" indent="0">
              <a:buNone/>
            </a:pPr>
            <a:r>
              <a:rPr lang="en-GB" sz="1600" b="1" i="1" dirty="0" smtClean="0"/>
              <a:t>Active parents in the education market</a:t>
            </a:r>
          </a:p>
          <a:p>
            <a:pPr marL="0" indent="0">
              <a:buNone/>
            </a:pPr>
            <a:r>
              <a:rPr lang="en-GB" sz="1600" dirty="0" smtClean="0"/>
              <a:t>“</a:t>
            </a:r>
            <a:r>
              <a:rPr lang="en-GB" sz="1600" dirty="0"/>
              <a:t>I rejected other schools because I did not get very good references for them. And, because of the number of students enrolled. These were schools with more than one group per course. I needed a smaller school because of my child’s conditions.” (Mother, Public school).</a:t>
            </a:r>
            <a:endParaRPr lang="ca-ES" sz="1600" dirty="0"/>
          </a:p>
          <a:p>
            <a:pPr marL="0" indent="0">
              <a:buNone/>
            </a:pPr>
            <a:endParaRPr lang="en-GB" sz="1600" dirty="0" smtClean="0"/>
          </a:p>
          <a:p>
            <a:pPr marL="0" indent="0">
              <a:buNone/>
            </a:pPr>
            <a:r>
              <a:rPr lang="en-GB" sz="1600" b="1" i="1" dirty="0" smtClean="0"/>
              <a:t>Fighting in an unpleasant market</a:t>
            </a:r>
          </a:p>
          <a:p>
            <a:pPr marL="0" lvl="0" indent="0">
              <a:buNone/>
            </a:pPr>
            <a:r>
              <a:rPr lang="en-GB" sz="1600" dirty="0" smtClean="0"/>
              <a:t>- Of </a:t>
            </a:r>
            <a:r>
              <a:rPr lang="en-GB" sz="1600" dirty="0"/>
              <a:t>course, what happened is that my child went to a language school, and then school </a:t>
            </a:r>
            <a:r>
              <a:rPr lang="en-GB" sz="1600" i="1" dirty="0"/>
              <a:t>D</a:t>
            </a:r>
            <a:r>
              <a:rPr lang="en-GB" sz="1600" dirty="0"/>
              <a:t> placed a lot of obstacles to accepting him, because he went to a language school. And then we came here.</a:t>
            </a:r>
            <a:endParaRPr lang="ca-ES" sz="1600" dirty="0"/>
          </a:p>
          <a:p>
            <a:pPr marL="0" lvl="0" indent="0">
              <a:buNone/>
            </a:pPr>
            <a:r>
              <a:rPr lang="en-GB" sz="1600" dirty="0" smtClean="0"/>
              <a:t>- Did </a:t>
            </a:r>
            <a:r>
              <a:rPr lang="en-GB" sz="1600" dirty="0"/>
              <a:t>you pass any selection process at school D?</a:t>
            </a:r>
            <a:endParaRPr lang="ca-ES" sz="1600" dirty="0"/>
          </a:p>
          <a:p>
            <a:pPr marL="0" lvl="0" indent="0">
              <a:buNone/>
            </a:pPr>
            <a:r>
              <a:rPr lang="en-GB" sz="1600" dirty="0" smtClean="0"/>
              <a:t>- No</a:t>
            </a:r>
            <a:r>
              <a:rPr lang="en-GB" sz="1600" dirty="0"/>
              <a:t>, not even that</a:t>
            </a:r>
            <a:r>
              <a:rPr lang="en-GB" sz="1600" dirty="0" smtClean="0"/>
              <a:t>. </a:t>
            </a:r>
            <a:r>
              <a:rPr lang="en-GB" sz="1600" dirty="0"/>
              <a:t>(Mother, Private subsidised school)</a:t>
            </a:r>
            <a:endParaRPr lang="ca-ES" sz="1600" dirty="0"/>
          </a:p>
          <a:p>
            <a:pPr marL="0" indent="0">
              <a:buNone/>
            </a:pPr>
            <a:endParaRPr lang="en-GB" sz="1600" dirty="0"/>
          </a:p>
          <a:p>
            <a:pPr marL="0" indent="0">
              <a:buNone/>
            </a:pPr>
            <a:r>
              <a:rPr lang="en-GB" sz="1600" b="1" i="1" dirty="0" smtClean="0"/>
              <a:t>Academic performance is not a priority</a:t>
            </a:r>
          </a:p>
          <a:p>
            <a:pPr marL="0" indent="0">
              <a:buNone/>
            </a:pPr>
            <a:r>
              <a:rPr lang="en-GB" sz="1600" dirty="0" smtClean="0"/>
              <a:t>- </a:t>
            </a:r>
            <a:r>
              <a:rPr lang="en-GB" sz="1600" dirty="0"/>
              <a:t>“And did you check SIMCE, do you know what SIMCE is? </a:t>
            </a:r>
            <a:endParaRPr lang="ca-ES" sz="1600" dirty="0"/>
          </a:p>
          <a:p>
            <a:pPr marL="0" indent="0">
              <a:buNone/>
            </a:pPr>
            <a:r>
              <a:rPr lang="en-GB" sz="1600" dirty="0"/>
              <a:t>- Yes, I know what SIMCE is, but what for?” (Mother, Private subsidised)</a:t>
            </a:r>
            <a:endParaRPr lang="ca-ES" sz="1600" dirty="0"/>
          </a:p>
          <a:p>
            <a:pPr marL="0" indent="0">
              <a:buNone/>
            </a:pPr>
            <a:endParaRPr lang="ca-ES" sz="1600" dirty="0" smtClean="0"/>
          </a:p>
          <a:p>
            <a:pPr marL="0" indent="0">
              <a:buNone/>
            </a:pPr>
            <a:r>
              <a:rPr lang="en-GB" sz="1600" dirty="0"/>
              <a:t> </a:t>
            </a:r>
            <a:r>
              <a:rPr lang="en-GB" sz="1600" b="1" i="1" dirty="0" smtClean="0"/>
              <a:t>School is adequate for the child</a:t>
            </a:r>
            <a:endParaRPr lang="ca-ES" sz="1600" b="1" i="1" dirty="0"/>
          </a:p>
          <a:p>
            <a:pPr marL="0" indent="0">
              <a:buNone/>
            </a:pPr>
            <a:r>
              <a:rPr lang="en-GB" sz="1600" dirty="0"/>
              <a:t>“What I like most about this school is that they have integrated him very well. He is not discriminated against at all.” (Mother, Private subsidised)</a:t>
            </a:r>
            <a:endParaRPr lang="ca-ES" sz="1600" dirty="0"/>
          </a:p>
          <a:p>
            <a:pPr marL="0" indent="0">
              <a:buNone/>
            </a:pPr>
            <a:endParaRPr lang="ca-ES" sz="1600" dirty="0"/>
          </a:p>
        </p:txBody>
      </p:sp>
    </p:spTree>
    <p:extLst>
      <p:ext uri="{BB962C8B-B14F-4D97-AF65-F5344CB8AC3E}">
        <p14:creationId xmlns:p14="http://schemas.microsoft.com/office/powerpoint/2010/main" val="1838524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536" y="274638"/>
            <a:ext cx="8650706" cy="1143000"/>
          </a:xfrm>
        </p:spPr>
        <p:txBody>
          <a:bodyPr>
            <a:normAutofit fontScale="90000"/>
          </a:bodyPr>
          <a:lstStyle/>
          <a:p>
            <a:r>
              <a:rPr lang="en-GB" dirty="0">
                <a:solidFill>
                  <a:srgbClr val="FF0000"/>
                </a:solidFill>
              </a:rPr>
              <a:t>Critical acceptance and </a:t>
            </a:r>
            <a:r>
              <a:rPr lang="en-GB" dirty="0" smtClean="0">
                <a:solidFill>
                  <a:srgbClr val="FF0000"/>
                </a:solidFill>
              </a:rPr>
              <a:t>accommodation</a:t>
            </a:r>
            <a:r>
              <a:rPr lang="en-GB" dirty="0">
                <a:solidFill>
                  <a:srgbClr val="FF0000"/>
                </a:solidFill>
              </a:rPr>
              <a:t/>
            </a:r>
            <a:br>
              <a:rPr lang="en-GB" dirty="0">
                <a:solidFill>
                  <a:srgbClr val="FF0000"/>
                </a:solidFill>
              </a:rPr>
            </a:br>
            <a:endParaRPr lang="ca-ES" dirty="0">
              <a:solidFill>
                <a:srgbClr val="FF0000"/>
              </a:solidFill>
            </a:endParaRPr>
          </a:p>
        </p:txBody>
      </p:sp>
      <p:sp>
        <p:nvSpPr>
          <p:cNvPr id="3" name="Marcador de contenido 2"/>
          <p:cNvSpPr>
            <a:spLocks noGrp="1"/>
          </p:cNvSpPr>
          <p:nvPr>
            <p:ph idx="1"/>
          </p:nvPr>
        </p:nvSpPr>
        <p:spPr/>
        <p:txBody>
          <a:bodyPr>
            <a:normAutofit/>
          </a:bodyPr>
          <a:lstStyle/>
          <a:p>
            <a:pPr marL="0" indent="0">
              <a:buNone/>
            </a:pPr>
            <a:r>
              <a:rPr lang="en-GB" sz="1600" b="1" i="1" dirty="0" smtClean="0"/>
              <a:t>Fighting against the limits</a:t>
            </a:r>
            <a:br>
              <a:rPr lang="en-GB" sz="1600" b="1" i="1" dirty="0" smtClean="0"/>
            </a:br>
            <a:r>
              <a:rPr lang="en-GB" sz="1600" b="1" i="1" dirty="0" smtClean="0"/>
              <a:t>- </a:t>
            </a:r>
            <a:r>
              <a:rPr lang="en-GB" sz="1600" dirty="0" smtClean="0"/>
              <a:t>Was this your first school choice?</a:t>
            </a:r>
          </a:p>
          <a:p>
            <a:pPr marL="0" indent="0">
              <a:spcBef>
                <a:spcPts val="0"/>
              </a:spcBef>
              <a:buNone/>
            </a:pPr>
            <a:r>
              <a:rPr lang="en-GB" sz="1600" dirty="0" smtClean="0"/>
              <a:t>- No, my children (3) studied in another school, in a private subsidised one. I had to change them because the school did not belong to the SEP system, and I could not afford the cost. I had the option to come to this school that is free” (Mother, Private subsidised)</a:t>
            </a:r>
          </a:p>
          <a:p>
            <a:pPr marL="0" indent="0">
              <a:spcBef>
                <a:spcPts val="0"/>
              </a:spcBef>
              <a:buNone/>
            </a:pPr>
            <a:endParaRPr lang="en-GB" sz="1600" dirty="0" smtClean="0"/>
          </a:p>
          <a:p>
            <a:pPr marL="0" indent="0">
              <a:spcBef>
                <a:spcPts val="0"/>
              </a:spcBef>
              <a:buNone/>
            </a:pPr>
            <a:r>
              <a:rPr lang="en-GB" sz="1600" b="1" i="1" dirty="0" smtClean="0"/>
              <a:t>Extremely active parents (permanent willingness to change)</a:t>
            </a:r>
          </a:p>
          <a:p>
            <a:pPr marL="0" indent="0">
              <a:buNone/>
            </a:pPr>
            <a:r>
              <a:rPr lang="en-GB" sz="1600" dirty="0" smtClean="0"/>
              <a:t>- And once she is here, have you planned to change the school?</a:t>
            </a:r>
          </a:p>
          <a:p>
            <a:pPr marL="0" indent="0">
              <a:buNone/>
            </a:pPr>
            <a:r>
              <a:rPr lang="en-GB" sz="1600" dirty="0" smtClean="0"/>
              <a:t>- Yes, because... getting back to a more demanding atmosphere, because you need a good middle school to form the basis to go to university. (Mother, Private subsidised</a:t>
            </a:r>
            <a:r>
              <a:rPr lang="en-GB" sz="1600" i="1" dirty="0" smtClean="0"/>
              <a:t>)</a:t>
            </a:r>
            <a:endParaRPr lang="en-GB" sz="1600" dirty="0" smtClean="0"/>
          </a:p>
          <a:p>
            <a:pPr marL="0" indent="0">
              <a:spcBef>
                <a:spcPts val="0"/>
              </a:spcBef>
              <a:buNone/>
            </a:pPr>
            <a:endParaRPr lang="en-GB" sz="1600" dirty="0" smtClean="0"/>
          </a:p>
          <a:p>
            <a:pPr marL="0" indent="0">
              <a:spcBef>
                <a:spcPts val="0"/>
              </a:spcBef>
              <a:buNone/>
            </a:pPr>
            <a:r>
              <a:rPr lang="en-GB" sz="1600" b="1" i="1" dirty="0" smtClean="0"/>
              <a:t>Critical users</a:t>
            </a:r>
          </a:p>
          <a:p>
            <a:pPr marL="0" indent="0">
              <a:spcBef>
                <a:spcPts val="0"/>
              </a:spcBef>
              <a:buNone/>
            </a:pPr>
            <a:r>
              <a:rPr lang="en-GB" sz="1600" dirty="0" smtClean="0"/>
              <a:t>I </a:t>
            </a:r>
            <a:r>
              <a:rPr lang="en-GB" sz="1600" dirty="0"/>
              <a:t>am very meticulous, and I didn’t like the way the school gave the information. Almost [all the information is given] via internet, I didn’t like that</a:t>
            </a:r>
            <a:r>
              <a:rPr lang="en-GB" sz="1600" dirty="0" smtClean="0"/>
              <a:t>. </a:t>
            </a:r>
            <a:r>
              <a:rPr lang="en-GB" sz="1600" dirty="0"/>
              <a:t>(Mother, Private subsidised)</a:t>
            </a:r>
            <a:endParaRPr lang="ca-ES" sz="1600" dirty="0"/>
          </a:p>
          <a:p>
            <a:pPr marL="0" indent="0">
              <a:spcBef>
                <a:spcPts val="0"/>
              </a:spcBef>
              <a:buNone/>
            </a:pPr>
            <a:endParaRPr lang="en-GB" sz="1600" dirty="0"/>
          </a:p>
        </p:txBody>
      </p:sp>
    </p:spTree>
    <p:extLst>
      <p:ext uri="{BB962C8B-B14F-4D97-AF65-F5344CB8AC3E}">
        <p14:creationId xmlns:p14="http://schemas.microsoft.com/office/powerpoint/2010/main" val="1218314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solidFill>
                  <a:srgbClr val="FF0000"/>
                </a:solidFill>
              </a:rPr>
              <a:t>The search for security / protection</a:t>
            </a:r>
            <a:br>
              <a:rPr lang="en-GB" dirty="0">
                <a:solidFill>
                  <a:srgbClr val="FF0000"/>
                </a:solidFill>
              </a:rPr>
            </a:br>
            <a:endParaRPr lang="ca-ES" dirty="0">
              <a:solidFill>
                <a:srgbClr val="FF0000"/>
              </a:solidFill>
            </a:endParaRPr>
          </a:p>
        </p:txBody>
      </p:sp>
      <p:sp>
        <p:nvSpPr>
          <p:cNvPr id="3" name="Marcador de contenido 2"/>
          <p:cNvSpPr>
            <a:spLocks noGrp="1"/>
          </p:cNvSpPr>
          <p:nvPr>
            <p:ph idx="1"/>
          </p:nvPr>
        </p:nvSpPr>
        <p:spPr>
          <a:xfrm>
            <a:off x="457200" y="846138"/>
            <a:ext cx="8229600" cy="5843420"/>
          </a:xfrm>
        </p:spPr>
        <p:txBody>
          <a:bodyPr>
            <a:noAutofit/>
          </a:bodyPr>
          <a:lstStyle/>
          <a:p>
            <a:pPr marL="0" indent="0">
              <a:buNone/>
            </a:pPr>
            <a:r>
              <a:rPr lang="en-029" sz="1600" b="1" i="1" dirty="0" smtClean="0"/>
              <a:t>Valuing care and protection</a:t>
            </a:r>
          </a:p>
          <a:p>
            <a:pPr marL="0" indent="0">
              <a:buNone/>
            </a:pPr>
            <a:r>
              <a:rPr lang="en-GB" sz="1600" dirty="0" smtClean="0"/>
              <a:t>The </a:t>
            </a:r>
            <a:r>
              <a:rPr lang="en-GB" sz="1600" dirty="0"/>
              <a:t>most satisfactory aspect of the school is its good atmosphere and care. Up to now he has had no problem with bullying, which is something I am always aware of, and this keeps me calm and confident, knowing he is in a school which has a good atmosphere</a:t>
            </a:r>
            <a:r>
              <a:rPr lang="en-GB" sz="1600" dirty="0" smtClean="0"/>
              <a:t>. </a:t>
            </a:r>
            <a:r>
              <a:rPr lang="en-GB" sz="1600" dirty="0"/>
              <a:t>(Mother, Private subsidised)</a:t>
            </a:r>
            <a:endParaRPr lang="ca-ES" sz="1600" dirty="0"/>
          </a:p>
          <a:p>
            <a:pPr marL="0" indent="0">
              <a:buNone/>
            </a:pPr>
            <a:endParaRPr lang="en-GB" sz="1600" dirty="0" smtClean="0"/>
          </a:p>
          <a:p>
            <a:pPr marL="0" indent="0">
              <a:buNone/>
            </a:pPr>
            <a:r>
              <a:rPr lang="en-GB" sz="1600" b="1" i="1" dirty="0" smtClean="0"/>
              <a:t>… and discipline</a:t>
            </a:r>
          </a:p>
          <a:p>
            <a:pPr marL="0" indent="0">
              <a:buNone/>
            </a:pPr>
            <a:r>
              <a:rPr lang="en-GB" sz="1600" dirty="0" smtClean="0"/>
              <a:t>Teachers </a:t>
            </a:r>
            <a:r>
              <a:rPr lang="en-GB" sz="1600" dirty="0"/>
              <a:t>are very good, very supportive, and I also like the discipline of the school, because whatever happens they call me and let me know.” (Mother, Public school)</a:t>
            </a:r>
            <a:endParaRPr lang="ca-ES" sz="1600" dirty="0"/>
          </a:p>
          <a:p>
            <a:pPr marL="0" indent="0">
              <a:buNone/>
            </a:pPr>
            <a:endParaRPr lang="en-029" sz="1600" b="1" i="1" dirty="0" smtClean="0"/>
          </a:p>
          <a:p>
            <a:pPr marL="0" indent="0">
              <a:buNone/>
            </a:pPr>
            <a:r>
              <a:rPr lang="en-029" sz="1600" b="1" i="1" dirty="0" smtClean="0"/>
              <a:t>…before SIMCE</a:t>
            </a:r>
          </a:p>
          <a:p>
            <a:pPr marL="0" indent="0">
              <a:buNone/>
            </a:pPr>
            <a:r>
              <a:rPr lang="en-GB" sz="1600" dirty="0" smtClean="0"/>
              <a:t>I </a:t>
            </a:r>
            <a:r>
              <a:rPr lang="en-GB" sz="1600" dirty="0"/>
              <a:t>know that my daughter should be in another school with better SIMCE results, because we received the SIMCE letter results and the truth is it is quite low in this school, but there is a risk of violence… because my daughter is too quiet, then very quiet children don’t fit in this kind of violent, aggressive, upset time that we are living in today</a:t>
            </a:r>
            <a:r>
              <a:rPr lang="en-GB" sz="1600" dirty="0" smtClean="0"/>
              <a:t>. </a:t>
            </a:r>
            <a:r>
              <a:rPr lang="en-GB" sz="1600" dirty="0"/>
              <a:t>(Mother, Private subsidised)</a:t>
            </a:r>
            <a:endParaRPr lang="ca-ES" sz="1600" dirty="0"/>
          </a:p>
          <a:p>
            <a:pPr marL="0" indent="0">
              <a:buNone/>
            </a:pPr>
            <a:endParaRPr lang="en-029" sz="1600" b="1" i="1" dirty="0" smtClean="0"/>
          </a:p>
          <a:p>
            <a:pPr marL="0" indent="0">
              <a:buNone/>
            </a:pPr>
            <a:r>
              <a:rPr lang="en-029" sz="1600" b="1" i="1" dirty="0" smtClean="0"/>
              <a:t>Hot knowledge as the main information source</a:t>
            </a:r>
          </a:p>
          <a:p>
            <a:pPr marL="0" indent="0">
              <a:buNone/>
            </a:pPr>
            <a:r>
              <a:rPr lang="en-029" sz="1600" dirty="0" smtClean="0"/>
              <a:t>My sister also had their children here, and I know it’s a good school. </a:t>
            </a:r>
            <a:r>
              <a:rPr lang="en-GB" sz="1600" dirty="0"/>
              <a:t>[...] </a:t>
            </a:r>
            <a:r>
              <a:rPr lang="en-GB" sz="1600" dirty="0" smtClean="0"/>
              <a:t>Children start reading and writing one year before they do in school A.</a:t>
            </a:r>
          </a:p>
          <a:p>
            <a:pPr marL="0" indent="0">
              <a:buNone/>
            </a:pPr>
            <a:endParaRPr lang="en-GB" sz="1600" dirty="0"/>
          </a:p>
        </p:txBody>
      </p:sp>
    </p:spTree>
    <p:extLst>
      <p:ext uri="{BB962C8B-B14F-4D97-AF65-F5344CB8AC3E}">
        <p14:creationId xmlns:p14="http://schemas.microsoft.com/office/powerpoint/2010/main" val="2498788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dirty="0">
                <a:solidFill>
                  <a:srgbClr val="FF0000"/>
                </a:solidFill>
              </a:rPr>
              <a:t>Reification and absence of choice</a:t>
            </a:r>
            <a:br>
              <a:rPr lang="en-GB" dirty="0">
                <a:solidFill>
                  <a:srgbClr val="FF0000"/>
                </a:solidFill>
              </a:rPr>
            </a:br>
            <a:endParaRPr lang="ca-ES" dirty="0">
              <a:solidFill>
                <a:srgbClr val="FF0000"/>
              </a:solidFill>
            </a:endParaRPr>
          </a:p>
        </p:txBody>
      </p:sp>
      <p:sp>
        <p:nvSpPr>
          <p:cNvPr id="3" name="Marcador de contenido 2"/>
          <p:cNvSpPr>
            <a:spLocks noGrp="1"/>
          </p:cNvSpPr>
          <p:nvPr>
            <p:ph idx="1"/>
          </p:nvPr>
        </p:nvSpPr>
        <p:spPr/>
        <p:txBody>
          <a:bodyPr>
            <a:normAutofit/>
          </a:bodyPr>
          <a:lstStyle/>
          <a:p>
            <a:pPr marL="0" indent="0">
              <a:spcBef>
                <a:spcPts val="0"/>
              </a:spcBef>
              <a:buNone/>
            </a:pPr>
            <a:endParaRPr lang="en-GB" sz="1600" dirty="0" smtClean="0"/>
          </a:p>
          <a:p>
            <a:pPr marL="0" indent="0">
              <a:spcBef>
                <a:spcPts val="0"/>
              </a:spcBef>
              <a:buNone/>
            </a:pPr>
            <a:r>
              <a:rPr lang="en-GB" sz="1600" b="1" i="1" dirty="0" smtClean="0"/>
              <a:t>Choosing by default</a:t>
            </a:r>
            <a:endParaRPr lang="en-GB" sz="1600" b="1" i="1" dirty="0"/>
          </a:p>
          <a:p>
            <a:pPr marL="0" indent="0">
              <a:spcBef>
                <a:spcPts val="0"/>
              </a:spcBef>
              <a:buNone/>
            </a:pPr>
            <a:r>
              <a:rPr lang="en-GB" sz="1600" dirty="0" smtClean="0"/>
              <a:t>I </a:t>
            </a:r>
            <a:r>
              <a:rPr lang="en-GB" sz="1600" dirty="0"/>
              <a:t>chose this school because it is cheap and because I asked in other schools and all were expensive. In contrast here, I don’t pay fees and I found it, how to say… I found it tidy and clean, this was my first impression</a:t>
            </a:r>
            <a:r>
              <a:rPr lang="en-GB" sz="1600" dirty="0" smtClean="0"/>
              <a:t>. </a:t>
            </a:r>
            <a:r>
              <a:rPr lang="en-GB" sz="1600" dirty="0"/>
              <a:t>(Mother, Private subsidised)</a:t>
            </a:r>
            <a:endParaRPr lang="ca-ES" sz="1600" dirty="0"/>
          </a:p>
          <a:p>
            <a:pPr marL="0" indent="0">
              <a:buNone/>
            </a:pPr>
            <a:endParaRPr lang="es-ES_tradnl" sz="1600" dirty="0" smtClean="0"/>
          </a:p>
          <a:p>
            <a:pPr marL="0" indent="0">
              <a:buNone/>
            </a:pPr>
            <a:r>
              <a:rPr lang="en-CA" sz="1700" b="1" i="1" dirty="0" smtClean="0"/>
              <a:t>Economic boundaries and the value of proximity</a:t>
            </a:r>
          </a:p>
          <a:p>
            <a:pPr marL="0" indent="0">
              <a:buNone/>
            </a:pPr>
            <a:r>
              <a:rPr lang="en-CA" sz="1700" dirty="0" smtClean="0"/>
              <a:t>Did you search for another school? </a:t>
            </a:r>
          </a:p>
          <a:p>
            <a:pPr marL="0" indent="0">
              <a:buNone/>
            </a:pPr>
            <a:r>
              <a:rPr lang="en-CA" sz="1700" dirty="0" smtClean="0"/>
              <a:t>I thought about it sometimes, but as I told you there are economic reasons and also having them here it’s easier for me. Everything is close (Mother, Public school)</a:t>
            </a:r>
          </a:p>
          <a:p>
            <a:pPr marL="0" indent="0">
              <a:buNone/>
            </a:pPr>
            <a:endParaRPr lang="ca-ES" dirty="0"/>
          </a:p>
        </p:txBody>
      </p:sp>
    </p:spTree>
    <p:extLst>
      <p:ext uri="{BB962C8B-B14F-4D97-AF65-F5344CB8AC3E}">
        <p14:creationId xmlns:p14="http://schemas.microsoft.com/office/powerpoint/2010/main" val="553769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b="1" smtClean="0">
                <a:solidFill>
                  <a:srgbClr val="FF0000"/>
                </a:solidFill>
              </a:rPr>
              <a:t>Discussion</a:t>
            </a:r>
            <a:endParaRPr lang="en-GB" b="1">
              <a:solidFill>
                <a:srgbClr val="FF0000"/>
              </a:solidFill>
            </a:endParaRPr>
          </a:p>
        </p:txBody>
      </p:sp>
      <p:sp>
        <p:nvSpPr>
          <p:cNvPr id="3" name="Marcador de contenido 2"/>
          <p:cNvSpPr>
            <a:spLocks noGrp="1"/>
          </p:cNvSpPr>
          <p:nvPr>
            <p:ph idx="1"/>
          </p:nvPr>
        </p:nvSpPr>
        <p:spPr/>
        <p:txBody>
          <a:bodyPr>
            <a:normAutofit fontScale="92500" lnSpcReduction="20000"/>
          </a:bodyPr>
          <a:lstStyle/>
          <a:p>
            <a:r>
              <a:rPr lang="en-GB" dirty="0" smtClean="0"/>
              <a:t>High levels of reflexivity of the poor in the education market</a:t>
            </a:r>
          </a:p>
          <a:p>
            <a:r>
              <a:rPr lang="en-GB" dirty="0" smtClean="0"/>
              <a:t>Segmentation and </a:t>
            </a:r>
            <a:r>
              <a:rPr lang="en-GB" dirty="0" err="1" smtClean="0"/>
              <a:t>hierarchisation</a:t>
            </a:r>
            <a:r>
              <a:rPr lang="en-GB" dirty="0" smtClean="0"/>
              <a:t> of the market produce a high number of boundaries to school choice.</a:t>
            </a:r>
          </a:p>
          <a:p>
            <a:r>
              <a:rPr lang="en-GB" dirty="0" smtClean="0"/>
              <a:t>A bounded choice does not determine a bounded rationality</a:t>
            </a:r>
          </a:p>
          <a:p>
            <a:r>
              <a:rPr lang="en-GB" dirty="0" err="1" smtClean="0"/>
              <a:t>Alignement</a:t>
            </a:r>
            <a:r>
              <a:rPr lang="en-GB" dirty="0" smtClean="0"/>
              <a:t> and dissonance between preferences and restrictions</a:t>
            </a:r>
          </a:p>
          <a:p>
            <a:r>
              <a:rPr lang="en-GB" dirty="0" smtClean="0"/>
              <a:t>Poor’s habitus and conceptions of education quality</a:t>
            </a:r>
            <a:endParaRPr lang="en-GB" dirty="0"/>
          </a:p>
        </p:txBody>
      </p:sp>
    </p:spTree>
    <p:extLst>
      <p:ext uri="{BB962C8B-B14F-4D97-AF65-F5344CB8AC3E}">
        <p14:creationId xmlns:p14="http://schemas.microsoft.com/office/powerpoint/2010/main" val="3336763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b="1" dirty="0" smtClean="0">
                <a:solidFill>
                  <a:srgbClr val="FF0000"/>
                </a:solidFill>
              </a:rPr>
              <a:t>Some policy implications</a:t>
            </a:r>
            <a:endParaRPr lang="en-GB" b="1" dirty="0">
              <a:solidFill>
                <a:srgbClr val="FF0000"/>
              </a:solidFill>
            </a:endParaRPr>
          </a:p>
        </p:txBody>
      </p:sp>
      <p:sp>
        <p:nvSpPr>
          <p:cNvPr id="3" name="Marcador de contenido 2"/>
          <p:cNvSpPr>
            <a:spLocks noGrp="1"/>
          </p:cNvSpPr>
          <p:nvPr>
            <p:ph idx="1"/>
          </p:nvPr>
        </p:nvSpPr>
        <p:spPr/>
        <p:txBody>
          <a:bodyPr>
            <a:normAutofit fontScale="85000" lnSpcReduction="20000"/>
          </a:bodyPr>
          <a:lstStyle/>
          <a:p>
            <a:r>
              <a:rPr lang="en-GB" dirty="0" smtClean="0"/>
              <a:t>The limits of principal-agent theory. </a:t>
            </a:r>
          </a:p>
          <a:p>
            <a:pPr lvl="1"/>
            <a:r>
              <a:rPr lang="en-GB" dirty="0" smtClean="0"/>
              <a:t>Not only information asymmetries.</a:t>
            </a:r>
          </a:p>
          <a:p>
            <a:pPr lvl="1"/>
            <a:r>
              <a:rPr lang="en-GB" dirty="0" smtClean="0"/>
              <a:t>Power is in the supply-side.</a:t>
            </a:r>
          </a:p>
          <a:p>
            <a:r>
              <a:rPr lang="en-GB" dirty="0"/>
              <a:t>Policies that assume </a:t>
            </a:r>
            <a:r>
              <a:rPr lang="en-GB" b="1" i="1" dirty="0"/>
              <a:t>as if </a:t>
            </a:r>
            <a:r>
              <a:rPr lang="en-GB" dirty="0"/>
              <a:t>behaviour in the Theory of change will fail as universally valid policies. No solutions from </a:t>
            </a:r>
            <a:r>
              <a:rPr lang="en-GB" b="1" i="1" dirty="0"/>
              <a:t>within</a:t>
            </a:r>
            <a:r>
              <a:rPr lang="en-GB" dirty="0" smtClean="0"/>
              <a:t>.</a:t>
            </a:r>
          </a:p>
          <a:p>
            <a:r>
              <a:rPr lang="en-GB" dirty="0"/>
              <a:t>What works in education… </a:t>
            </a:r>
            <a:r>
              <a:rPr lang="en-GB" b="1" i="1" dirty="0"/>
              <a:t>for whom?</a:t>
            </a:r>
          </a:p>
          <a:p>
            <a:r>
              <a:rPr lang="en-GB" dirty="0" smtClean="0"/>
              <a:t>Rationalities as a product of limitations and preferences/expectations. The </a:t>
            </a:r>
            <a:r>
              <a:rPr lang="en-GB" i="1" dirty="0" smtClean="0"/>
              <a:t>habitus</a:t>
            </a:r>
            <a:r>
              <a:rPr lang="en-GB" dirty="0" smtClean="0"/>
              <a:t> of the poor. Diversity of incentives?</a:t>
            </a:r>
          </a:p>
          <a:p>
            <a:r>
              <a:rPr lang="en-GB" dirty="0" smtClean="0"/>
              <a:t>The challenge of integrating diversity in policy making: </a:t>
            </a:r>
            <a:r>
              <a:rPr lang="en-GB" i="1" dirty="0" smtClean="0"/>
              <a:t>subjectivity</a:t>
            </a:r>
            <a:r>
              <a:rPr lang="en-GB" dirty="0" smtClean="0"/>
              <a:t> policies.</a:t>
            </a:r>
          </a:p>
          <a:p>
            <a:endParaRPr lang="en-GB" dirty="0" smtClean="0"/>
          </a:p>
          <a:p>
            <a:endParaRPr lang="en-GB" dirty="0"/>
          </a:p>
        </p:txBody>
      </p:sp>
    </p:spTree>
    <p:extLst>
      <p:ext uri="{BB962C8B-B14F-4D97-AF65-F5344CB8AC3E}">
        <p14:creationId xmlns:p14="http://schemas.microsoft.com/office/powerpoint/2010/main" val="347295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80771"/>
            <a:ext cx="8229600" cy="1143000"/>
          </a:xfrm>
        </p:spPr>
        <p:txBody>
          <a:bodyPr/>
          <a:lstStyle/>
          <a:p>
            <a:r>
              <a:rPr lang="es-ES" dirty="0" err="1" smtClean="0">
                <a:solidFill>
                  <a:srgbClr val="FF0000"/>
                </a:solidFill>
              </a:rPr>
              <a:t>Thanks</a:t>
            </a:r>
            <a:r>
              <a:rPr lang="es-ES" dirty="0">
                <a:solidFill>
                  <a:srgbClr val="FF0000"/>
                </a:solidFill>
              </a:rPr>
              <a:t> </a:t>
            </a:r>
            <a:r>
              <a:rPr lang="es-ES" dirty="0" err="1" smtClean="0">
                <a:solidFill>
                  <a:srgbClr val="FF0000"/>
                </a:solidFill>
              </a:rPr>
              <a:t>for</a:t>
            </a:r>
            <a:r>
              <a:rPr lang="es-ES" dirty="0" smtClean="0">
                <a:solidFill>
                  <a:srgbClr val="FF0000"/>
                </a:solidFill>
              </a:rPr>
              <a:t> </a:t>
            </a:r>
            <a:r>
              <a:rPr lang="es-ES" dirty="0" err="1" smtClean="0">
                <a:solidFill>
                  <a:srgbClr val="FF0000"/>
                </a:solidFill>
              </a:rPr>
              <a:t>your</a:t>
            </a:r>
            <a:r>
              <a:rPr lang="es-ES" dirty="0" smtClean="0">
                <a:solidFill>
                  <a:srgbClr val="FF0000"/>
                </a:solidFill>
              </a:rPr>
              <a:t> </a:t>
            </a:r>
            <a:r>
              <a:rPr lang="es-ES" dirty="0" err="1" smtClean="0">
                <a:solidFill>
                  <a:srgbClr val="FF0000"/>
                </a:solidFill>
              </a:rPr>
              <a:t>attention</a:t>
            </a:r>
            <a:r>
              <a:rPr lang="es-ES" dirty="0" smtClean="0">
                <a:solidFill>
                  <a:srgbClr val="FF0000"/>
                </a:solidFill>
              </a:rPr>
              <a:t>!</a:t>
            </a:r>
            <a:endParaRPr lang="es-ES" dirty="0">
              <a:solidFill>
                <a:srgbClr val="FF0000"/>
              </a:solidFill>
            </a:endParaRPr>
          </a:p>
        </p:txBody>
      </p:sp>
      <p:pic>
        <p:nvPicPr>
          <p:cNvPr id="3" name="Imagen 2"/>
          <p:cNvPicPr>
            <a:picLocks noChangeAspect="1"/>
          </p:cNvPicPr>
          <p:nvPr/>
        </p:nvPicPr>
        <p:blipFill>
          <a:blip r:embed="rId2"/>
          <a:stretch>
            <a:fillRect/>
          </a:stretch>
        </p:blipFill>
        <p:spPr>
          <a:xfrm>
            <a:off x="4692883" y="5537200"/>
            <a:ext cx="4322250" cy="881839"/>
          </a:xfrm>
          <a:prstGeom prst="rect">
            <a:avLst/>
          </a:prstGeom>
        </p:spPr>
      </p:pic>
    </p:spTree>
    <p:extLst>
      <p:ext uri="{BB962C8B-B14F-4D97-AF65-F5344CB8AC3E}">
        <p14:creationId xmlns:p14="http://schemas.microsoft.com/office/powerpoint/2010/main" val="3451305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06500" y="0"/>
            <a:ext cx="6723529" cy="6858000"/>
          </a:xfrm>
          <a:prstGeom prst="rect">
            <a:avLst/>
          </a:prstGeom>
        </p:spPr>
      </p:pic>
    </p:spTree>
    <p:extLst>
      <p:ext uri="{BB962C8B-B14F-4D97-AF65-F5344CB8AC3E}">
        <p14:creationId xmlns:p14="http://schemas.microsoft.com/office/powerpoint/2010/main" val="411825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0800" y="0"/>
            <a:ext cx="9021262" cy="6858000"/>
          </a:xfrm>
          <a:prstGeom prst="rect">
            <a:avLst/>
          </a:prstGeom>
        </p:spPr>
      </p:pic>
    </p:spTree>
    <p:extLst>
      <p:ext uri="{BB962C8B-B14F-4D97-AF65-F5344CB8AC3E}">
        <p14:creationId xmlns:p14="http://schemas.microsoft.com/office/powerpoint/2010/main" val="168320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b="1" dirty="0" smtClean="0">
                <a:solidFill>
                  <a:srgbClr val="FF0000"/>
                </a:solidFill>
              </a:rPr>
              <a:t>Assumed virtues of demand-side interventions</a:t>
            </a:r>
            <a:endParaRPr lang="en-GB" b="1" dirty="0">
              <a:solidFill>
                <a:srgbClr val="FF0000"/>
              </a:solidFill>
            </a:endParaRPr>
          </a:p>
        </p:txBody>
      </p:sp>
      <p:sp>
        <p:nvSpPr>
          <p:cNvPr id="3" name="Marcador de contenido 2"/>
          <p:cNvSpPr>
            <a:spLocks noGrp="1"/>
          </p:cNvSpPr>
          <p:nvPr>
            <p:ph idx="1"/>
          </p:nvPr>
        </p:nvSpPr>
        <p:spPr/>
        <p:txBody>
          <a:bodyPr>
            <a:normAutofit/>
          </a:bodyPr>
          <a:lstStyle/>
          <a:p>
            <a:r>
              <a:rPr lang="en-GB" dirty="0" smtClean="0"/>
              <a:t>The limits of </a:t>
            </a:r>
            <a:r>
              <a:rPr lang="en-GB" i="1" dirty="0" smtClean="0"/>
              <a:t>classical</a:t>
            </a:r>
            <a:r>
              <a:rPr lang="en-GB" dirty="0" smtClean="0"/>
              <a:t> educational reform</a:t>
            </a:r>
          </a:p>
          <a:p>
            <a:r>
              <a:rPr lang="en-GB" dirty="0" smtClean="0"/>
              <a:t>Bypassing the inefficient (and sometimes corrupt) State.</a:t>
            </a:r>
          </a:p>
          <a:p>
            <a:r>
              <a:rPr lang="en-GB" dirty="0" smtClean="0"/>
              <a:t>Usually cheaper than supply-side interventions (e.g. cost of CCT in Brazil)</a:t>
            </a:r>
          </a:p>
          <a:p>
            <a:r>
              <a:rPr lang="en-GB" dirty="0" smtClean="0"/>
              <a:t>Activating and empowering the poor</a:t>
            </a:r>
          </a:p>
          <a:p>
            <a:r>
              <a:rPr lang="en-GB" dirty="0" smtClean="0"/>
              <a:t>Efficiency and </a:t>
            </a:r>
            <a:r>
              <a:rPr lang="en-GB" i="1" dirty="0" smtClean="0"/>
              <a:t>equity</a:t>
            </a:r>
            <a:r>
              <a:rPr lang="en-GB" dirty="0" smtClean="0"/>
              <a:t> gains</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265962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err="1" smtClean="0">
                <a:solidFill>
                  <a:srgbClr val="FF0000"/>
                </a:solidFill>
              </a:rPr>
              <a:t>Rationality</a:t>
            </a:r>
            <a:r>
              <a:rPr lang="es-ES" b="1" dirty="0" smtClean="0">
                <a:solidFill>
                  <a:srgbClr val="FF0000"/>
                </a:solidFill>
              </a:rPr>
              <a:t> of </a:t>
            </a:r>
            <a:r>
              <a:rPr lang="es-ES" b="1" dirty="0" err="1" smtClean="0">
                <a:solidFill>
                  <a:srgbClr val="FF0000"/>
                </a:solidFill>
              </a:rPr>
              <a:t>the</a:t>
            </a:r>
            <a:r>
              <a:rPr lang="es-ES" b="1" dirty="0" smtClean="0">
                <a:solidFill>
                  <a:srgbClr val="FF0000"/>
                </a:solidFill>
              </a:rPr>
              <a:t> actor</a:t>
            </a:r>
            <a:endParaRPr lang="es-ES" b="1" dirty="0">
              <a:solidFill>
                <a:srgbClr val="FF0000"/>
              </a:solidFill>
            </a:endParaRPr>
          </a:p>
        </p:txBody>
      </p:sp>
      <p:sp>
        <p:nvSpPr>
          <p:cNvPr id="3" name="Marcador de contenido 2"/>
          <p:cNvSpPr>
            <a:spLocks noGrp="1"/>
          </p:cNvSpPr>
          <p:nvPr>
            <p:ph idx="1"/>
          </p:nvPr>
        </p:nvSpPr>
        <p:spPr/>
        <p:txBody>
          <a:bodyPr/>
          <a:lstStyle/>
          <a:p>
            <a:r>
              <a:rPr lang="en-GB" b="1" dirty="0">
                <a:latin typeface="+mj-lt"/>
                <a:cs typeface="Verdana"/>
              </a:rPr>
              <a:t>What do these agents and policies share? </a:t>
            </a:r>
            <a:r>
              <a:rPr lang="en-GB" dirty="0">
                <a:latin typeface="+mj-lt"/>
                <a:cs typeface="Verdana"/>
              </a:rPr>
              <a:t>A common understanding of agents’ </a:t>
            </a:r>
            <a:r>
              <a:rPr lang="en-GB" dirty="0" smtClean="0">
                <a:latin typeface="+mj-lt"/>
                <a:cs typeface="Verdana"/>
              </a:rPr>
              <a:t>rationality.</a:t>
            </a:r>
          </a:p>
          <a:p>
            <a:pPr marL="0" indent="0">
              <a:buNone/>
            </a:pPr>
            <a:r>
              <a:rPr lang="en-GB" dirty="0" smtClean="0">
                <a:latin typeface="+mj-lt"/>
                <a:cs typeface="Verdana"/>
              </a:rPr>
              <a:t> </a:t>
            </a:r>
          </a:p>
          <a:p>
            <a:pPr lvl="1"/>
            <a:r>
              <a:rPr lang="en-GB" dirty="0" smtClean="0">
                <a:latin typeface="+mj-lt"/>
                <a:cs typeface="Verdana"/>
              </a:rPr>
              <a:t>Utility </a:t>
            </a:r>
            <a:r>
              <a:rPr lang="en-GB" dirty="0" err="1" smtClean="0">
                <a:latin typeface="+mj-lt"/>
                <a:cs typeface="Verdana"/>
              </a:rPr>
              <a:t>maximizers</a:t>
            </a:r>
            <a:r>
              <a:rPr lang="en-GB" dirty="0" smtClean="0">
                <a:latin typeface="+mj-lt"/>
                <a:cs typeface="Verdana"/>
              </a:rPr>
              <a:t> (costs and benefits)</a:t>
            </a:r>
          </a:p>
          <a:p>
            <a:pPr lvl="1"/>
            <a:r>
              <a:rPr lang="en-GB" dirty="0" smtClean="0">
                <a:latin typeface="+mj-lt"/>
                <a:cs typeface="Verdana"/>
              </a:rPr>
              <a:t>Single rationality</a:t>
            </a:r>
          </a:p>
          <a:p>
            <a:pPr lvl="1"/>
            <a:r>
              <a:rPr lang="en-GB" dirty="0" smtClean="0">
                <a:latin typeface="+mj-lt"/>
                <a:cs typeface="Verdana"/>
              </a:rPr>
              <a:t>Actors’ capacity of access to information</a:t>
            </a:r>
          </a:p>
          <a:p>
            <a:pPr lvl="1"/>
            <a:r>
              <a:rPr lang="en-GB" dirty="0" smtClean="0">
                <a:latin typeface="+mj-lt"/>
                <a:cs typeface="Verdana"/>
              </a:rPr>
              <a:t>Actors’ oriented by the same values</a:t>
            </a:r>
          </a:p>
          <a:p>
            <a:endParaRPr lang="en-GB" dirty="0">
              <a:latin typeface="+mj-lt"/>
              <a:cs typeface="Verdana"/>
            </a:endParaRPr>
          </a:p>
        </p:txBody>
      </p:sp>
    </p:spTree>
    <p:extLst>
      <p:ext uri="{BB962C8B-B14F-4D97-AF65-F5344CB8AC3E}">
        <p14:creationId xmlns:p14="http://schemas.microsoft.com/office/powerpoint/2010/main" val="202657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solidFill>
                  <a:srgbClr val="FF0000"/>
                </a:solidFill>
              </a:rPr>
              <a:t>Instrumental </a:t>
            </a:r>
            <a:r>
              <a:rPr lang="es-ES" b="1" dirty="0" err="1" smtClean="0">
                <a:solidFill>
                  <a:srgbClr val="FF0000"/>
                </a:solidFill>
              </a:rPr>
              <a:t>rationality</a:t>
            </a:r>
            <a:r>
              <a:rPr lang="es-ES" b="1" dirty="0" smtClean="0">
                <a:solidFill>
                  <a:srgbClr val="FF0000"/>
                </a:solidFill>
              </a:rPr>
              <a:t> and </a:t>
            </a:r>
            <a:r>
              <a:rPr lang="es-ES" b="1" dirty="0" err="1" smtClean="0">
                <a:solidFill>
                  <a:srgbClr val="FF0000"/>
                </a:solidFill>
              </a:rPr>
              <a:t>theory</a:t>
            </a:r>
            <a:r>
              <a:rPr lang="es-ES" b="1" dirty="0" smtClean="0">
                <a:solidFill>
                  <a:srgbClr val="FF0000"/>
                </a:solidFill>
              </a:rPr>
              <a:t> of </a:t>
            </a:r>
            <a:r>
              <a:rPr lang="es-ES" b="1" dirty="0" err="1" smtClean="0">
                <a:solidFill>
                  <a:srgbClr val="FF0000"/>
                </a:solidFill>
              </a:rPr>
              <a:t>change</a:t>
            </a:r>
            <a:r>
              <a:rPr lang="es-ES" b="1" dirty="0">
                <a:solidFill>
                  <a:srgbClr val="FF0000"/>
                </a:solidFill>
              </a:rPr>
              <a:t> in </a:t>
            </a:r>
            <a:r>
              <a:rPr lang="es-ES" b="1" dirty="0" err="1">
                <a:solidFill>
                  <a:srgbClr val="FF0000"/>
                </a:solidFill>
              </a:rPr>
              <a:t>demand</a:t>
            </a:r>
            <a:r>
              <a:rPr lang="es-ES" b="1" dirty="0">
                <a:solidFill>
                  <a:srgbClr val="FF0000"/>
                </a:solidFill>
              </a:rPr>
              <a:t> </a:t>
            </a:r>
            <a:r>
              <a:rPr lang="es-ES" b="1" dirty="0" err="1">
                <a:solidFill>
                  <a:srgbClr val="FF0000"/>
                </a:solidFill>
              </a:rPr>
              <a:t>side</a:t>
            </a:r>
            <a:r>
              <a:rPr lang="es-ES" b="1" dirty="0">
                <a:solidFill>
                  <a:srgbClr val="FF0000"/>
                </a:solidFill>
              </a:rPr>
              <a:t> </a:t>
            </a:r>
            <a:r>
              <a:rPr lang="es-ES" b="1" dirty="0" err="1">
                <a:solidFill>
                  <a:srgbClr val="FF0000"/>
                </a:solidFill>
              </a:rPr>
              <a:t>interventions</a:t>
            </a:r>
            <a:endParaRPr lang="es-ES" b="1" dirty="0">
              <a:solidFill>
                <a:srgbClr val="FF0000"/>
              </a:solidFill>
            </a:endParaRPr>
          </a:p>
        </p:txBody>
      </p:sp>
      <p:sp>
        <p:nvSpPr>
          <p:cNvPr id="3" name="Marcador de contenido 2"/>
          <p:cNvSpPr>
            <a:spLocks noGrp="1"/>
          </p:cNvSpPr>
          <p:nvPr>
            <p:ph idx="1"/>
          </p:nvPr>
        </p:nvSpPr>
        <p:spPr>
          <a:xfrm>
            <a:off x="457200" y="1637769"/>
            <a:ext cx="8229600" cy="4525963"/>
          </a:xfrm>
        </p:spPr>
        <p:txBody>
          <a:bodyPr>
            <a:noAutofit/>
          </a:bodyPr>
          <a:lstStyle/>
          <a:p>
            <a:r>
              <a:rPr lang="en-GB" sz="2400" dirty="0" smtClean="0"/>
              <a:t>The voucher makes educational demand to concentrate on good schools, so bad schools will close… </a:t>
            </a:r>
          </a:p>
          <a:p>
            <a:pPr marL="0" indent="0">
              <a:buNone/>
            </a:pPr>
            <a:r>
              <a:rPr lang="en-GB" sz="2400" i="1" dirty="0" smtClean="0">
                <a:solidFill>
                  <a:srgbClr val="FF0000"/>
                </a:solidFill>
              </a:rPr>
              <a:t>     but so many bad schools don’t close</a:t>
            </a:r>
            <a:r>
              <a:rPr lang="en-GB" sz="2400" dirty="0" smtClean="0"/>
              <a:t>.</a:t>
            </a:r>
          </a:p>
          <a:p>
            <a:r>
              <a:rPr lang="en-GB" sz="2400" dirty="0" smtClean="0"/>
              <a:t>A school fee is feasible provided that the benefits of investing in education outweigh the costs… </a:t>
            </a:r>
          </a:p>
          <a:p>
            <a:pPr marL="0" indent="0">
              <a:buNone/>
            </a:pPr>
            <a:r>
              <a:rPr lang="en-GB" sz="2400" i="1" dirty="0">
                <a:solidFill>
                  <a:srgbClr val="FF0000"/>
                </a:solidFill>
              </a:rPr>
              <a:t> </a:t>
            </a:r>
            <a:r>
              <a:rPr lang="en-GB" sz="2400" i="1" dirty="0" smtClean="0">
                <a:solidFill>
                  <a:srgbClr val="FF0000"/>
                </a:solidFill>
              </a:rPr>
              <a:t>    but fees do have an impact on access.</a:t>
            </a:r>
          </a:p>
          <a:p>
            <a:r>
              <a:rPr lang="en-GB" sz="2400" dirty="0" smtClean="0"/>
              <a:t>A conditional cash transfer will offset the opportunity costs associated with child </a:t>
            </a:r>
            <a:r>
              <a:rPr lang="en-GB" sz="2400" dirty="0" err="1" smtClean="0"/>
              <a:t>labor</a:t>
            </a:r>
            <a:r>
              <a:rPr lang="en-GB" sz="2400" dirty="0" smtClean="0"/>
              <a:t>… </a:t>
            </a:r>
          </a:p>
          <a:p>
            <a:pPr marL="0" indent="0">
              <a:buNone/>
            </a:pPr>
            <a:r>
              <a:rPr lang="en-GB" sz="2400" i="1" dirty="0" smtClean="0">
                <a:solidFill>
                  <a:srgbClr val="FF0000"/>
                </a:solidFill>
              </a:rPr>
              <a:t>    but child labour remains even for beneficiaries of CCTs</a:t>
            </a:r>
          </a:p>
          <a:p>
            <a:r>
              <a:rPr lang="en-GB" sz="2400" dirty="0" smtClean="0"/>
              <a:t>Public information on schools’ educational performance will guide school choice… </a:t>
            </a:r>
          </a:p>
          <a:p>
            <a:pPr marL="0" indent="0">
              <a:buNone/>
            </a:pPr>
            <a:r>
              <a:rPr lang="en-GB" sz="2400" i="1" dirty="0">
                <a:solidFill>
                  <a:srgbClr val="FF0000"/>
                </a:solidFill>
              </a:rPr>
              <a:t> </a:t>
            </a:r>
            <a:r>
              <a:rPr lang="en-GB" sz="2400" i="1" dirty="0" smtClean="0">
                <a:solidFill>
                  <a:srgbClr val="FF0000"/>
                </a:solidFill>
              </a:rPr>
              <a:t>   but many families do not choose school based on performance</a:t>
            </a:r>
          </a:p>
          <a:p>
            <a:pPr marL="0" lvl="0" indent="0">
              <a:buNone/>
            </a:pPr>
            <a:endParaRPr lang="ca-ES" sz="2400" dirty="0"/>
          </a:p>
          <a:p>
            <a:endParaRPr lang="es-ES" sz="2400" dirty="0"/>
          </a:p>
        </p:txBody>
      </p:sp>
    </p:spTree>
    <p:extLst>
      <p:ext uri="{BB962C8B-B14F-4D97-AF65-F5344CB8AC3E}">
        <p14:creationId xmlns:p14="http://schemas.microsoft.com/office/powerpoint/2010/main" val="11820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b="1" dirty="0" smtClean="0">
                <a:solidFill>
                  <a:srgbClr val="FF0000"/>
                </a:solidFill>
              </a:rPr>
              <a:t>Do these policies work?</a:t>
            </a:r>
            <a:endParaRPr lang="en-GB" b="1" dirty="0">
              <a:solidFill>
                <a:srgbClr val="FF0000"/>
              </a:solidFill>
            </a:endParaRPr>
          </a:p>
        </p:txBody>
      </p:sp>
      <p:sp>
        <p:nvSpPr>
          <p:cNvPr id="3" name="Marcador de contenido 2"/>
          <p:cNvSpPr>
            <a:spLocks noGrp="1"/>
          </p:cNvSpPr>
          <p:nvPr>
            <p:ph idx="1"/>
          </p:nvPr>
        </p:nvSpPr>
        <p:spPr>
          <a:xfrm>
            <a:off x="457200" y="1417638"/>
            <a:ext cx="8229600" cy="4525963"/>
          </a:xfrm>
        </p:spPr>
        <p:txBody>
          <a:bodyPr>
            <a:normAutofit fontScale="70000" lnSpcReduction="20000"/>
          </a:bodyPr>
          <a:lstStyle/>
          <a:p>
            <a:r>
              <a:rPr lang="en-GB" dirty="0" smtClean="0"/>
              <a:t>Advocates of these policies assure they work even in most of the cases there is </a:t>
            </a:r>
            <a:r>
              <a:rPr lang="en-GB" b="1" i="1" dirty="0" smtClean="0"/>
              <a:t>mixed evidence</a:t>
            </a:r>
            <a:r>
              <a:rPr lang="en-GB" b="1" dirty="0" smtClean="0"/>
              <a:t> </a:t>
            </a:r>
            <a:r>
              <a:rPr lang="en-GB" dirty="0" smtClean="0"/>
              <a:t>and </a:t>
            </a:r>
            <a:r>
              <a:rPr lang="en-GB" b="1" i="1" dirty="0" smtClean="0"/>
              <a:t>non-conclusive </a:t>
            </a:r>
            <a:r>
              <a:rPr lang="en-GB" dirty="0" smtClean="0"/>
              <a:t>evidence at all.</a:t>
            </a:r>
          </a:p>
          <a:p>
            <a:pPr marL="0" indent="0">
              <a:buNone/>
            </a:pPr>
            <a:endParaRPr lang="en-GB" dirty="0" smtClean="0"/>
          </a:p>
          <a:p>
            <a:pPr marL="84138" lvl="3" indent="0" algn="ctr">
              <a:buNone/>
            </a:pPr>
            <a:r>
              <a:rPr lang="en-GB" sz="3800" b="1" dirty="0" smtClean="0">
                <a:solidFill>
                  <a:srgbClr val="FF0000"/>
                </a:solidFill>
              </a:rPr>
              <a:t>NO EXCUSES!!!</a:t>
            </a:r>
          </a:p>
          <a:p>
            <a:pPr marL="84138" lvl="3" indent="0" algn="ctr">
              <a:buNone/>
            </a:pPr>
            <a:endParaRPr lang="en-GB" sz="2600" b="1" dirty="0" smtClean="0">
              <a:solidFill>
                <a:srgbClr val="FF0000"/>
              </a:solidFill>
            </a:endParaRPr>
          </a:p>
          <a:p>
            <a:pPr marL="0" indent="0">
              <a:buNone/>
            </a:pPr>
            <a:r>
              <a:rPr lang="en-GB" dirty="0" smtClean="0"/>
              <a:t> </a:t>
            </a:r>
            <a:endParaRPr lang="en-GB" dirty="0"/>
          </a:p>
          <a:p>
            <a:r>
              <a:rPr lang="en-GB" dirty="0" smtClean="0"/>
              <a:t>It is assumed that they work </a:t>
            </a:r>
            <a:r>
              <a:rPr lang="en-GB" b="1" dirty="0" smtClean="0"/>
              <a:t>in general terms</a:t>
            </a:r>
            <a:r>
              <a:rPr lang="en-GB" dirty="0" smtClean="0"/>
              <a:t>. The missing question: </a:t>
            </a:r>
            <a:r>
              <a:rPr lang="en-GB" b="1" i="1" dirty="0" smtClean="0"/>
              <a:t>for whom and under which circumstances </a:t>
            </a:r>
            <a:r>
              <a:rPr lang="en-GB" dirty="0" smtClean="0"/>
              <a:t>these policies work? </a:t>
            </a:r>
          </a:p>
          <a:p>
            <a:endParaRPr lang="en-GB" dirty="0"/>
          </a:p>
          <a:p>
            <a:r>
              <a:rPr lang="en-GB" dirty="0" smtClean="0"/>
              <a:t>The consequences of policy making </a:t>
            </a:r>
            <a:r>
              <a:rPr lang="en-GB" b="1" i="1" dirty="0" smtClean="0"/>
              <a:t>as if..</a:t>
            </a:r>
            <a:r>
              <a:rPr lang="en-GB" b="1" dirty="0" smtClean="0"/>
              <a:t>.</a:t>
            </a:r>
            <a:r>
              <a:rPr lang="en-GB" b="1" dirty="0" smtClean="0">
                <a:latin typeface="Wingdings"/>
                <a:ea typeface="Wingdings"/>
                <a:cs typeface="Wingdings"/>
                <a:sym typeface="Wingdings"/>
              </a:rPr>
              <a:t></a:t>
            </a:r>
            <a:r>
              <a:rPr lang="en-GB" b="1" dirty="0" smtClean="0"/>
              <a:t>  The effects of non-questioning instrumental rationality </a:t>
            </a:r>
            <a:r>
              <a:rPr lang="en-GB" dirty="0" smtClean="0"/>
              <a:t>(correcting policy imperfections).</a:t>
            </a:r>
          </a:p>
          <a:p>
            <a:pPr marL="0" indent="0">
              <a:buNone/>
            </a:pPr>
            <a:endParaRPr lang="en-GB" dirty="0"/>
          </a:p>
        </p:txBody>
      </p:sp>
    </p:spTree>
    <p:extLst>
      <p:ext uri="{BB962C8B-B14F-4D97-AF65-F5344CB8AC3E}">
        <p14:creationId xmlns:p14="http://schemas.microsoft.com/office/powerpoint/2010/main" val="30142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0266" y="2967855"/>
            <a:ext cx="8094133" cy="584776"/>
          </a:xfrm>
          <a:prstGeom prst="rect">
            <a:avLst/>
          </a:prstGeom>
          <a:noFill/>
        </p:spPr>
        <p:txBody>
          <a:bodyPr wrap="square" rtlCol="0">
            <a:spAutoFit/>
          </a:bodyPr>
          <a:lstStyle/>
          <a:p>
            <a:pPr algn="ctr"/>
            <a:r>
              <a:rPr lang="en-GB" sz="3200" b="1" dirty="0" smtClean="0">
                <a:solidFill>
                  <a:srgbClr val="FF0000"/>
                </a:solidFill>
              </a:rPr>
              <a:t>Which rationality of the poor?</a:t>
            </a:r>
            <a:endParaRPr lang="en-GB" sz="3200" b="1" dirty="0">
              <a:solidFill>
                <a:srgbClr val="FF0000"/>
              </a:solidFill>
            </a:endParaRPr>
          </a:p>
        </p:txBody>
      </p:sp>
    </p:spTree>
    <p:extLst>
      <p:ext uri="{BB962C8B-B14F-4D97-AF65-F5344CB8AC3E}">
        <p14:creationId xmlns:p14="http://schemas.microsoft.com/office/powerpoint/2010/main" val="171435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1136</TotalTime>
  <Words>3249</Words>
  <Application>Microsoft Office PowerPoint</Application>
  <PresentationFormat>On-screen Show (4:3)</PresentationFormat>
  <Paragraphs>336</Paragraphs>
  <Slides>28</Slides>
  <Notes>13</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Verdana</vt:lpstr>
      <vt:lpstr>Wingdings</vt:lpstr>
      <vt:lpstr>Tema de Office</vt:lpstr>
      <vt:lpstr>Documento</vt:lpstr>
      <vt:lpstr>    Demand rationalities in contexts of poverty. Do the poor respond to market and policy incentives in the same way?       </vt:lpstr>
      <vt:lpstr>The growth of demand-side interventions in global education policy</vt:lpstr>
      <vt:lpstr>PowerPoint Presentation</vt:lpstr>
      <vt:lpstr>PowerPoint Presentation</vt:lpstr>
      <vt:lpstr>Assumed virtues of demand-side interventions</vt:lpstr>
      <vt:lpstr>Rationality of the actor</vt:lpstr>
      <vt:lpstr>Instrumental rationality and theory of change in demand side interventions</vt:lpstr>
      <vt:lpstr>Do these policies work?</vt:lpstr>
      <vt:lpstr>PowerPoint Presentation</vt:lpstr>
      <vt:lpstr>PowerPoint Presentation</vt:lpstr>
      <vt:lpstr>Criticisms to instrumental rationality</vt:lpstr>
      <vt:lpstr>The case of Chile as a ‘genuine’ market </vt:lpstr>
      <vt:lpstr>Sample</vt:lpstr>
      <vt:lpstr>PowerPoint Presentation</vt:lpstr>
      <vt:lpstr>Quantitative methodology</vt:lpstr>
      <vt:lpstr>Typologies in the LEM</vt:lpstr>
      <vt:lpstr>Map of the education market</vt:lpstr>
      <vt:lpstr>PowerPoint Presentation</vt:lpstr>
      <vt:lpstr>PowerPoint Presentation</vt:lpstr>
      <vt:lpstr>A typology of school choice patterns of the poor </vt:lpstr>
      <vt:lpstr>Educational investment and social mobility</vt:lpstr>
      <vt:lpstr>The search for the adequate school </vt:lpstr>
      <vt:lpstr>Critical acceptance and accommodation </vt:lpstr>
      <vt:lpstr>The search for security / protection </vt:lpstr>
      <vt:lpstr>Reification and absence of choice </vt:lpstr>
      <vt:lpstr>Discussion</vt:lpstr>
      <vt:lpstr>Some policy implications</vt:lpstr>
      <vt:lpstr>Thanks for your attention!</vt:lpstr>
    </vt:vector>
  </TitlesOfParts>
  <Company>UAB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the poor respond to incentives? Demand rationalities and education policy failure</dc:title>
  <dc:creator>Xavier Bonal</dc:creator>
  <cp:lastModifiedBy>Richard Arnold</cp:lastModifiedBy>
  <cp:revision>77</cp:revision>
  <dcterms:created xsi:type="dcterms:W3CDTF">2016-01-20T14:26:29Z</dcterms:created>
  <dcterms:modified xsi:type="dcterms:W3CDTF">2016-12-08T13:45:20Z</dcterms:modified>
</cp:coreProperties>
</file>