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handoutMasterIdLst>
    <p:handoutMasterId r:id="rId33"/>
  </p:handoutMasterIdLst>
  <p:sldIdLst>
    <p:sldId id="333" r:id="rId2"/>
    <p:sldId id="320" r:id="rId3"/>
    <p:sldId id="334" r:id="rId4"/>
    <p:sldId id="327" r:id="rId5"/>
    <p:sldId id="299" r:id="rId6"/>
    <p:sldId id="257" r:id="rId7"/>
    <p:sldId id="316" r:id="rId8"/>
    <p:sldId id="329" r:id="rId9"/>
    <p:sldId id="293" r:id="rId10"/>
    <p:sldId id="267" r:id="rId11"/>
    <p:sldId id="294" r:id="rId12"/>
    <p:sldId id="258" r:id="rId13"/>
    <p:sldId id="288" r:id="rId14"/>
    <p:sldId id="313" r:id="rId15"/>
    <p:sldId id="314" r:id="rId16"/>
    <p:sldId id="317" r:id="rId17"/>
    <p:sldId id="319" r:id="rId18"/>
    <p:sldId id="328" r:id="rId19"/>
    <p:sldId id="303" r:id="rId20"/>
    <p:sldId id="289" r:id="rId21"/>
    <p:sldId id="305" r:id="rId22"/>
    <p:sldId id="321" r:id="rId23"/>
    <p:sldId id="266" r:id="rId24"/>
    <p:sldId id="269" r:id="rId25"/>
    <p:sldId id="286" r:id="rId26"/>
    <p:sldId id="330" r:id="rId27"/>
    <p:sldId id="331" r:id="rId28"/>
    <p:sldId id="281" r:id="rId29"/>
    <p:sldId id="332" r:id="rId30"/>
    <p:sldId id="322" r:id="rId31"/>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07" autoAdjust="0"/>
    <p:restoredTop sz="64017" autoAdjust="0"/>
  </p:normalViewPr>
  <p:slideViewPr>
    <p:cSldViewPr>
      <p:cViewPr varScale="1">
        <p:scale>
          <a:sx n="50" d="100"/>
          <a:sy n="50" d="100"/>
        </p:scale>
        <p:origin x="2142"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_rels/data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C6D080-B26C-42B3-A1D8-50ADF279F490}"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GB"/>
        </a:p>
      </dgm:t>
    </dgm:pt>
    <dgm:pt modelId="{C723B125-5459-4903-A47A-D22558A62A61}">
      <dgm:prSet phldrT="[Text]"/>
      <dgm:spPr/>
      <dgm:t>
        <a:bodyPr/>
        <a:lstStyle/>
        <a:p>
          <a:r>
            <a:rPr lang="en-GB" dirty="0" smtClean="0"/>
            <a:t>Education &amp; Aspirations </a:t>
          </a:r>
          <a:endParaRPr lang="en-GB" dirty="0"/>
        </a:p>
      </dgm:t>
    </dgm:pt>
    <dgm:pt modelId="{2870BDCB-B09C-4508-95C8-44CB7A93B646}" type="parTrans" cxnId="{0C336888-AC81-466B-900C-ABEFEC768D93}">
      <dgm:prSet/>
      <dgm:spPr/>
      <dgm:t>
        <a:bodyPr/>
        <a:lstStyle/>
        <a:p>
          <a:endParaRPr lang="en-GB"/>
        </a:p>
      </dgm:t>
    </dgm:pt>
    <dgm:pt modelId="{9238DD9F-1B36-4440-B86D-6E162EE95EA1}" type="sibTrans" cxnId="{0C336888-AC81-466B-900C-ABEFEC768D93}">
      <dgm:prSet/>
      <dgm:spPr/>
      <dgm:t>
        <a:bodyPr/>
        <a:lstStyle/>
        <a:p>
          <a:endParaRPr lang="en-GB"/>
        </a:p>
      </dgm:t>
    </dgm:pt>
    <dgm:pt modelId="{74EA1DA4-007C-4F86-ADB8-E9949CC0DCB0}">
      <dgm:prSet phldrT="[Text]"/>
      <dgm:spPr/>
      <dgm:t>
        <a:bodyPr/>
        <a:lstStyle/>
        <a:p>
          <a:r>
            <a:rPr lang="en-GB" dirty="0" smtClean="0"/>
            <a:t>Mobility or Reproduction </a:t>
          </a:r>
          <a:endParaRPr lang="en-GB" dirty="0"/>
        </a:p>
      </dgm:t>
    </dgm:pt>
    <dgm:pt modelId="{A044F2ED-2E84-4C40-8346-AAEC6D919096}" type="parTrans" cxnId="{5073E4E1-D842-4A43-B333-7F9E04A628D3}">
      <dgm:prSet/>
      <dgm:spPr/>
      <dgm:t>
        <a:bodyPr/>
        <a:lstStyle/>
        <a:p>
          <a:endParaRPr lang="en-GB"/>
        </a:p>
      </dgm:t>
    </dgm:pt>
    <dgm:pt modelId="{4C8F8B84-B4D1-4EEF-AE22-F50EC7988900}" type="sibTrans" cxnId="{5073E4E1-D842-4A43-B333-7F9E04A628D3}">
      <dgm:prSet/>
      <dgm:spPr/>
      <dgm:t>
        <a:bodyPr/>
        <a:lstStyle/>
        <a:p>
          <a:endParaRPr lang="en-GB"/>
        </a:p>
      </dgm:t>
    </dgm:pt>
    <dgm:pt modelId="{8A0E3475-906C-4A05-9F0A-3E3715274E72}">
      <dgm:prSet phldrT="[Text]"/>
      <dgm:spPr/>
      <dgm:t>
        <a:bodyPr/>
        <a:lstStyle/>
        <a:p>
          <a:r>
            <a:rPr lang="en-GB" dirty="0" smtClean="0"/>
            <a:t>Parenting </a:t>
          </a:r>
          <a:endParaRPr lang="en-GB" dirty="0"/>
        </a:p>
      </dgm:t>
    </dgm:pt>
    <dgm:pt modelId="{DE33AD28-89FE-4888-86DB-A9F5F78DFA46}" type="parTrans" cxnId="{EF0B5A79-5D85-4736-9869-0C5132266626}">
      <dgm:prSet/>
      <dgm:spPr/>
      <dgm:t>
        <a:bodyPr/>
        <a:lstStyle/>
        <a:p>
          <a:endParaRPr lang="en-GB"/>
        </a:p>
      </dgm:t>
    </dgm:pt>
    <dgm:pt modelId="{52C568B9-54D3-4176-8A8E-2BA761B87D12}" type="sibTrans" cxnId="{EF0B5A79-5D85-4736-9869-0C5132266626}">
      <dgm:prSet/>
      <dgm:spPr/>
      <dgm:t>
        <a:bodyPr/>
        <a:lstStyle/>
        <a:p>
          <a:endParaRPr lang="en-GB"/>
        </a:p>
      </dgm:t>
    </dgm:pt>
    <dgm:pt modelId="{1747054A-7617-41F1-9F3F-117850DFD497}" type="pres">
      <dgm:prSet presAssocID="{42C6D080-B26C-42B3-A1D8-50ADF279F490}" presName="Name0" presStyleCnt="0">
        <dgm:presLayoutVars>
          <dgm:dir/>
          <dgm:animLvl val="lvl"/>
          <dgm:resizeHandles val="exact"/>
        </dgm:presLayoutVars>
      </dgm:prSet>
      <dgm:spPr/>
      <dgm:t>
        <a:bodyPr/>
        <a:lstStyle/>
        <a:p>
          <a:endParaRPr lang="en-US"/>
        </a:p>
      </dgm:t>
    </dgm:pt>
    <dgm:pt modelId="{934B2752-1220-413C-B42E-0DC921553FC8}" type="pres">
      <dgm:prSet presAssocID="{8A0E3475-906C-4A05-9F0A-3E3715274E72}" presName="parTxOnly" presStyleLbl="node1" presStyleIdx="0" presStyleCnt="3">
        <dgm:presLayoutVars>
          <dgm:chMax val="0"/>
          <dgm:chPref val="0"/>
          <dgm:bulletEnabled val="1"/>
        </dgm:presLayoutVars>
      </dgm:prSet>
      <dgm:spPr/>
      <dgm:t>
        <a:bodyPr/>
        <a:lstStyle/>
        <a:p>
          <a:endParaRPr lang="en-GB"/>
        </a:p>
      </dgm:t>
    </dgm:pt>
    <dgm:pt modelId="{CC34315D-1686-423F-A961-17DFA3A624DF}" type="pres">
      <dgm:prSet presAssocID="{52C568B9-54D3-4176-8A8E-2BA761B87D12}" presName="parTxOnlySpace" presStyleCnt="0"/>
      <dgm:spPr/>
    </dgm:pt>
    <dgm:pt modelId="{638C35DF-342E-4766-98CD-1D7E7FB2A2B1}" type="pres">
      <dgm:prSet presAssocID="{C723B125-5459-4903-A47A-D22558A62A61}" presName="parTxOnly" presStyleLbl="node1" presStyleIdx="1" presStyleCnt="3">
        <dgm:presLayoutVars>
          <dgm:chMax val="0"/>
          <dgm:chPref val="0"/>
          <dgm:bulletEnabled val="1"/>
        </dgm:presLayoutVars>
      </dgm:prSet>
      <dgm:spPr/>
      <dgm:t>
        <a:bodyPr/>
        <a:lstStyle/>
        <a:p>
          <a:endParaRPr lang="en-GB"/>
        </a:p>
      </dgm:t>
    </dgm:pt>
    <dgm:pt modelId="{A9C76F94-6342-4450-80F9-2BCFA1FCD1C4}" type="pres">
      <dgm:prSet presAssocID="{9238DD9F-1B36-4440-B86D-6E162EE95EA1}" presName="parTxOnlySpace" presStyleCnt="0"/>
      <dgm:spPr/>
    </dgm:pt>
    <dgm:pt modelId="{ED4F7072-8629-4DA6-9852-18E009D8A631}" type="pres">
      <dgm:prSet presAssocID="{74EA1DA4-007C-4F86-ADB8-E9949CC0DCB0}" presName="parTxOnly" presStyleLbl="node1" presStyleIdx="2" presStyleCnt="3">
        <dgm:presLayoutVars>
          <dgm:chMax val="0"/>
          <dgm:chPref val="0"/>
          <dgm:bulletEnabled val="1"/>
        </dgm:presLayoutVars>
      </dgm:prSet>
      <dgm:spPr/>
      <dgm:t>
        <a:bodyPr/>
        <a:lstStyle/>
        <a:p>
          <a:endParaRPr lang="en-US"/>
        </a:p>
      </dgm:t>
    </dgm:pt>
  </dgm:ptLst>
  <dgm:cxnLst>
    <dgm:cxn modelId="{EF0B5A79-5D85-4736-9869-0C5132266626}" srcId="{42C6D080-B26C-42B3-A1D8-50ADF279F490}" destId="{8A0E3475-906C-4A05-9F0A-3E3715274E72}" srcOrd="0" destOrd="0" parTransId="{DE33AD28-89FE-4888-86DB-A9F5F78DFA46}" sibTransId="{52C568B9-54D3-4176-8A8E-2BA761B87D12}"/>
    <dgm:cxn modelId="{0C336888-AC81-466B-900C-ABEFEC768D93}" srcId="{42C6D080-B26C-42B3-A1D8-50ADF279F490}" destId="{C723B125-5459-4903-A47A-D22558A62A61}" srcOrd="1" destOrd="0" parTransId="{2870BDCB-B09C-4508-95C8-44CB7A93B646}" sibTransId="{9238DD9F-1B36-4440-B86D-6E162EE95EA1}"/>
    <dgm:cxn modelId="{8DE6FD9A-3FBD-4807-836C-CBEA75C79B77}" type="presOf" srcId="{74EA1DA4-007C-4F86-ADB8-E9949CC0DCB0}" destId="{ED4F7072-8629-4DA6-9852-18E009D8A631}" srcOrd="0" destOrd="0" presId="urn:microsoft.com/office/officeart/2005/8/layout/chevron1"/>
    <dgm:cxn modelId="{607B08FC-29D2-4A8D-A6B3-A12DD1507588}" type="presOf" srcId="{C723B125-5459-4903-A47A-D22558A62A61}" destId="{638C35DF-342E-4766-98CD-1D7E7FB2A2B1}" srcOrd="0" destOrd="0" presId="urn:microsoft.com/office/officeart/2005/8/layout/chevron1"/>
    <dgm:cxn modelId="{33EE7C5E-8780-4512-8E57-1DB6A9D17D1C}" type="presOf" srcId="{42C6D080-B26C-42B3-A1D8-50ADF279F490}" destId="{1747054A-7617-41F1-9F3F-117850DFD497}" srcOrd="0" destOrd="0" presId="urn:microsoft.com/office/officeart/2005/8/layout/chevron1"/>
    <dgm:cxn modelId="{5073E4E1-D842-4A43-B333-7F9E04A628D3}" srcId="{42C6D080-B26C-42B3-A1D8-50ADF279F490}" destId="{74EA1DA4-007C-4F86-ADB8-E9949CC0DCB0}" srcOrd="2" destOrd="0" parTransId="{A044F2ED-2E84-4C40-8346-AAEC6D919096}" sibTransId="{4C8F8B84-B4D1-4EEF-AE22-F50EC7988900}"/>
    <dgm:cxn modelId="{52A804BC-320E-4F27-9BBF-401A46BE77FE}" type="presOf" srcId="{8A0E3475-906C-4A05-9F0A-3E3715274E72}" destId="{934B2752-1220-413C-B42E-0DC921553FC8}" srcOrd="0" destOrd="0" presId="urn:microsoft.com/office/officeart/2005/8/layout/chevron1"/>
    <dgm:cxn modelId="{A9DDA36E-9ADC-4573-8576-31824FEE5536}" type="presParOf" srcId="{1747054A-7617-41F1-9F3F-117850DFD497}" destId="{934B2752-1220-413C-B42E-0DC921553FC8}" srcOrd="0" destOrd="0" presId="urn:microsoft.com/office/officeart/2005/8/layout/chevron1"/>
    <dgm:cxn modelId="{04506680-A5E3-476C-8632-1B73DF786F74}" type="presParOf" srcId="{1747054A-7617-41F1-9F3F-117850DFD497}" destId="{CC34315D-1686-423F-A961-17DFA3A624DF}" srcOrd="1" destOrd="0" presId="urn:microsoft.com/office/officeart/2005/8/layout/chevron1"/>
    <dgm:cxn modelId="{A80B6969-388B-4EBD-9FE6-C3A5851CE0C6}" type="presParOf" srcId="{1747054A-7617-41F1-9F3F-117850DFD497}" destId="{638C35DF-342E-4766-98CD-1D7E7FB2A2B1}" srcOrd="2" destOrd="0" presId="urn:microsoft.com/office/officeart/2005/8/layout/chevron1"/>
    <dgm:cxn modelId="{1607353A-6488-4EFF-86FB-BD538DE4639B}" type="presParOf" srcId="{1747054A-7617-41F1-9F3F-117850DFD497}" destId="{A9C76F94-6342-4450-80F9-2BCFA1FCD1C4}" srcOrd="3" destOrd="0" presId="urn:microsoft.com/office/officeart/2005/8/layout/chevron1"/>
    <dgm:cxn modelId="{D840721C-D48E-47B0-BD10-D90CD066FB1F}" type="presParOf" srcId="{1747054A-7617-41F1-9F3F-117850DFD497}" destId="{ED4F7072-8629-4DA6-9852-18E009D8A631}"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B86FD3-13EB-443D-B5A8-66C44783D38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813EAE16-A00F-494C-8695-E85FE1DA3DC0}">
      <dgm:prSet phldrT="[Text]"/>
      <dgm:spPr/>
      <dgm:t>
        <a:bodyPr/>
        <a:lstStyle/>
        <a:p>
          <a:r>
            <a:rPr lang="en-GB" dirty="0" smtClean="0"/>
            <a:t>Aim</a:t>
          </a:r>
          <a:endParaRPr lang="en-GB" dirty="0"/>
        </a:p>
      </dgm:t>
    </dgm:pt>
    <dgm:pt modelId="{33A804D8-2957-4C36-AABF-227950B6A4B4}" type="parTrans" cxnId="{EA413345-306C-4A52-ABD5-3D11CF52D841}">
      <dgm:prSet/>
      <dgm:spPr/>
      <dgm:t>
        <a:bodyPr/>
        <a:lstStyle/>
        <a:p>
          <a:endParaRPr lang="en-GB"/>
        </a:p>
      </dgm:t>
    </dgm:pt>
    <dgm:pt modelId="{1388E37D-6F31-4DC1-9B35-F60B178B8C2F}" type="sibTrans" cxnId="{EA413345-306C-4A52-ABD5-3D11CF52D841}">
      <dgm:prSet/>
      <dgm:spPr/>
      <dgm:t>
        <a:bodyPr/>
        <a:lstStyle/>
        <a:p>
          <a:endParaRPr lang="en-GB"/>
        </a:p>
      </dgm:t>
    </dgm:pt>
    <dgm:pt modelId="{6488B5A0-C4DC-4BD5-BFE7-AB151D12F7A0}">
      <dgm:prSet phldrT="[Text]"/>
      <dgm:spPr/>
      <dgm:t>
        <a:bodyPr/>
        <a:lstStyle/>
        <a:p>
          <a:r>
            <a:rPr lang="en-US" dirty="0" smtClean="0"/>
            <a:t>To understand how parenting is employed to enhance children’s social mobility in the context of Black African (Ghana &amp; Nigeria) and Black Caribbean families</a:t>
          </a:r>
          <a:endParaRPr lang="en-GB" dirty="0"/>
        </a:p>
      </dgm:t>
    </dgm:pt>
    <dgm:pt modelId="{D5E9BAEA-A719-4DD3-A1FB-519BA8092F56}" type="parTrans" cxnId="{691A954A-EBA5-45A4-905E-20C9D16014A7}">
      <dgm:prSet/>
      <dgm:spPr/>
      <dgm:t>
        <a:bodyPr/>
        <a:lstStyle/>
        <a:p>
          <a:endParaRPr lang="en-GB"/>
        </a:p>
      </dgm:t>
    </dgm:pt>
    <dgm:pt modelId="{9835B483-98F8-44AA-81A6-25A9F17A701A}" type="sibTrans" cxnId="{691A954A-EBA5-45A4-905E-20C9D16014A7}">
      <dgm:prSet/>
      <dgm:spPr/>
      <dgm:t>
        <a:bodyPr/>
        <a:lstStyle/>
        <a:p>
          <a:endParaRPr lang="en-GB"/>
        </a:p>
      </dgm:t>
    </dgm:pt>
    <dgm:pt modelId="{DB14B3AB-AB0A-4510-84C6-894E07C92BA2}">
      <dgm:prSet phldrT="[Text]"/>
      <dgm:spPr/>
      <dgm:t>
        <a:bodyPr/>
        <a:lstStyle/>
        <a:p>
          <a:r>
            <a:rPr lang="en-GB" dirty="0" smtClean="0"/>
            <a:t>Questions</a:t>
          </a:r>
          <a:endParaRPr lang="en-GB" dirty="0"/>
        </a:p>
      </dgm:t>
    </dgm:pt>
    <dgm:pt modelId="{E2733F14-6216-4A40-8A40-BAC1E1A6349B}" type="parTrans" cxnId="{FEA151CC-5EE9-4804-8FB4-2C1D20E4E98E}">
      <dgm:prSet/>
      <dgm:spPr/>
      <dgm:t>
        <a:bodyPr/>
        <a:lstStyle/>
        <a:p>
          <a:endParaRPr lang="en-GB"/>
        </a:p>
      </dgm:t>
    </dgm:pt>
    <dgm:pt modelId="{F5982808-192A-4AD9-8160-F413D0D4D22E}" type="sibTrans" cxnId="{FEA151CC-5EE9-4804-8FB4-2C1D20E4E98E}">
      <dgm:prSet/>
      <dgm:spPr/>
      <dgm:t>
        <a:bodyPr/>
        <a:lstStyle/>
        <a:p>
          <a:endParaRPr lang="en-GB"/>
        </a:p>
      </dgm:t>
    </dgm:pt>
    <dgm:pt modelId="{D33AF19D-7A83-4FF5-8882-958836A8A00D}">
      <dgm:prSet phldrT="[Text]"/>
      <dgm:spPr/>
      <dgm:t>
        <a:bodyPr/>
        <a:lstStyle/>
        <a:p>
          <a:endParaRPr lang="en-GB" dirty="0"/>
        </a:p>
      </dgm:t>
    </dgm:pt>
    <dgm:pt modelId="{F28D3B7D-7550-4F13-B501-27C86B211456}" type="parTrans" cxnId="{E1E75974-7914-4ADD-A210-F712DA304AAC}">
      <dgm:prSet/>
      <dgm:spPr/>
      <dgm:t>
        <a:bodyPr/>
        <a:lstStyle/>
        <a:p>
          <a:endParaRPr lang="en-GB"/>
        </a:p>
      </dgm:t>
    </dgm:pt>
    <dgm:pt modelId="{170C92A9-227A-477E-BEE7-9A3844604EBD}" type="sibTrans" cxnId="{E1E75974-7914-4ADD-A210-F712DA304AAC}">
      <dgm:prSet/>
      <dgm:spPr/>
      <dgm:t>
        <a:bodyPr/>
        <a:lstStyle/>
        <a:p>
          <a:endParaRPr lang="en-GB"/>
        </a:p>
      </dgm:t>
    </dgm:pt>
    <dgm:pt modelId="{94A7D1FC-50B4-4B6C-A30B-452E01855A48}">
      <dgm:prSet phldrT="[Text]"/>
      <dgm:spPr/>
      <dgm:t>
        <a:bodyPr/>
        <a:lstStyle/>
        <a:p>
          <a:r>
            <a:rPr lang="en-GB" dirty="0" smtClean="0"/>
            <a:t>What characterises parenting in these families? How do parents pass on values, beliefs to their children?</a:t>
          </a:r>
          <a:endParaRPr lang="en-GB" dirty="0"/>
        </a:p>
      </dgm:t>
    </dgm:pt>
    <dgm:pt modelId="{F39E261C-2DB5-47DC-A9AF-1A15B60DF34B}" type="parTrans" cxnId="{D1A0EA69-DC96-4E88-A548-878951FE0D00}">
      <dgm:prSet/>
      <dgm:spPr/>
      <dgm:t>
        <a:bodyPr/>
        <a:lstStyle/>
        <a:p>
          <a:endParaRPr lang="en-US"/>
        </a:p>
      </dgm:t>
    </dgm:pt>
    <dgm:pt modelId="{FCC42EE5-9FC2-43DA-890E-327F7DFB7FE9}" type="sibTrans" cxnId="{D1A0EA69-DC96-4E88-A548-878951FE0D00}">
      <dgm:prSet/>
      <dgm:spPr/>
      <dgm:t>
        <a:bodyPr/>
        <a:lstStyle/>
        <a:p>
          <a:endParaRPr lang="en-US"/>
        </a:p>
      </dgm:t>
    </dgm:pt>
    <dgm:pt modelId="{243817FC-BB5C-492B-97A1-4028234EC272}">
      <dgm:prSet phldrT="[Text]"/>
      <dgm:spPr/>
      <dgm:t>
        <a:bodyPr/>
        <a:lstStyle/>
        <a:p>
          <a:r>
            <a:rPr lang="en-GB" dirty="0" smtClean="0"/>
            <a:t>What characterises the experiences in education &amp; aspirations of parents and their teenage children? What are the differences and continuities? </a:t>
          </a:r>
          <a:endParaRPr lang="en-GB" dirty="0"/>
        </a:p>
      </dgm:t>
    </dgm:pt>
    <dgm:pt modelId="{F0A1B157-193A-4616-AE00-01917B9522E1}" type="parTrans" cxnId="{14F1A224-5825-488F-941C-B94813C350F4}">
      <dgm:prSet/>
      <dgm:spPr/>
      <dgm:t>
        <a:bodyPr/>
        <a:lstStyle/>
        <a:p>
          <a:endParaRPr lang="en-US"/>
        </a:p>
      </dgm:t>
    </dgm:pt>
    <dgm:pt modelId="{B03F412A-888C-4B92-A951-58F697E87136}" type="sibTrans" cxnId="{14F1A224-5825-488F-941C-B94813C350F4}">
      <dgm:prSet/>
      <dgm:spPr/>
      <dgm:t>
        <a:bodyPr/>
        <a:lstStyle/>
        <a:p>
          <a:endParaRPr lang="en-US"/>
        </a:p>
      </dgm:t>
    </dgm:pt>
    <dgm:pt modelId="{DCCD70F4-DD16-48BF-9366-55183F2EE556}" type="pres">
      <dgm:prSet presAssocID="{AFB86FD3-13EB-443D-B5A8-66C44783D38B}" presName="Name0" presStyleCnt="0">
        <dgm:presLayoutVars>
          <dgm:dir/>
          <dgm:animLvl val="lvl"/>
          <dgm:resizeHandles val="exact"/>
        </dgm:presLayoutVars>
      </dgm:prSet>
      <dgm:spPr/>
      <dgm:t>
        <a:bodyPr/>
        <a:lstStyle/>
        <a:p>
          <a:endParaRPr lang="en-GB"/>
        </a:p>
      </dgm:t>
    </dgm:pt>
    <dgm:pt modelId="{6BA3C534-7FAA-4450-A498-A84BC91A3E64}" type="pres">
      <dgm:prSet presAssocID="{813EAE16-A00F-494C-8695-E85FE1DA3DC0}" presName="linNode" presStyleCnt="0"/>
      <dgm:spPr/>
    </dgm:pt>
    <dgm:pt modelId="{55A1CAF2-F2CE-4ABA-A23D-5FCC1B076A63}" type="pres">
      <dgm:prSet presAssocID="{813EAE16-A00F-494C-8695-E85FE1DA3DC0}" presName="parentText" presStyleLbl="node1" presStyleIdx="0" presStyleCnt="2">
        <dgm:presLayoutVars>
          <dgm:chMax val="1"/>
          <dgm:bulletEnabled val="1"/>
        </dgm:presLayoutVars>
      </dgm:prSet>
      <dgm:spPr/>
      <dgm:t>
        <a:bodyPr/>
        <a:lstStyle/>
        <a:p>
          <a:endParaRPr lang="en-GB"/>
        </a:p>
      </dgm:t>
    </dgm:pt>
    <dgm:pt modelId="{013A664E-9BA6-4F5D-B86D-E458257B937B}" type="pres">
      <dgm:prSet presAssocID="{813EAE16-A00F-494C-8695-E85FE1DA3DC0}" presName="descendantText" presStyleLbl="alignAccFollowNode1" presStyleIdx="0" presStyleCnt="2">
        <dgm:presLayoutVars>
          <dgm:bulletEnabled val="1"/>
        </dgm:presLayoutVars>
      </dgm:prSet>
      <dgm:spPr/>
      <dgm:t>
        <a:bodyPr/>
        <a:lstStyle/>
        <a:p>
          <a:endParaRPr lang="en-GB"/>
        </a:p>
      </dgm:t>
    </dgm:pt>
    <dgm:pt modelId="{16007C6B-A01A-4817-B891-8EBDBE9C10AA}" type="pres">
      <dgm:prSet presAssocID="{1388E37D-6F31-4DC1-9B35-F60B178B8C2F}" presName="sp" presStyleCnt="0"/>
      <dgm:spPr/>
    </dgm:pt>
    <dgm:pt modelId="{F5F6A3E4-0EEC-4904-A171-07A6888594E0}" type="pres">
      <dgm:prSet presAssocID="{DB14B3AB-AB0A-4510-84C6-894E07C92BA2}" presName="linNode" presStyleCnt="0"/>
      <dgm:spPr/>
    </dgm:pt>
    <dgm:pt modelId="{7C041948-3005-4364-92C6-46CBB7B548E7}" type="pres">
      <dgm:prSet presAssocID="{DB14B3AB-AB0A-4510-84C6-894E07C92BA2}" presName="parentText" presStyleLbl="node1" presStyleIdx="1" presStyleCnt="2">
        <dgm:presLayoutVars>
          <dgm:chMax val="1"/>
          <dgm:bulletEnabled val="1"/>
        </dgm:presLayoutVars>
      </dgm:prSet>
      <dgm:spPr/>
      <dgm:t>
        <a:bodyPr/>
        <a:lstStyle/>
        <a:p>
          <a:endParaRPr lang="en-GB"/>
        </a:p>
      </dgm:t>
    </dgm:pt>
    <dgm:pt modelId="{0ED09997-4451-417B-899F-937FE76EB33D}" type="pres">
      <dgm:prSet presAssocID="{DB14B3AB-AB0A-4510-84C6-894E07C92BA2}" presName="descendantText" presStyleLbl="alignAccFollowNode1" presStyleIdx="1" presStyleCnt="2" custLinFactNeighborX="3175" custLinFactNeighborY="-2391">
        <dgm:presLayoutVars>
          <dgm:bulletEnabled val="1"/>
        </dgm:presLayoutVars>
      </dgm:prSet>
      <dgm:spPr/>
      <dgm:t>
        <a:bodyPr/>
        <a:lstStyle/>
        <a:p>
          <a:endParaRPr lang="en-GB"/>
        </a:p>
      </dgm:t>
    </dgm:pt>
  </dgm:ptLst>
  <dgm:cxnLst>
    <dgm:cxn modelId="{EA413345-306C-4A52-ABD5-3D11CF52D841}" srcId="{AFB86FD3-13EB-443D-B5A8-66C44783D38B}" destId="{813EAE16-A00F-494C-8695-E85FE1DA3DC0}" srcOrd="0" destOrd="0" parTransId="{33A804D8-2957-4C36-AABF-227950B6A4B4}" sibTransId="{1388E37D-6F31-4DC1-9B35-F60B178B8C2F}"/>
    <dgm:cxn modelId="{FEA151CC-5EE9-4804-8FB4-2C1D20E4E98E}" srcId="{AFB86FD3-13EB-443D-B5A8-66C44783D38B}" destId="{DB14B3AB-AB0A-4510-84C6-894E07C92BA2}" srcOrd="1" destOrd="0" parTransId="{E2733F14-6216-4A40-8A40-BAC1E1A6349B}" sibTransId="{F5982808-192A-4AD9-8160-F413D0D4D22E}"/>
    <dgm:cxn modelId="{8BD4AD5F-D6C6-471F-A28F-4EE7341D35BB}" type="presOf" srcId="{6488B5A0-C4DC-4BD5-BFE7-AB151D12F7A0}" destId="{013A664E-9BA6-4F5D-B86D-E458257B937B}" srcOrd="0" destOrd="0" presId="urn:microsoft.com/office/officeart/2005/8/layout/vList5"/>
    <dgm:cxn modelId="{BD6E60BD-B603-44C4-B790-75E456866972}" type="presOf" srcId="{AFB86FD3-13EB-443D-B5A8-66C44783D38B}" destId="{DCCD70F4-DD16-48BF-9366-55183F2EE556}" srcOrd="0" destOrd="0" presId="urn:microsoft.com/office/officeart/2005/8/layout/vList5"/>
    <dgm:cxn modelId="{D1A0EA69-DC96-4E88-A548-878951FE0D00}" srcId="{DB14B3AB-AB0A-4510-84C6-894E07C92BA2}" destId="{94A7D1FC-50B4-4B6C-A30B-452E01855A48}" srcOrd="1" destOrd="0" parTransId="{F39E261C-2DB5-47DC-A9AF-1A15B60DF34B}" sibTransId="{FCC42EE5-9FC2-43DA-890E-327F7DFB7FE9}"/>
    <dgm:cxn modelId="{08A3613B-95E9-4870-90FD-53DC29F9251C}" type="presOf" srcId="{94A7D1FC-50B4-4B6C-A30B-452E01855A48}" destId="{0ED09997-4451-417B-899F-937FE76EB33D}" srcOrd="0" destOrd="1" presId="urn:microsoft.com/office/officeart/2005/8/layout/vList5"/>
    <dgm:cxn modelId="{D81CAAFA-70FB-474C-9E93-99339E5CD7A1}" type="presOf" srcId="{243817FC-BB5C-492B-97A1-4028234EC272}" destId="{0ED09997-4451-417B-899F-937FE76EB33D}" srcOrd="0" destOrd="2" presId="urn:microsoft.com/office/officeart/2005/8/layout/vList5"/>
    <dgm:cxn modelId="{E97333F7-DC30-4EC9-86C9-1F01D7F0896C}" type="presOf" srcId="{813EAE16-A00F-494C-8695-E85FE1DA3DC0}" destId="{55A1CAF2-F2CE-4ABA-A23D-5FCC1B076A63}" srcOrd="0" destOrd="0" presId="urn:microsoft.com/office/officeart/2005/8/layout/vList5"/>
    <dgm:cxn modelId="{7D8BA884-F557-4684-A8C6-2C8D0628611C}" type="presOf" srcId="{D33AF19D-7A83-4FF5-8882-958836A8A00D}" destId="{0ED09997-4451-417B-899F-937FE76EB33D}" srcOrd="0" destOrd="0" presId="urn:microsoft.com/office/officeart/2005/8/layout/vList5"/>
    <dgm:cxn modelId="{691A954A-EBA5-45A4-905E-20C9D16014A7}" srcId="{813EAE16-A00F-494C-8695-E85FE1DA3DC0}" destId="{6488B5A0-C4DC-4BD5-BFE7-AB151D12F7A0}" srcOrd="0" destOrd="0" parTransId="{D5E9BAEA-A719-4DD3-A1FB-519BA8092F56}" sibTransId="{9835B483-98F8-44AA-81A6-25A9F17A701A}"/>
    <dgm:cxn modelId="{19ED2137-3906-466D-9AF0-6B17D14DC058}" type="presOf" srcId="{DB14B3AB-AB0A-4510-84C6-894E07C92BA2}" destId="{7C041948-3005-4364-92C6-46CBB7B548E7}" srcOrd="0" destOrd="0" presId="urn:microsoft.com/office/officeart/2005/8/layout/vList5"/>
    <dgm:cxn modelId="{14F1A224-5825-488F-941C-B94813C350F4}" srcId="{DB14B3AB-AB0A-4510-84C6-894E07C92BA2}" destId="{243817FC-BB5C-492B-97A1-4028234EC272}" srcOrd="2" destOrd="0" parTransId="{F0A1B157-193A-4616-AE00-01917B9522E1}" sibTransId="{B03F412A-888C-4B92-A951-58F697E87136}"/>
    <dgm:cxn modelId="{E1E75974-7914-4ADD-A210-F712DA304AAC}" srcId="{DB14B3AB-AB0A-4510-84C6-894E07C92BA2}" destId="{D33AF19D-7A83-4FF5-8882-958836A8A00D}" srcOrd="0" destOrd="0" parTransId="{F28D3B7D-7550-4F13-B501-27C86B211456}" sibTransId="{170C92A9-227A-477E-BEE7-9A3844604EBD}"/>
    <dgm:cxn modelId="{D598D3AF-1821-4D16-AF58-FC24218C4BB4}" type="presParOf" srcId="{DCCD70F4-DD16-48BF-9366-55183F2EE556}" destId="{6BA3C534-7FAA-4450-A498-A84BC91A3E64}" srcOrd="0" destOrd="0" presId="urn:microsoft.com/office/officeart/2005/8/layout/vList5"/>
    <dgm:cxn modelId="{03C2497F-400C-49EC-9E18-BA74E11C962C}" type="presParOf" srcId="{6BA3C534-7FAA-4450-A498-A84BC91A3E64}" destId="{55A1CAF2-F2CE-4ABA-A23D-5FCC1B076A63}" srcOrd="0" destOrd="0" presId="urn:microsoft.com/office/officeart/2005/8/layout/vList5"/>
    <dgm:cxn modelId="{50EE4839-F14A-42EC-BA99-97AA9151DDE1}" type="presParOf" srcId="{6BA3C534-7FAA-4450-A498-A84BC91A3E64}" destId="{013A664E-9BA6-4F5D-B86D-E458257B937B}" srcOrd="1" destOrd="0" presId="urn:microsoft.com/office/officeart/2005/8/layout/vList5"/>
    <dgm:cxn modelId="{6F11A0C6-0E69-4E52-AD03-059E0F8B6CC3}" type="presParOf" srcId="{DCCD70F4-DD16-48BF-9366-55183F2EE556}" destId="{16007C6B-A01A-4817-B891-8EBDBE9C10AA}" srcOrd="1" destOrd="0" presId="urn:microsoft.com/office/officeart/2005/8/layout/vList5"/>
    <dgm:cxn modelId="{5B3EFD59-7317-4523-9425-FFC285B1E520}" type="presParOf" srcId="{DCCD70F4-DD16-48BF-9366-55183F2EE556}" destId="{F5F6A3E4-0EEC-4904-A171-07A6888594E0}" srcOrd="2" destOrd="0" presId="urn:microsoft.com/office/officeart/2005/8/layout/vList5"/>
    <dgm:cxn modelId="{F53D2D38-FD34-434F-B896-88B2D180F199}" type="presParOf" srcId="{F5F6A3E4-0EEC-4904-A171-07A6888594E0}" destId="{7C041948-3005-4364-92C6-46CBB7B548E7}" srcOrd="0" destOrd="0" presId="urn:microsoft.com/office/officeart/2005/8/layout/vList5"/>
    <dgm:cxn modelId="{5661F742-2DDA-430F-83B8-E9E00DE30F9C}" type="presParOf" srcId="{F5F6A3E4-0EEC-4904-A171-07A6888594E0}" destId="{0ED09997-4451-417B-899F-937FE76EB33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83139CD-87ED-7F42-85B7-50F325B691D5}" type="doc">
      <dgm:prSet loTypeId="urn:microsoft.com/office/officeart/2008/layout/BendingPictureCaption" loCatId="" qsTypeId="urn:microsoft.com/office/officeart/2005/8/quickstyle/simple4" qsCatId="simple" csTypeId="urn:microsoft.com/office/officeart/2005/8/colors/accent1_2" csCatId="accent1" phldr="1"/>
      <dgm:spPr/>
      <dgm:t>
        <a:bodyPr/>
        <a:lstStyle/>
        <a:p>
          <a:endParaRPr lang="en-US"/>
        </a:p>
      </dgm:t>
    </dgm:pt>
    <dgm:pt modelId="{CEEB78B5-FB6E-A641-AC86-72DC6DD72876}">
      <dgm:prSet phldrT="[Text]"/>
      <dgm:spPr/>
      <dgm:t>
        <a:bodyPr/>
        <a:lstStyle/>
        <a:p>
          <a:r>
            <a:rPr lang="en-US" dirty="0" smtClean="0"/>
            <a:t>Intergenerational </a:t>
          </a:r>
          <a:endParaRPr lang="en-US" dirty="0"/>
        </a:p>
      </dgm:t>
    </dgm:pt>
    <dgm:pt modelId="{B3254EC0-0405-8D40-B0E8-FE7325FBA6E9}" type="parTrans" cxnId="{628E76D4-206F-A24E-B778-F5B3C9616258}">
      <dgm:prSet/>
      <dgm:spPr/>
      <dgm:t>
        <a:bodyPr/>
        <a:lstStyle/>
        <a:p>
          <a:endParaRPr lang="en-US"/>
        </a:p>
      </dgm:t>
    </dgm:pt>
    <dgm:pt modelId="{D90A07A7-3402-AD43-BA30-944E0CD559F6}" type="sibTrans" cxnId="{628E76D4-206F-A24E-B778-F5B3C9616258}">
      <dgm:prSet/>
      <dgm:spPr/>
      <dgm:t>
        <a:bodyPr/>
        <a:lstStyle/>
        <a:p>
          <a:endParaRPr lang="en-US"/>
        </a:p>
      </dgm:t>
    </dgm:pt>
    <dgm:pt modelId="{154B14CC-8A9D-F648-9F9F-B06B46A0CDA0}">
      <dgm:prSet phldrT="[Text]"/>
      <dgm:spPr/>
      <dgm:t>
        <a:bodyPr/>
        <a:lstStyle/>
        <a:p>
          <a:r>
            <a:rPr lang="en-US" dirty="0" smtClean="0"/>
            <a:t>Narratives </a:t>
          </a:r>
          <a:endParaRPr lang="en-US" dirty="0"/>
        </a:p>
      </dgm:t>
    </dgm:pt>
    <dgm:pt modelId="{7898ADEE-7A96-9F49-BA9E-95BB07101B9E}" type="parTrans" cxnId="{83D6BC13-04E5-1E47-8EEB-5DD4178B4309}">
      <dgm:prSet/>
      <dgm:spPr/>
      <dgm:t>
        <a:bodyPr/>
        <a:lstStyle/>
        <a:p>
          <a:endParaRPr lang="en-US"/>
        </a:p>
      </dgm:t>
    </dgm:pt>
    <dgm:pt modelId="{6BE186EA-E553-1640-BAAC-39BE5668337A}" type="sibTrans" cxnId="{83D6BC13-04E5-1E47-8EEB-5DD4178B4309}">
      <dgm:prSet/>
      <dgm:spPr/>
      <dgm:t>
        <a:bodyPr/>
        <a:lstStyle/>
        <a:p>
          <a:endParaRPr lang="en-US"/>
        </a:p>
      </dgm:t>
    </dgm:pt>
    <dgm:pt modelId="{02F04F99-82AE-F94C-9F1D-CE518C0B92F2}" type="pres">
      <dgm:prSet presAssocID="{383139CD-87ED-7F42-85B7-50F325B691D5}" presName="diagram" presStyleCnt="0">
        <dgm:presLayoutVars>
          <dgm:dir/>
        </dgm:presLayoutVars>
      </dgm:prSet>
      <dgm:spPr/>
      <dgm:t>
        <a:bodyPr/>
        <a:lstStyle/>
        <a:p>
          <a:endParaRPr lang="en-GB"/>
        </a:p>
      </dgm:t>
    </dgm:pt>
    <dgm:pt modelId="{D93F85A6-D454-DB46-8A57-193D6ABD109E}" type="pres">
      <dgm:prSet presAssocID="{CEEB78B5-FB6E-A641-AC86-72DC6DD72876}" presName="composite" presStyleCnt="0"/>
      <dgm:spPr/>
    </dgm:pt>
    <dgm:pt modelId="{2706371F-E904-3F44-8926-4523ED60BA4A}" type="pres">
      <dgm:prSet presAssocID="{CEEB78B5-FB6E-A641-AC86-72DC6DD72876}" presName="Image" presStyleLbl="bgShp" presStyleIdx="0" presStyleCnt="2"/>
      <dgm:spPr>
        <a:blipFill>
          <a:blip xmlns:r="http://schemas.openxmlformats.org/officeDocument/2006/relationships" r:embed="rId1">
            <a:extLst>
              <a:ext uri="{28A0092B-C50C-407E-A947-70E740481C1C}">
                <a14:useLocalDpi xmlns:a14="http://schemas.microsoft.com/office/drawing/2010/main" val="0"/>
              </a:ext>
            </a:extLst>
          </a:blip>
          <a:srcRect/>
          <a:stretch>
            <a:fillRect t="-18000" b="-18000"/>
          </a:stretch>
        </a:blipFill>
      </dgm:spPr>
    </dgm:pt>
    <dgm:pt modelId="{07FD839F-2582-6B47-AC3E-60A93FA8FA26}" type="pres">
      <dgm:prSet presAssocID="{CEEB78B5-FB6E-A641-AC86-72DC6DD72876}" presName="Parent" presStyleLbl="node0" presStyleIdx="0" presStyleCnt="2">
        <dgm:presLayoutVars>
          <dgm:bulletEnabled val="1"/>
        </dgm:presLayoutVars>
      </dgm:prSet>
      <dgm:spPr/>
      <dgm:t>
        <a:bodyPr/>
        <a:lstStyle/>
        <a:p>
          <a:endParaRPr lang="en-GB"/>
        </a:p>
      </dgm:t>
    </dgm:pt>
    <dgm:pt modelId="{0C997829-9962-7246-8D0A-ADAF8B9E57F7}" type="pres">
      <dgm:prSet presAssocID="{D90A07A7-3402-AD43-BA30-944E0CD559F6}" presName="sibTrans" presStyleCnt="0"/>
      <dgm:spPr/>
    </dgm:pt>
    <dgm:pt modelId="{54BF3735-0F4A-DD44-AD78-5A95FD390B73}" type="pres">
      <dgm:prSet presAssocID="{154B14CC-8A9D-F648-9F9F-B06B46A0CDA0}" presName="composite" presStyleCnt="0"/>
      <dgm:spPr/>
    </dgm:pt>
    <dgm:pt modelId="{3464FE4B-E207-F947-BAA6-38FAF9805537}" type="pres">
      <dgm:prSet presAssocID="{154B14CC-8A9D-F648-9F9F-B06B46A0CDA0}" presName="Image" presStyleLbl="bgShp" presStyleIdx="1" presStyleCnt="2"/>
      <dgm:spPr>
        <a:blipFill>
          <a:blip xmlns:r="http://schemas.openxmlformats.org/officeDocument/2006/relationships" r:embed="rId2">
            <a:extLst>
              <a:ext uri="{28A0092B-C50C-407E-A947-70E740481C1C}">
                <a14:useLocalDpi xmlns:a14="http://schemas.microsoft.com/office/drawing/2010/main" val="0"/>
              </a:ext>
            </a:extLst>
          </a:blip>
          <a:srcRect/>
          <a:stretch>
            <a:fillRect l="-17000" r="-17000"/>
          </a:stretch>
        </a:blipFill>
      </dgm:spPr>
    </dgm:pt>
    <dgm:pt modelId="{5C73141F-B44C-6A4E-B7B3-403AED26D0CE}" type="pres">
      <dgm:prSet presAssocID="{154B14CC-8A9D-F648-9F9F-B06B46A0CDA0}" presName="Parent" presStyleLbl="node0" presStyleIdx="1" presStyleCnt="2">
        <dgm:presLayoutVars>
          <dgm:bulletEnabled val="1"/>
        </dgm:presLayoutVars>
      </dgm:prSet>
      <dgm:spPr/>
      <dgm:t>
        <a:bodyPr/>
        <a:lstStyle/>
        <a:p>
          <a:endParaRPr lang="en-GB"/>
        </a:p>
      </dgm:t>
    </dgm:pt>
  </dgm:ptLst>
  <dgm:cxnLst>
    <dgm:cxn modelId="{83D6BC13-04E5-1E47-8EEB-5DD4178B4309}" srcId="{383139CD-87ED-7F42-85B7-50F325B691D5}" destId="{154B14CC-8A9D-F648-9F9F-B06B46A0CDA0}" srcOrd="1" destOrd="0" parTransId="{7898ADEE-7A96-9F49-BA9E-95BB07101B9E}" sibTransId="{6BE186EA-E553-1640-BAAC-39BE5668337A}"/>
    <dgm:cxn modelId="{1E1DEF13-F44A-43DF-BC20-16283C82FB59}" type="presOf" srcId="{CEEB78B5-FB6E-A641-AC86-72DC6DD72876}" destId="{07FD839F-2582-6B47-AC3E-60A93FA8FA26}" srcOrd="0" destOrd="0" presId="urn:microsoft.com/office/officeart/2008/layout/BendingPictureCaption"/>
    <dgm:cxn modelId="{367CD727-9A93-4FFE-A6AF-41876196EAA5}" type="presOf" srcId="{154B14CC-8A9D-F648-9F9F-B06B46A0CDA0}" destId="{5C73141F-B44C-6A4E-B7B3-403AED26D0CE}" srcOrd="0" destOrd="0" presId="urn:microsoft.com/office/officeart/2008/layout/BendingPictureCaption"/>
    <dgm:cxn modelId="{92A7E0C6-F46E-47BC-8372-364790EE1476}" type="presOf" srcId="{383139CD-87ED-7F42-85B7-50F325B691D5}" destId="{02F04F99-82AE-F94C-9F1D-CE518C0B92F2}" srcOrd="0" destOrd="0" presId="urn:microsoft.com/office/officeart/2008/layout/BendingPictureCaption"/>
    <dgm:cxn modelId="{628E76D4-206F-A24E-B778-F5B3C9616258}" srcId="{383139CD-87ED-7F42-85B7-50F325B691D5}" destId="{CEEB78B5-FB6E-A641-AC86-72DC6DD72876}" srcOrd="0" destOrd="0" parTransId="{B3254EC0-0405-8D40-B0E8-FE7325FBA6E9}" sibTransId="{D90A07A7-3402-AD43-BA30-944E0CD559F6}"/>
    <dgm:cxn modelId="{6CEA2D80-FB7F-4F68-A4E0-A02AE734570F}" type="presParOf" srcId="{02F04F99-82AE-F94C-9F1D-CE518C0B92F2}" destId="{D93F85A6-D454-DB46-8A57-193D6ABD109E}" srcOrd="0" destOrd="0" presId="urn:microsoft.com/office/officeart/2008/layout/BendingPictureCaption"/>
    <dgm:cxn modelId="{11248128-DB70-4A1C-855E-1A2ED862AF89}" type="presParOf" srcId="{D93F85A6-D454-DB46-8A57-193D6ABD109E}" destId="{2706371F-E904-3F44-8926-4523ED60BA4A}" srcOrd="0" destOrd="0" presId="urn:microsoft.com/office/officeart/2008/layout/BendingPictureCaption"/>
    <dgm:cxn modelId="{35C22099-9555-4BE7-9DCF-F9EFA2A9B0F6}" type="presParOf" srcId="{D93F85A6-D454-DB46-8A57-193D6ABD109E}" destId="{07FD839F-2582-6B47-AC3E-60A93FA8FA26}" srcOrd="1" destOrd="0" presId="urn:microsoft.com/office/officeart/2008/layout/BendingPictureCaption"/>
    <dgm:cxn modelId="{F01C38A3-15C6-428C-82A5-A87C069AB3E1}" type="presParOf" srcId="{02F04F99-82AE-F94C-9F1D-CE518C0B92F2}" destId="{0C997829-9962-7246-8D0A-ADAF8B9E57F7}" srcOrd="1" destOrd="0" presId="urn:microsoft.com/office/officeart/2008/layout/BendingPictureCaption"/>
    <dgm:cxn modelId="{897A71C3-8A2F-4757-A4E3-7CC6004675B3}" type="presParOf" srcId="{02F04F99-82AE-F94C-9F1D-CE518C0B92F2}" destId="{54BF3735-0F4A-DD44-AD78-5A95FD390B73}" srcOrd="2" destOrd="0" presId="urn:microsoft.com/office/officeart/2008/layout/BendingPictureCaption"/>
    <dgm:cxn modelId="{383B9453-31CA-41C9-ACC4-FD1970C4E4D8}" type="presParOf" srcId="{54BF3735-0F4A-DD44-AD78-5A95FD390B73}" destId="{3464FE4B-E207-F947-BAA6-38FAF9805537}" srcOrd="0" destOrd="0" presId="urn:microsoft.com/office/officeart/2008/layout/BendingPictureCaption"/>
    <dgm:cxn modelId="{2FE28130-CDFC-40B9-B516-AAAB2A85B965}" type="presParOf" srcId="{54BF3735-0F4A-DD44-AD78-5A95FD390B73}" destId="{5C73141F-B44C-6A4E-B7B3-403AED26D0CE}" srcOrd="1" destOrd="0" presId="urn:microsoft.com/office/officeart/2008/layout/BendingPictureCapti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05863ED-3448-ED4B-89BE-557F39279E71}" type="doc">
      <dgm:prSet loTypeId="urn:microsoft.com/office/officeart/2005/8/layout/hProcess9" loCatId="" qsTypeId="urn:microsoft.com/office/officeart/2005/8/quickstyle/simple4" qsCatId="simple" csTypeId="urn:microsoft.com/office/officeart/2005/8/colors/accent1_2" csCatId="accent1" phldr="1"/>
      <dgm:spPr/>
    </dgm:pt>
    <dgm:pt modelId="{A909B7B3-2ABA-4EBB-8B92-EF88F2639B88}">
      <dgm:prSet phldrT="[Text]"/>
      <dgm:spPr/>
      <dgm:t>
        <a:bodyPr/>
        <a:lstStyle/>
        <a:p>
          <a:r>
            <a:rPr lang="en-US" dirty="0" smtClean="0"/>
            <a:t>(Education) NARRATIVES OF RESILIENCE </a:t>
          </a:r>
          <a:endParaRPr lang="en-US" dirty="0"/>
        </a:p>
      </dgm:t>
    </dgm:pt>
    <dgm:pt modelId="{B91AAEE3-E15D-4A14-B3F7-3B9E0644CF8D}" type="parTrans" cxnId="{197D19FB-5816-4EE7-B784-CE5A40350C26}">
      <dgm:prSet/>
      <dgm:spPr/>
      <dgm:t>
        <a:bodyPr/>
        <a:lstStyle/>
        <a:p>
          <a:endParaRPr lang="en-GB"/>
        </a:p>
      </dgm:t>
    </dgm:pt>
    <dgm:pt modelId="{EBC43F19-D524-453B-9188-1DEBFFC9FF3E}" type="sibTrans" cxnId="{197D19FB-5816-4EE7-B784-CE5A40350C26}">
      <dgm:prSet/>
      <dgm:spPr/>
      <dgm:t>
        <a:bodyPr/>
        <a:lstStyle/>
        <a:p>
          <a:endParaRPr lang="en-GB"/>
        </a:p>
      </dgm:t>
    </dgm:pt>
    <dgm:pt modelId="{87C65829-9C09-4FBB-AD9C-998BE16FB02C}">
      <dgm:prSet phldrT="[Text]"/>
      <dgm:spPr/>
      <dgm:t>
        <a:bodyPr/>
        <a:lstStyle/>
        <a:p>
          <a:r>
            <a:rPr lang="en-US" dirty="0" smtClean="0"/>
            <a:t>RETROSPECTIVE PARENTING </a:t>
          </a:r>
          <a:endParaRPr lang="en-US" dirty="0"/>
        </a:p>
      </dgm:t>
    </dgm:pt>
    <dgm:pt modelId="{C11B6D0F-98AA-41BA-891B-540323E7CFFD}" type="parTrans" cxnId="{37E278F4-DA68-444A-8565-95E56726DE2C}">
      <dgm:prSet/>
      <dgm:spPr/>
      <dgm:t>
        <a:bodyPr/>
        <a:lstStyle/>
        <a:p>
          <a:endParaRPr lang="en-GB"/>
        </a:p>
      </dgm:t>
    </dgm:pt>
    <dgm:pt modelId="{A34E56E7-E7EB-4C66-A327-B7720A3A4C47}" type="sibTrans" cxnId="{37E278F4-DA68-444A-8565-95E56726DE2C}">
      <dgm:prSet/>
      <dgm:spPr/>
      <dgm:t>
        <a:bodyPr/>
        <a:lstStyle/>
        <a:p>
          <a:endParaRPr lang="en-GB"/>
        </a:p>
      </dgm:t>
    </dgm:pt>
    <dgm:pt modelId="{62F4A9DE-7920-BA4D-8408-73C8072B3728}" type="pres">
      <dgm:prSet presAssocID="{405863ED-3448-ED4B-89BE-557F39279E71}" presName="CompostProcess" presStyleCnt="0">
        <dgm:presLayoutVars>
          <dgm:dir/>
          <dgm:resizeHandles val="exact"/>
        </dgm:presLayoutVars>
      </dgm:prSet>
      <dgm:spPr/>
    </dgm:pt>
    <dgm:pt modelId="{F6D29741-73EA-FB47-9F12-915D281E3967}" type="pres">
      <dgm:prSet presAssocID="{405863ED-3448-ED4B-89BE-557F39279E71}" presName="arrow" presStyleLbl="bgShp" presStyleIdx="0" presStyleCnt="1"/>
      <dgm:spPr/>
    </dgm:pt>
    <dgm:pt modelId="{8137097B-687F-4B4E-85AF-89685336C49D}" type="pres">
      <dgm:prSet presAssocID="{405863ED-3448-ED4B-89BE-557F39279E71}" presName="linearProcess" presStyleCnt="0"/>
      <dgm:spPr/>
    </dgm:pt>
    <dgm:pt modelId="{60274388-E202-443A-A039-AB527F40819F}" type="pres">
      <dgm:prSet presAssocID="{87C65829-9C09-4FBB-AD9C-998BE16FB02C}" presName="textNode" presStyleLbl="node1" presStyleIdx="0" presStyleCnt="2">
        <dgm:presLayoutVars>
          <dgm:bulletEnabled val="1"/>
        </dgm:presLayoutVars>
      </dgm:prSet>
      <dgm:spPr/>
      <dgm:t>
        <a:bodyPr/>
        <a:lstStyle/>
        <a:p>
          <a:endParaRPr lang="en-GB"/>
        </a:p>
      </dgm:t>
    </dgm:pt>
    <dgm:pt modelId="{3D0F8680-9BF5-48B6-A908-1E9AB219B0F3}" type="pres">
      <dgm:prSet presAssocID="{A34E56E7-E7EB-4C66-A327-B7720A3A4C47}" presName="sibTrans" presStyleCnt="0"/>
      <dgm:spPr/>
    </dgm:pt>
    <dgm:pt modelId="{C180B752-2CA2-4026-87B6-C5C9D6F042C8}" type="pres">
      <dgm:prSet presAssocID="{A909B7B3-2ABA-4EBB-8B92-EF88F2639B88}" presName="textNode" presStyleLbl="node1" presStyleIdx="1" presStyleCnt="2">
        <dgm:presLayoutVars>
          <dgm:bulletEnabled val="1"/>
        </dgm:presLayoutVars>
      </dgm:prSet>
      <dgm:spPr/>
      <dgm:t>
        <a:bodyPr/>
        <a:lstStyle/>
        <a:p>
          <a:endParaRPr lang="en-GB"/>
        </a:p>
      </dgm:t>
    </dgm:pt>
  </dgm:ptLst>
  <dgm:cxnLst>
    <dgm:cxn modelId="{74B3610D-7D5B-4079-BD6B-EC92B7BFD90C}" type="presOf" srcId="{405863ED-3448-ED4B-89BE-557F39279E71}" destId="{62F4A9DE-7920-BA4D-8408-73C8072B3728}" srcOrd="0" destOrd="0" presId="urn:microsoft.com/office/officeart/2005/8/layout/hProcess9"/>
    <dgm:cxn modelId="{DE90B50E-4586-402C-99A9-3BCEAE58023A}" type="presOf" srcId="{A909B7B3-2ABA-4EBB-8B92-EF88F2639B88}" destId="{C180B752-2CA2-4026-87B6-C5C9D6F042C8}" srcOrd="0" destOrd="0" presId="urn:microsoft.com/office/officeart/2005/8/layout/hProcess9"/>
    <dgm:cxn modelId="{197D19FB-5816-4EE7-B784-CE5A40350C26}" srcId="{405863ED-3448-ED4B-89BE-557F39279E71}" destId="{A909B7B3-2ABA-4EBB-8B92-EF88F2639B88}" srcOrd="1" destOrd="0" parTransId="{B91AAEE3-E15D-4A14-B3F7-3B9E0644CF8D}" sibTransId="{EBC43F19-D524-453B-9188-1DEBFFC9FF3E}"/>
    <dgm:cxn modelId="{6E95CBC7-E4EE-42BD-BC69-E6E53DA31992}" type="presOf" srcId="{87C65829-9C09-4FBB-AD9C-998BE16FB02C}" destId="{60274388-E202-443A-A039-AB527F40819F}" srcOrd="0" destOrd="0" presId="urn:microsoft.com/office/officeart/2005/8/layout/hProcess9"/>
    <dgm:cxn modelId="{37E278F4-DA68-444A-8565-95E56726DE2C}" srcId="{405863ED-3448-ED4B-89BE-557F39279E71}" destId="{87C65829-9C09-4FBB-AD9C-998BE16FB02C}" srcOrd="0" destOrd="0" parTransId="{C11B6D0F-98AA-41BA-891B-540323E7CFFD}" sibTransId="{A34E56E7-E7EB-4C66-A327-B7720A3A4C47}"/>
    <dgm:cxn modelId="{C74A0107-E321-463E-9DE4-09074D2D8E72}" type="presParOf" srcId="{62F4A9DE-7920-BA4D-8408-73C8072B3728}" destId="{F6D29741-73EA-FB47-9F12-915D281E3967}" srcOrd="0" destOrd="0" presId="urn:microsoft.com/office/officeart/2005/8/layout/hProcess9"/>
    <dgm:cxn modelId="{E299EFEA-BCB5-4BD7-B5A6-178A3A0BEFC2}" type="presParOf" srcId="{62F4A9DE-7920-BA4D-8408-73C8072B3728}" destId="{8137097B-687F-4B4E-85AF-89685336C49D}" srcOrd="1" destOrd="0" presId="urn:microsoft.com/office/officeart/2005/8/layout/hProcess9"/>
    <dgm:cxn modelId="{D916AE9D-85BE-4647-B840-1EDD0E04F537}" type="presParOf" srcId="{8137097B-687F-4B4E-85AF-89685336C49D}" destId="{60274388-E202-443A-A039-AB527F40819F}" srcOrd="0" destOrd="0" presId="urn:microsoft.com/office/officeart/2005/8/layout/hProcess9"/>
    <dgm:cxn modelId="{4D59A925-CDC1-4D86-A659-9C79AC8A52F3}" type="presParOf" srcId="{8137097B-687F-4B4E-85AF-89685336C49D}" destId="{3D0F8680-9BF5-48B6-A908-1E9AB219B0F3}" srcOrd="1" destOrd="0" presId="urn:microsoft.com/office/officeart/2005/8/layout/hProcess9"/>
    <dgm:cxn modelId="{3CD7EEAB-98C5-49B3-823C-979FC06A5E21}" type="presParOf" srcId="{8137097B-687F-4B4E-85AF-89685336C49D}" destId="{C180B752-2CA2-4026-87B6-C5C9D6F042C8}" srcOrd="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AB41B0D-983F-7048-8DBC-BDD17336F8EE}" type="doc">
      <dgm:prSet loTypeId="urn:microsoft.com/office/officeart/2009/3/layout/StepUpProcess" loCatId="" qsTypeId="urn:microsoft.com/office/officeart/2005/8/quickstyle/simple4" qsCatId="simple" csTypeId="urn:microsoft.com/office/officeart/2005/8/colors/accent1_2" csCatId="accent1" phldr="1"/>
      <dgm:spPr/>
      <dgm:t>
        <a:bodyPr/>
        <a:lstStyle/>
        <a:p>
          <a:endParaRPr lang="en-US"/>
        </a:p>
      </dgm:t>
    </dgm:pt>
    <dgm:pt modelId="{E2359055-B65A-C446-B220-037F66866E41}">
      <dgm:prSet/>
      <dgm:spPr/>
      <dgm:t>
        <a:bodyPr/>
        <a:lstStyle/>
        <a:p>
          <a:pPr rtl="0"/>
          <a:r>
            <a:rPr lang="en-US" dirty="0" smtClean="0"/>
            <a:t>Personal biography </a:t>
          </a:r>
          <a:endParaRPr lang="en-US" dirty="0"/>
        </a:p>
      </dgm:t>
    </dgm:pt>
    <dgm:pt modelId="{0019E5EB-813A-8348-B4BE-E0E28E0FDC3E}" type="parTrans" cxnId="{9EBAFB10-DA35-EA4A-8D06-BF586A2E9A38}">
      <dgm:prSet/>
      <dgm:spPr/>
      <dgm:t>
        <a:bodyPr/>
        <a:lstStyle/>
        <a:p>
          <a:endParaRPr lang="en-US"/>
        </a:p>
      </dgm:t>
    </dgm:pt>
    <dgm:pt modelId="{51F42455-E756-954D-9678-A6AB2B7E5680}" type="sibTrans" cxnId="{9EBAFB10-DA35-EA4A-8D06-BF586A2E9A38}">
      <dgm:prSet/>
      <dgm:spPr/>
      <dgm:t>
        <a:bodyPr/>
        <a:lstStyle/>
        <a:p>
          <a:endParaRPr lang="en-US"/>
        </a:p>
      </dgm:t>
    </dgm:pt>
    <dgm:pt modelId="{49A3F458-F851-5846-9B00-83145646F2EB}">
      <dgm:prSet/>
      <dgm:spPr/>
      <dgm:t>
        <a:bodyPr/>
        <a:lstStyle/>
        <a:p>
          <a:pPr rtl="0"/>
          <a:r>
            <a:rPr lang="en-US" dirty="0" smtClean="0"/>
            <a:t>Family history</a:t>
          </a:r>
          <a:endParaRPr lang="en-US" dirty="0"/>
        </a:p>
      </dgm:t>
    </dgm:pt>
    <dgm:pt modelId="{8584FA3F-E9A7-AE42-8E5E-45FC09F2DD6C}" type="parTrans" cxnId="{F4109247-2EAC-0F4A-99D2-B228B408E021}">
      <dgm:prSet/>
      <dgm:spPr/>
      <dgm:t>
        <a:bodyPr/>
        <a:lstStyle/>
        <a:p>
          <a:endParaRPr lang="en-US"/>
        </a:p>
      </dgm:t>
    </dgm:pt>
    <dgm:pt modelId="{14670400-B88F-7747-A10A-52995B0CBCA2}" type="sibTrans" cxnId="{F4109247-2EAC-0F4A-99D2-B228B408E021}">
      <dgm:prSet/>
      <dgm:spPr/>
      <dgm:t>
        <a:bodyPr/>
        <a:lstStyle/>
        <a:p>
          <a:endParaRPr lang="en-US"/>
        </a:p>
      </dgm:t>
    </dgm:pt>
    <dgm:pt modelId="{2B140FB6-C00E-864F-97E2-66D40C205DD1}">
      <dgm:prSet/>
      <dgm:spPr/>
      <dgm:t>
        <a:bodyPr/>
        <a:lstStyle/>
        <a:p>
          <a:pPr rtl="0"/>
          <a:r>
            <a:rPr lang="en-US" dirty="0" smtClean="0"/>
            <a:t>Cultural heritage, community, migration, Black history</a:t>
          </a:r>
          <a:endParaRPr lang="en-US" dirty="0"/>
        </a:p>
      </dgm:t>
    </dgm:pt>
    <dgm:pt modelId="{FAE966F3-33EE-9842-AFBA-BF1383498265}" type="parTrans" cxnId="{EA853BB6-2339-2742-AC9B-7081CE5C4F77}">
      <dgm:prSet/>
      <dgm:spPr/>
      <dgm:t>
        <a:bodyPr/>
        <a:lstStyle/>
        <a:p>
          <a:endParaRPr lang="en-US"/>
        </a:p>
      </dgm:t>
    </dgm:pt>
    <dgm:pt modelId="{CEBEE9E8-43CA-6B4B-AF9C-449997B2329A}" type="sibTrans" cxnId="{EA853BB6-2339-2742-AC9B-7081CE5C4F77}">
      <dgm:prSet/>
      <dgm:spPr/>
      <dgm:t>
        <a:bodyPr/>
        <a:lstStyle/>
        <a:p>
          <a:endParaRPr lang="en-US"/>
        </a:p>
      </dgm:t>
    </dgm:pt>
    <dgm:pt modelId="{4DFDB8FE-283F-E84C-A26A-FBF5FE04CFDC}" type="pres">
      <dgm:prSet presAssocID="{5AB41B0D-983F-7048-8DBC-BDD17336F8EE}" presName="rootnode" presStyleCnt="0">
        <dgm:presLayoutVars>
          <dgm:chMax/>
          <dgm:chPref/>
          <dgm:dir/>
          <dgm:animLvl val="lvl"/>
        </dgm:presLayoutVars>
      </dgm:prSet>
      <dgm:spPr/>
      <dgm:t>
        <a:bodyPr/>
        <a:lstStyle/>
        <a:p>
          <a:endParaRPr lang="en-US"/>
        </a:p>
      </dgm:t>
    </dgm:pt>
    <dgm:pt modelId="{DCD940FF-5D0C-3442-99C8-5CC1C8C9BB5E}" type="pres">
      <dgm:prSet presAssocID="{E2359055-B65A-C446-B220-037F66866E41}" presName="composite" presStyleCnt="0"/>
      <dgm:spPr/>
    </dgm:pt>
    <dgm:pt modelId="{3CADAF2C-1ED2-6040-BB04-31E9A6C6A5A0}" type="pres">
      <dgm:prSet presAssocID="{E2359055-B65A-C446-B220-037F66866E41}" presName="LShape" presStyleLbl="alignNode1" presStyleIdx="0" presStyleCnt="5"/>
      <dgm:spPr/>
    </dgm:pt>
    <dgm:pt modelId="{80A35D23-2AD1-3241-8A6B-25FBE1D17878}" type="pres">
      <dgm:prSet presAssocID="{E2359055-B65A-C446-B220-037F66866E41}" presName="ParentText" presStyleLbl="revTx" presStyleIdx="0" presStyleCnt="3">
        <dgm:presLayoutVars>
          <dgm:chMax val="0"/>
          <dgm:chPref val="0"/>
          <dgm:bulletEnabled val="1"/>
        </dgm:presLayoutVars>
      </dgm:prSet>
      <dgm:spPr/>
      <dgm:t>
        <a:bodyPr/>
        <a:lstStyle/>
        <a:p>
          <a:endParaRPr lang="en-US"/>
        </a:p>
      </dgm:t>
    </dgm:pt>
    <dgm:pt modelId="{3693D36F-5C36-B249-AAF4-7A176FB5405C}" type="pres">
      <dgm:prSet presAssocID="{E2359055-B65A-C446-B220-037F66866E41}" presName="Triangle" presStyleLbl="alignNode1" presStyleIdx="1" presStyleCnt="5"/>
      <dgm:spPr/>
    </dgm:pt>
    <dgm:pt modelId="{11AEFCDF-BA52-164D-8089-6E8F83E7F2F9}" type="pres">
      <dgm:prSet presAssocID="{51F42455-E756-954D-9678-A6AB2B7E5680}" presName="sibTrans" presStyleCnt="0"/>
      <dgm:spPr/>
    </dgm:pt>
    <dgm:pt modelId="{9C412CF0-2C6F-C849-A9B6-3546BF553683}" type="pres">
      <dgm:prSet presAssocID="{51F42455-E756-954D-9678-A6AB2B7E5680}" presName="space" presStyleCnt="0"/>
      <dgm:spPr/>
    </dgm:pt>
    <dgm:pt modelId="{6D179152-7C1A-EB46-880F-B3687553B974}" type="pres">
      <dgm:prSet presAssocID="{49A3F458-F851-5846-9B00-83145646F2EB}" presName="composite" presStyleCnt="0"/>
      <dgm:spPr/>
    </dgm:pt>
    <dgm:pt modelId="{BE6DDC2E-E68E-E34A-AF07-661337AA526D}" type="pres">
      <dgm:prSet presAssocID="{49A3F458-F851-5846-9B00-83145646F2EB}" presName="LShape" presStyleLbl="alignNode1" presStyleIdx="2" presStyleCnt="5"/>
      <dgm:spPr/>
    </dgm:pt>
    <dgm:pt modelId="{5B5218B4-122A-B245-8061-59E3CD952DD9}" type="pres">
      <dgm:prSet presAssocID="{49A3F458-F851-5846-9B00-83145646F2EB}" presName="ParentText" presStyleLbl="revTx" presStyleIdx="1" presStyleCnt="3">
        <dgm:presLayoutVars>
          <dgm:chMax val="0"/>
          <dgm:chPref val="0"/>
          <dgm:bulletEnabled val="1"/>
        </dgm:presLayoutVars>
      </dgm:prSet>
      <dgm:spPr/>
      <dgm:t>
        <a:bodyPr/>
        <a:lstStyle/>
        <a:p>
          <a:endParaRPr lang="en-US"/>
        </a:p>
      </dgm:t>
    </dgm:pt>
    <dgm:pt modelId="{1AB1E81E-5B88-2E48-BBF4-ECAB45936469}" type="pres">
      <dgm:prSet presAssocID="{49A3F458-F851-5846-9B00-83145646F2EB}" presName="Triangle" presStyleLbl="alignNode1" presStyleIdx="3" presStyleCnt="5"/>
      <dgm:spPr/>
    </dgm:pt>
    <dgm:pt modelId="{C0723BA3-D44A-D340-AE10-B8963D42CC4D}" type="pres">
      <dgm:prSet presAssocID="{14670400-B88F-7747-A10A-52995B0CBCA2}" presName="sibTrans" presStyleCnt="0"/>
      <dgm:spPr/>
    </dgm:pt>
    <dgm:pt modelId="{B55F4806-5C11-5D4B-A427-9E5787C531B7}" type="pres">
      <dgm:prSet presAssocID="{14670400-B88F-7747-A10A-52995B0CBCA2}" presName="space" presStyleCnt="0"/>
      <dgm:spPr/>
    </dgm:pt>
    <dgm:pt modelId="{99F488C0-0973-E946-B32E-07B6E56087BB}" type="pres">
      <dgm:prSet presAssocID="{2B140FB6-C00E-864F-97E2-66D40C205DD1}" presName="composite" presStyleCnt="0"/>
      <dgm:spPr/>
    </dgm:pt>
    <dgm:pt modelId="{2D45B954-BC11-934E-990D-AF72AA9699D5}" type="pres">
      <dgm:prSet presAssocID="{2B140FB6-C00E-864F-97E2-66D40C205DD1}" presName="LShape" presStyleLbl="alignNode1" presStyleIdx="4" presStyleCnt="5"/>
      <dgm:spPr/>
    </dgm:pt>
    <dgm:pt modelId="{42B7B1AD-36F1-9E4D-A953-1AE9E4E08D33}" type="pres">
      <dgm:prSet presAssocID="{2B140FB6-C00E-864F-97E2-66D40C205DD1}" presName="ParentText" presStyleLbl="revTx" presStyleIdx="2" presStyleCnt="3">
        <dgm:presLayoutVars>
          <dgm:chMax val="0"/>
          <dgm:chPref val="0"/>
          <dgm:bulletEnabled val="1"/>
        </dgm:presLayoutVars>
      </dgm:prSet>
      <dgm:spPr/>
      <dgm:t>
        <a:bodyPr/>
        <a:lstStyle/>
        <a:p>
          <a:endParaRPr lang="en-US"/>
        </a:p>
      </dgm:t>
    </dgm:pt>
  </dgm:ptLst>
  <dgm:cxnLst>
    <dgm:cxn modelId="{58F1F9F5-7EC6-FC4C-BCEE-D4A5200D4D5B}" type="presOf" srcId="{2B140FB6-C00E-864F-97E2-66D40C205DD1}" destId="{42B7B1AD-36F1-9E4D-A953-1AE9E4E08D33}" srcOrd="0" destOrd="0" presId="urn:microsoft.com/office/officeart/2009/3/layout/StepUpProcess"/>
    <dgm:cxn modelId="{EA853BB6-2339-2742-AC9B-7081CE5C4F77}" srcId="{5AB41B0D-983F-7048-8DBC-BDD17336F8EE}" destId="{2B140FB6-C00E-864F-97E2-66D40C205DD1}" srcOrd="2" destOrd="0" parTransId="{FAE966F3-33EE-9842-AFBA-BF1383498265}" sibTransId="{CEBEE9E8-43CA-6B4B-AF9C-449997B2329A}"/>
    <dgm:cxn modelId="{D5C6CA8A-FDF5-6648-805A-F7C71814E713}" type="presOf" srcId="{E2359055-B65A-C446-B220-037F66866E41}" destId="{80A35D23-2AD1-3241-8A6B-25FBE1D17878}" srcOrd="0" destOrd="0" presId="urn:microsoft.com/office/officeart/2009/3/layout/StepUpProcess"/>
    <dgm:cxn modelId="{9EBAFB10-DA35-EA4A-8D06-BF586A2E9A38}" srcId="{5AB41B0D-983F-7048-8DBC-BDD17336F8EE}" destId="{E2359055-B65A-C446-B220-037F66866E41}" srcOrd="0" destOrd="0" parTransId="{0019E5EB-813A-8348-B4BE-E0E28E0FDC3E}" sibTransId="{51F42455-E756-954D-9678-A6AB2B7E5680}"/>
    <dgm:cxn modelId="{5BB8DBF5-971F-7543-821F-46DAF3726C5B}" type="presOf" srcId="{5AB41B0D-983F-7048-8DBC-BDD17336F8EE}" destId="{4DFDB8FE-283F-E84C-A26A-FBF5FE04CFDC}" srcOrd="0" destOrd="0" presId="urn:microsoft.com/office/officeart/2009/3/layout/StepUpProcess"/>
    <dgm:cxn modelId="{463B76CF-9168-5743-BB9D-F66989697278}" type="presOf" srcId="{49A3F458-F851-5846-9B00-83145646F2EB}" destId="{5B5218B4-122A-B245-8061-59E3CD952DD9}" srcOrd="0" destOrd="0" presId="urn:microsoft.com/office/officeart/2009/3/layout/StepUpProcess"/>
    <dgm:cxn modelId="{F4109247-2EAC-0F4A-99D2-B228B408E021}" srcId="{5AB41B0D-983F-7048-8DBC-BDD17336F8EE}" destId="{49A3F458-F851-5846-9B00-83145646F2EB}" srcOrd="1" destOrd="0" parTransId="{8584FA3F-E9A7-AE42-8E5E-45FC09F2DD6C}" sibTransId="{14670400-B88F-7747-A10A-52995B0CBCA2}"/>
    <dgm:cxn modelId="{EF32594E-4186-0A43-A548-785B2FA540BF}" type="presParOf" srcId="{4DFDB8FE-283F-E84C-A26A-FBF5FE04CFDC}" destId="{DCD940FF-5D0C-3442-99C8-5CC1C8C9BB5E}" srcOrd="0" destOrd="0" presId="urn:microsoft.com/office/officeart/2009/3/layout/StepUpProcess"/>
    <dgm:cxn modelId="{EAE7E376-2348-0F4A-995D-A5FC6CC36788}" type="presParOf" srcId="{DCD940FF-5D0C-3442-99C8-5CC1C8C9BB5E}" destId="{3CADAF2C-1ED2-6040-BB04-31E9A6C6A5A0}" srcOrd="0" destOrd="0" presId="urn:microsoft.com/office/officeart/2009/3/layout/StepUpProcess"/>
    <dgm:cxn modelId="{C563BB51-9008-A043-A2A0-AA3F5CA36B61}" type="presParOf" srcId="{DCD940FF-5D0C-3442-99C8-5CC1C8C9BB5E}" destId="{80A35D23-2AD1-3241-8A6B-25FBE1D17878}" srcOrd="1" destOrd="0" presId="urn:microsoft.com/office/officeart/2009/3/layout/StepUpProcess"/>
    <dgm:cxn modelId="{EACD4663-94E1-2E48-8580-6E57940A0473}" type="presParOf" srcId="{DCD940FF-5D0C-3442-99C8-5CC1C8C9BB5E}" destId="{3693D36F-5C36-B249-AAF4-7A176FB5405C}" srcOrd="2" destOrd="0" presId="urn:microsoft.com/office/officeart/2009/3/layout/StepUpProcess"/>
    <dgm:cxn modelId="{5A4E163F-13BE-274F-BDFD-23E6F69A9F7D}" type="presParOf" srcId="{4DFDB8FE-283F-E84C-A26A-FBF5FE04CFDC}" destId="{11AEFCDF-BA52-164D-8089-6E8F83E7F2F9}" srcOrd="1" destOrd="0" presId="urn:microsoft.com/office/officeart/2009/3/layout/StepUpProcess"/>
    <dgm:cxn modelId="{B41D9CE6-8398-E248-9697-D3DCAF07F38D}" type="presParOf" srcId="{11AEFCDF-BA52-164D-8089-6E8F83E7F2F9}" destId="{9C412CF0-2C6F-C849-A9B6-3546BF553683}" srcOrd="0" destOrd="0" presId="urn:microsoft.com/office/officeart/2009/3/layout/StepUpProcess"/>
    <dgm:cxn modelId="{D935B08A-5E2B-3146-AEB6-E91E7DDB044F}" type="presParOf" srcId="{4DFDB8FE-283F-E84C-A26A-FBF5FE04CFDC}" destId="{6D179152-7C1A-EB46-880F-B3687553B974}" srcOrd="2" destOrd="0" presId="urn:microsoft.com/office/officeart/2009/3/layout/StepUpProcess"/>
    <dgm:cxn modelId="{E51CBD4B-CD95-784C-AF3D-87CECD4560F4}" type="presParOf" srcId="{6D179152-7C1A-EB46-880F-B3687553B974}" destId="{BE6DDC2E-E68E-E34A-AF07-661337AA526D}" srcOrd="0" destOrd="0" presId="urn:microsoft.com/office/officeart/2009/3/layout/StepUpProcess"/>
    <dgm:cxn modelId="{C97DD35A-3DD2-584A-A9C7-1EDE1C33C86A}" type="presParOf" srcId="{6D179152-7C1A-EB46-880F-B3687553B974}" destId="{5B5218B4-122A-B245-8061-59E3CD952DD9}" srcOrd="1" destOrd="0" presId="urn:microsoft.com/office/officeart/2009/3/layout/StepUpProcess"/>
    <dgm:cxn modelId="{02F180AB-9936-2D4E-9A2F-81888B8138B2}" type="presParOf" srcId="{6D179152-7C1A-EB46-880F-B3687553B974}" destId="{1AB1E81E-5B88-2E48-BBF4-ECAB45936469}" srcOrd="2" destOrd="0" presId="urn:microsoft.com/office/officeart/2009/3/layout/StepUpProcess"/>
    <dgm:cxn modelId="{637D6232-6472-2340-812C-769214337B55}" type="presParOf" srcId="{4DFDB8FE-283F-E84C-A26A-FBF5FE04CFDC}" destId="{C0723BA3-D44A-D340-AE10-B8963D42CC4D}" srcOrd="3" destOrd="0" presId="urn:microsoft.com/office/officeart/2009/3/layout/StepUpProcess"/>
    <dgm:cxn modelId="{0FA58BC0-F408-3D47-B3E5-B02043FA33A8}" type="presParOf" srcId="{C0723BA3-D44A-D340-AE10-B8963D42CC4D}" destId="{B55F4806-5C11-5D4B-A427-9E5787C531B7}" srcOrd="0" destOrd="0" presId="urn:microsoft.com/office/officeart/2009/3/layout/StepUpProcess"/>
    <dgm:cxn modelId="{1AA313EC-BAC3-C947-A201-D853BC2BFA12}" type="presParOf" srcId="{4DFDB8FE-283F-E84C-A26A-FBF5FE04CFDC}" destId="{99F488C0-0973-E946-B32E-07B6E56087BB}" srcOrd="4" destOrd="0" presId="urn:microsoft.com/office/officeart/2009/3/layout/StepUpProcess"/>
    <dgm:cxn modelId="{BE623B3E-80E9-FA46-89C6-D05ECD9E71E7}" type="presParOf" srcId="{99F488C0-0973-E946-B32E-07B6E56087BB}" destId="{2D45B954-BC11-934E-990D-AF72AA9699D5}" srcOrd="0" destOrd="0" presId="urn:microsoft.com/office/officeart/2009/3/layout/StepUpProcess"/>
    <dgm:cxn modelId="{006A8E14-C2B1-5C4D-8375-F960D365B77F}" type="presParOf" srcId="{99F488C0-0973-E946-B32E-07B6E56087BB}" destId="{42B7B1AD-36F1-9E4D-A953-1AE9E4E08D33}"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ECED5E2-7070-400B-B828-DD280B5183FF}"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GB"/>
        </a:p>
      </dgm:t>
    </dgm:pt>
    <dgm:pt modelId="{C05D522C-0715-42A9-9826-1E60F80662F5}">
      <dgm:prSet phldrT="[Text]"/>
      <dgm:spPr/>
      <dgm:t>
        <a:bodyPr/>
        <a:lstStyle/>
        <a:p>
          <a:r>
            <a:rPr lang="en-GB" dirty="0" smtClean="0"/>
            <a:t>Retrospective Parenting </a:t>
          </a:r>
          <a:endParaRPr lang="en-GB" dirty="0"/>
        </a:p>
      </dgm:t>
    </dgm:pt>
    <dgm:pt modelId="{C916178F-A268-49BB-8302-6236982C449C}" type="parTrans" cxnId="{1DEB5D21-C67E-4703-BE01-E1906B2A5AE9}">
      <dgm:prSet/>
      <dgm:spPr/>
      <dgm:t>
        <a:bodyPr/>
        <a:lstStyle/>
        <a:p>
          <a:endParaRPr lang="en-GB"/>
        </a:p>
      </dgm:t>
    </dgm:pt>
    <dgm:pt modelId="{B7E9C6E5-22DB-40C3-91AC-E264CB1C69E5}" type="sibTrans" cxnId="{1DEB5D21-C67E-4703-BE01-E1906B2A5AE9}">
      <dgm:prSet/>
      <dgm:spPr/>
      <dgm:t>
        <a:bodyPr/>
        <a:lstStyle/>
        <a:p>
          <a:endParaRPr lang="en-GB"/>
        </a:p>
      </dgm:t>
    </dgm:pt>
    <dgm:pt modelId="{F2A292B2-A883-4E16-BE63-5DD7B18089E4}">
      <dgm:prSet phldrT="[Text]"/>
      <dgm:spPr/>
      <dgm:t>
        <a:bodyPr/>
        <a:lstStyle/>
        <a:p>
          <a:r>
            <a:rPr lang="en-GB" dirty="0" smtClean="0"/>
            <a:t>Preparation for Bias</a:t>
          </a:r>
          <a:endParaRPr lang="en-GB" dirty="0"/>
        </a:p>
      </dgm:t>
    </dgm:pt>
    <dgm:pt modelId="{AC147C46-77E9-4903-BE36-01CE309BC49F}" type="parTrans" cxnId="{39475E07-F330-4134-8EEF-74DED0469C61}">
      <dgm:prSet/>
      <dgm:spPr/>
      <dgm:t>
        <a:bodyPr/>
        <a:lstStyle/>
        <a:p>
          <a:endParaRPr lang="en-GB"/>
        </a:p>
      </dgm:t>
    </dgm:pt>
    <dgm:pt modelId="{CBC3DB1B-3256-48E1-A2EE-F28367CCDF07}" type="sibTrans" cxnId="{39475E07-F330-4134-8EEF-74DED0469C61}">
      <dgm:prSet/>
      <dgm:spPr/>
      <dgm:t>
        <a:bodyPr/>
        <a:lstStyle/>
        <a:p>
          <a:endParaRPr lang="en-GB"/>
        </a:p>
      </dgm:t>
    </dgm:pt>
    <dgm:pt modelId="{AD5EFD28-8FD1-4DAB-B0DF-1E96B7F03BA9}">
      <dgm:prSet phldrT="[Text]"/>
      <dgm:spPr/>
      <dgm:t>
        <a:bodyPr/>
        <a:lstStyle/>
        <a:p>
          <a:r>
            <a:rPr lang="en-GB" dirty="0" smtClean="0"/>
            <a:t>Concerted Cultivation</a:t>
          </a:r>
          <a:endParaRPr lang="en-GB" dirty="0"/>
        </a:p>
      </dgm:t>
    </dgm:pt>
    <dgm:pt modelId="{C92FE0D1-58E3-4274-92B2-5B8367AD8404}" type="parTrans" cxnId="{FC7478E6-38C0-45DE-8E51-7BE5B5BE68D2}">
      <dgm:prSet/>
      <dgm:spPr/>
      <dgm:t>
        <a:bodyPr/>
        <a:lstStyle/>
        <a:p>
          <a:endParaRPr lang="en-GB"/>
        </a:p>
      </dgm:t>
    </dgm:pt>
    <dgm:pt modelId="{E5711CCD-0A22-4E89-9F95-AE2170CA9A1C}" type="sibTrans" cxnId="{FC7478E6-38C0-45DE-8E51-7BE5B5BE68D2}">
      <dgm:prSet/>
      <dgm:spPr/>
      <dgm:t>
        <a:bodyPr/>
        <a:lstStyle/>
        <a:p>
          <a:endParaRPr lang="en-GB"/>
        </a:p>
      </dgm:t>
    </dgm:pt>
    <dgm:pt modelId="{0923DF78-B006-4356-B40D-77F7C9B7A332}">
      <dgm:prSet phldrT="[Text]"/>
      <dgm:spPr/>
      <dgm:t>
        <a:bodyPr/>
        <a:lstStyle/>
        <a:p>
          <a:r>
            <a:rPr lang="en-GB" dirty="0" smtClean="0"/>
            <a:t>Aspirations &amp; Meritocracy </a:t>
          </a:r>
          <a:endParaRPr lang="en-GB" dirty="0"/>
        </a:p>
      </dgm:t>
    </dgm:pt>
    <dgm:pt modelId="{00D7AC24-429F-4D58-8CAD-45C45E50B56A}" type="parTrans" cxnId="{2B8BF3FF-54A9-4616-9AC8-1BD5B7EC8D95}">
      <dgm:prSet/>
      <dgm:spPr/>
      <dgm:t>
        <a:bodyPr/>
        <a:lstStyle/>
        <a:p>
          <a:endParaRPr lang="en-GB"/>
        </a:p>
      </dgm:t>
    </dgm:pt>
    <dgm:pt modelId="{068A0345-E8C3-4A60-8614-719C78BB211F}" type="sibTrans" cxnId="{2B8BF3FF-54A9-4616-9AC8-1BD5B7EC8D95}">
      <dgm:prSet/>
      <dgm:spPr/>
      <dgm:t>
        <a:bodyPr/>
        <a:lstStyle/>
        <a:p>
          <a:endParaRPr lang="en-GB"/>
        </a:p>
      </dgm:t>
    </dgm:pt>
    <dgm:pt modelId="{8466821E-E63E-4F81-95EE-863B833474FD}">
      <dgm:prSet phldrT="[Text]"/>
      <dgm:spPr/>
      <dgm:t>
        <a:bodyPr/>
        <a:lstStyle/>
        <a:p>
          <a:r>
            <a:rPr lang="en-GB" dirty="0" smtClean="0"/>
            <a:t>NARRATIVES OF RESILIENCE </a:t>
          </a:r>
          <a:endParaRPr lang="en-GB" dirty="0"/>
        </a:p>
      </dgm:t>
    </dgm:pt>
    <dgm:pt modelId="{CD85D561-11F9-4C1B-B008-D02A5E242770}" type="parTrans" cxnId="{BC631520-CF8F-4519-9DF2-44473DB0E203}">
      <dgm:prSet/>
      <dgm:spPr/>
      <dgm:t>
        <a:bodyPr/>
        <a:lstStyle/>
        <a:p>
          <a:endParaRPr lang="en-GB"/>
        </a:p>
      </dgm:t>
    </dgm:pt>
    <dgm:pt modelId="{69B1D2BB-13FB-4927-B165-8E116F74BCD3}" type="sibTrans" cxnId="{BC631520-CF8F-4519-9DF2-44473DB0E203}">
      <dgm:prSet/>
      <dgm:spPr/>
      <dgm:t>
        <a:bodyPr/>
        <a:lstStyle/>
        <a:p>
          <a:endParaRPr lang="en-GB"/>
        </a:p>
      </dgm:t>
    </dgm:pt>
    <dgm:pt modelId="{5EB43DE5-70DF-4B30-AFF3-152EC929A07E}">
      <dgm:prSet phldrT="[Text]"/>
      <dgm:spPr/>
      <dgm:t>
        <a:bodyPr/>
        <a:lstStyle/>
        <a:p>
          <a:r>
            <a:rPr lang="en-GB" dirty="0" smtClean="0"/>
            <a:t>Gender and Parenting Roles</a:t>
          </a:r>
          <a:endParaRPr lang="en-GB" dirty="0"/>
        </a:p>
      </dgm:t>
    </dgm:pt>
    <dgm:pt modelId="{73BDEC0C-B330-4950-AC24-12608046C0D9}" type="parTrans" cxnId="{9B5F1FD8-791A-4539-9E92-E552A3437EEF}">
      <dgm:prSet/>
      <dgm:spPr/>
      <dgm:t>
        <a:bodyPr/>
        <a:lstStyle/>
        <a:p>
          <a:endParaRPr lang="en-GB"/>
        </a:p>
      </dgm:t>
    </dgm:pt>
    <dgm:pt modelId="{FDD29F8E-0F8D-4628-BA63-200CFF8C7428}" type="sibTrans" cxnId="{9B5F1FD8-791A-4539-9E92-E552A3437EEF}">
      <dgm:prSet/>
      <dgm:spPr/>
      <dgm:t>
        <a:bodyPr/>
        <a:lstStyle/>
        <a:p>
          <a:endParaRPr lang="en-GB"/>
        </a:p>
      </dgm:t>
    </dgm:pt>
    <dgm:pt modelId="{FD829494-958B-4737-AF52-24E0AF480A5D}" type="pres">
      <dgm:prSet presAssocID="{FECED5E2-7070-400B-B828-DD280B5183FF}" presName="diagram" presStyleCnt="0">
        <dgm:presLayoutVars>
          <dgm:chPref val="1"/>
          <dgm:dir/>
          <dgm:animOne val="branch"/>
          <dgm:animLvl val="lvl"/>
          <dgm:resizeHandles val="exact"/>
        </dgm:presLayoutVars>
      </dgm:prSet>
      <dgm:spPr/>
      <dgm:t>
        <a:bodyPr/>
        <a:lstStyle/>
        <a:p>
          <a:endParaRPr lang="en-GB"/>
        </a:p>
      </dgm:t>
    </dgm:pt>
    <dgm:pt modelId="{920E0FDB-E95B-48AA-846C-FE6A008BEEBE}" type="pres">
      <dgm:prSet presAssocID="{C05D522C-0715-42A9-9826-1E60F80662F5}" presName="root1" presStyleCnt="0"/>
      <dgm:spPr/>
    </dgm:pt>
    <dgm:pt modelId="{B8DC0FF9-E585-4FA9-91EB-CB9E5C888D90}" type="pres">
      <dgm:prSet presAssocID="{C05D522C-0715-42A9-9826-1E60F80662F5}" presName="LevelOneTextNode" presStyleLbl="node0" presStyleIdx="0" presStyleCnt="2" custLinFactX="-71963" custLinFactNeighborX="-100000" custLinFactNeighborY="-4743">
        <dgm:presLayoutVars>
          <dgm:chPref val="3"/>
        </dgm:presLayoutVars>
      </dgm:prSet>
      <dgm:spPr/>
      <dgm:t>
        <a:bodyPr/>
        <a:lstStyle/>
        <a:p>
          <a:endParaRPr lang="en-GB"/>
        </a:p>
      </dgm:t>
    </dgm:pt>
    <dgm:pt modelId="{5BDCC042-C777-46A8-9353-34B67515372E}" type="pres">
      <dgm:prSet presAssocID="{C05D522C-0715-42A9-9826-1E60F80662F5}" presName="level2hierChild" presStyleCnt="0"/>
      <dgm:spPr/>
    </dgm:pt>
    <dgm:pt modelId="{42D5189F-E80E-471D-BD8B-0DB32EEA2DBF}" type="pres">
      <dgm:prSet presAssocID="{AC147C46-77E9-4903-BE36-01CE309BC49F}" presName="conn2-1" presStyleLbl="parChTrans1D2" presStyleIdx="0" presStyleCnt="4"/>
      <dgm:spPr/>
      <dgm:t>
        <a:bodyPr/>
        <a:lstStyle/>
        <a:p>
          <a:endParaRPr lang="en-GB"/>
        </a:p>
      </dgm:t>
    </dgm:pt>
    <dgm:pt modelId="{A9448D0B-1E6E-43FD-B174-43B98C1F31E3}" type="pres">
      <dgm:prSet presAssocID="{AC147C46-77E9-4903-BE36-01CE309BC49F}" presName="connTx" presStyleLbl="parChTrans1D2" presStyleIdx="0" presStyleCnt="4"/>
      <dgm:spPr/>
      <dgm:t>
        <a:bodyPr/>
        <a:lstStyle/>
        <a:p>
          <a:endParaRPr lang="en-GB"/>
        </a:p>
      </dgm:t>
    </dgm:pt>
    <dgm:pt modelId="{50299467-5822-46C7-BCB2-F900762A3615}" type="pres">
      <dgm:prSet presAssocID="{F2A292B2-A883-4E16-BE63-5DD7B18089E4}" presName="root2" presStyleCnt="0"/>
      <dgm:spPr/>
    </dgm:pt>
    <dgm:pt modelId="{A13B4B6C-4290-4DE8-A854-ED907F13D6FF}" type="pres">
      <dgm:prSet presAssocID="{F2A292B2-A883-4E16-BE63-5DD7B18089E4}" presName="LevelTwoTextNode" presStyleLbl="node2" presStyleIdx="0" presStyleCnt="4" custLinFactY="16333" custLinFactNeighborX="-78221" custLinFactNeighborY="100000">
        <dgm:presLayoutVars>
          <dgm:chPref val="3"/>
        </dgm:presLayoutVars>
      </dgm:prSet>
      <dgm:spPr/>
      <dgm:t>
        <a:bodyPr/>
        <a:lstStyle/>
        <a:p>
          <a:endParaRPr lang="en-GB"/>
        </a:p>
      </dgm:t>
    </dgm:pt>
    <dgm:pt modelId="{9F9530CE-5DCE-4A7A-948C-C41B76DDCD3A}" type="pres">
      <dgm:prSet presAssocID="{F2A292B2-A883-4E16-BE63-5DD7B18089E4}" presName="level3hierChild" presStyleCnt="0"/>
      <dgm:spPr/>
    </dgm:pt>
    <dgm:pt modelId="{CE062642-AACE-4F35-8F45-AEA0B7C3DA89}" type="pres">
      <dgm:prSet presAssocID="{00D7AC24-429F-4D58-8CAD-45C45E50B56A}" presName="conn2-1" presStyleLbl="parChTrans1D2" presStyleIdx="1" presStyleCnt="4"/>
      <dgm:spPr/>
      <dgm:t>
        <a:bodyPr/>
        <a:lstStyle/>
        <a:p>
          <a:endParaRPr lang="en-US"/>
        </a:p>
      </dgm:t>
    </dgm:pt>
    <dgm:pt modelId="{E60B2A44-2804-4EA0-A94C-280D46646EE9}" type="pres">
      <dgm:prSet presAssocID="{00D7AC24-429F-4D58-8CAD-45C45E50B56A}" presName="connTx" presStyleLbl="parChTrans1D2" presStyleIdx="1" presStyleCnt="4"/>
      <dgm:spPr/>
      <dgm:t>
        <a:bodyPr/>
        <a:lstStyle/>
        <a:p>
          <a:endParaRPr lang="en-US"/>
        </a:p>
      </dgm:t>
    </dgm:pt>
    <dgm:pt modelId="{C75759DE-4DD3-465A-B0D4-491EA40940FB}" type="pres">
      <dgm:prSet presAssocID="{0923DF78-B006-4356-B40D-77F7C9B7A332}" presName="root2" presStyleCnt="0"/>
      <dgm:spPr/>
    </dgm:pt>
    <dgm:pt modelId="{C4A58C81-E064-4664-BFC4-8A97917684C1}" type="pres">
      <dgm:prSet presAssocID="{0923DF78-B006-4356-B40D-77F7C9B7A332}" presName="LevelTwoTextNode" presStyleLbl="node2" presStyleIdx="1" presStyleCnt="4" custLinFactY="-8259" custLinFactNeighborX="-78221" custLinFactNeighborY="-100000">
        <dgm:presLayoutVars>
          <dgm:chPref val="3"/>
        </dgm:presLayoutVars>
      </dgm:prSet>
      <dgm:spPr/>
      <dgm:t>
        <a:bodyPr/>
        <a:lstStyle/>
        <a:p>
          <a:endParaRPr lang="en-GB"/>
        </a:p>
      </dgm:t>
    </dgm:pt>
    <dgm:pt modelId="{0625DEA7-9DF2-4E9B-8968-E3D7C9F6CD0F}" type="pres">
      <dgm:prSet presAssocID="{0923DF78-B006-4356-B40D-77F7C9B7A332}" presName="level3hierChild" presStyleCnt="0"/>
      <dgm:spPr/>
    </dgm:pt>
    <dgm:pt modelId="{CEBCA683-85F3-47B9-88BF-ACD7BF2340BC}" type="pres">
      <dgm:prSet presAssocID="{C92FE0D1-58E3-4274-92B2-5B8367AD8404}" presName="conn2-1" presStyleLbl="parChTrans1D2" presStyleIdx="2" presStyleCnt="4"/>
      <dgm:spPr/>
      <dgm:t>
        <a:bodyPr/>
        <a:lstStyle/>
        <a:p>
          <a:endParaRPr lang="en-GB"/>
        </a:p>
      </dgm:t>
    </dgm:pt>
    <dgm:pt modelId="{E62314F6-E192-422E-98DB-05CEC9E3B08D}" type="pres">
      <dgm:prSet presAssocID="{C92FE0D1-58E3-4274-92B2-5B8367AD8404}" presName="connTx" presStyleLbl="parChTrans1D2" presStyleIdx="2" presStyleCnt="4"/>
      <dgm:spPr/>
      <dgm:t>
        <a:bodyPr/>
        <a:lstStyle/>
        <a:p>
          <a:endParaRPr lang="en-GB"/>
        </a:p>
      </dgm:t>
    </dgm:pt>
    <dgm:pt modelId="{9253A3AB-8BA1-4379-96EF-59151A4D764F}" type="pres">
      <dgm:prSet presAssocID="{AD5EFD28-8FD1-4DAB-B0DF-1E96B7F03BA9}" presName="root2" presStyleCnt="0"/>
      <dgm:spPr/>
    </dgm:pt>
    <dgm:pt modelId="{37E28497-DBD5-4338-9717-7ED403A894FB}" type="pres">
      <dgm:prSet presAssocID="{AD5EFD28-8FD1-4DAB-B0DF-1E96B7F03BA9}" presName="LevelTwoTextNode" presStyleLbl="node2" presStyleIdx="2" presStyleCnt="4" custLinFactNeighborX="-75593" custLinFactNeighborY="109">
        <dgm:presLayoutVars>
          <dgm:chPref val="3"/>
        </dgm:presLayoutVars>
      </dgm:prSet>
      <dgm:spPr/>
      <dgm:t>
        <a:bodyPr/>
        <a:lstStyle/>
        <a:p>
          <a:endParaRPr lang="en-GB"/>
        </a:p>
      </dgm:t>
    </dgm:pt>
    <dgm:pt modelId="{CDAA541A-8CE0-409A-AF3C-6E77C3DB2AD1}" type="pres">
      <dgm:prSet presAssocID="{AD5EFD28-8FD1-4DAB-B0DF-1E96B7F03BA9}" presName="level3hierChild" presStyleCnt="0"/>
      <dgm:spPr/>
    </dgm:pt>
    <dgm:pt modelId="{3C670D25-8030-4FC8-87EE-56E9E18D2EED}" type="pres">
      <dgm:prSet presAssocID="{73BDEC0C-B330-4950-AC24-12608046C0D9}" presName="conn2-1" presStyleLbl="parChTrans1D2" presStyleIdx="3" presStyleCnt="4"/>
      <dgm:spPr/>
      <dgm:t>
        <a:bodyPr/>
        <a:lstStyle/>
        <a:p>
          <a:endParaRPr lang="en-GB"/>
        </a:p>
      </dgm:t>
    </dgm:pt>
    <dgm:pt modelId="{F0A54904-8B39-45AB-8666-643CA3F9E75D}" type="pres">
      <dgm:prSet presAssocID="{73BDEC0C-B330-4950-AC24-12608046C0D9}" presName="connTx" presStyleLbl="parChTrans1D2" presStyleIdx="3" presStyleCnt="4"/>
      <dgm:spPr/>
      <dgm:t>
        <a:bodyPr/>
        <a:lstStyle/>
        <a:p>
          <a:endParaRPr lang="en-GB"/>
        </a:p>
      </dgm:t>
    </dgm:pt>
    <dgm:pt modelId="{5BA5A49C-8F4F-48D2-9CA0-2D92024B4118}" type="pres">
      <dgm:prSet presAssocID="{5EB43DE5-70DF-4B30-AFF3-152EC929A07E}" presName="root2" presStyleCnt="0"/>
      <dgm:spPr/>
    </dgm:pt>
    <dgm:pt modelId="{41CD7DD9-348C-446A-B896-9FBAE2A1F04E}" type="pres">
      <dgm:prSet presAssocID="{5EB43DE5-70DF-4B30-AFF3-152EC929A07E}" presName="LevelTwoTextNode" presStyleLbl="node2" presStyleIdx="3" presStyleCnt="4" custLinFactNeighborX="-71723" custLinFactNeighborY="-3281">
        <dgm:presLayoutVars>
          <dgm:chPref val="3"/>
        </dgm:presLayoutVars>
      </dgm:prSet>
      <dgm:spPr/>
      <dgm:t>
        <a:bodyPr/>
        <a:lstStyle/>
        <a:p>
          <a:endParaRPr lang="en-GB"/>
        </a:p>
      </dgm:t>
    </dgm:pt>
    <dgm:pt modelId="{6F6FEA02-9047-4D77-921B-5C2AC89CB164}" type="pres">
      <dgm:prSet presAssocID="{5EB43DE5-70DF-4B30-AFF3-152EC929A07E}" presName="level3hierChild" presStyleCnt="0"/>
      <dgm:spPr/>
    </dgm:pt>
    <dgm:pt modelId="{E3910ED8-4B95-4FD1-934D-C72666FE69CF}" type="pres">
      <dgm:prSet presAssocID="{8466821E-E63E-4F81-95EE-863B833474FD}" presName="root1" presStyleCnt="0"/>
      <dgm:spPr/>
    </dgm:pt>
    <dgm:pt modelId="{121DF60A-C147-4C6E-ADF4-FE3E7F5EF19F}" type="pres">
      <dgm:prSet presAssocID="{8466821E-E63E-4F81-95EE-863B833474FD}" presName="LevelOneTextNode" presStyleLbl="node0" presStyleIdx="1" presStyleCnt="2" custLinFactX="100000" custLinFactY="-9522" custLinFactNeighborX="146716" custLinFactNeighborY="-100000">
        <dgm:presLayoutVars>
          <dgm:chPref val="3"/>
        </dgm:presLayoutVars>
      </dgm:prSet>
      <dgm:spPr/>
      <dgm:t>
        <a:bodyPr/>
        <a:lstStyle/>
        <a:p>
          <a:endParaRPr lang="en-GB"/>
        </a:p>
      </dgm:t>
    </dgm:pt>
    <dgm:pt modelId="{C949000C-D38C-477E-A0F7-13C411B7A4E6}" type="pres">
      <dgm:prSet presAssocID="{8466821E-E63E-4F81-95EE-863B833474FD}" presName="level2hierChild" presStyleCnt="0"/>
      <dgm:spPr/>
    </dgm:pt>
  </dgm:ptLst>
  <dgm:cxnLst>
    <dgm:cxn modelId="{7E4A8875-1AA9-EB42-8FF3-BBC65E237BED}" type="presOf" srcId="{FECED5E2-7070-400B-B828-DD280B5183FF}" destId="{FD829494-958B-4737-AF52-24E0AF480A5D}" srcOrd="0" destOrd="0" presId="urn:microsoft.com/office/officeart/2005/8/layout/hierarchy2"/>
    <dgm:cxn modelId="{5E6B5B31-68E3-4748-AD0C-94F64172C890}" type="presOf" srcId="{00D7AC24-429F-4D58-8CAD-45C45E50B56A}" destId="{E60B2A44-2804-4EA0-A94C-280D46646EE9}" srcOrd="1" destOrd="0" presId="urn:microsoft.com/office/officeart/2005/8/layout/hierarchy2"/>
    <dgm:cxn modelId="{13A7D71A-88E5-8E40-9862-C2C2ABBDC12C}" type="presOf" srcId="{C92FE0D1-58E3-4274-92B2-5B8367AD8404}" destId="{E62314F6-E192-422E-98DB-05CEC9E3B08D}" srcOrd="1" destOrd="0" presId="urn:microsoft.com/office/officeart/2005/8/layout/hierarchy2"/>
    <dgm:cxn modelId="{FED43575-9E45-DC48-90E5-5BE1DA8E623A}" type="presOf" srcId="{73BDEC0C-B330-4950-AC24-12608046C0D9}" destId="{3C670D25-8030-4FC8-87EE-56E9E18D2EED}" srcOrd="0" destOrd="0" presId="urn:microsoft.com/office/officeart/2005/8/layout/hierarchy2"/>
    <dgm:cxn modelId="{5C4D8EC7-2FF3-FD40-B2D5-C04F36B7E00D}" type="presOf" srcId="{73BDEC0C-B330-4950-AC24-12608046C0D9}" destId="{F0A54904-8B39-45AB-8666-643CA3F9E75D}" srcOrd="1" destOrd="0" presId="urn:microsoft.com/office/officeart/2005/8/layout/hierarchy2"/>
    <dgm:cxn modelId="{281C64CA-2263-1C4C-B9B4-1FD5DE874D5B}" type="presOf" srcId="{AC147C46-77E9-4903-BE36-01CE309BC49F}" destId="{A9448D0B-1E6E-43FD-B174-43B98C1F31E3}" srcOrd="1" destOrd="0" presId="urn:microsoft.com/office/officeart/2005/8/layout/hierarchy2"/>
    <dgm:cxn modelId="{42DAECA2-1A11-0E4C-ACE9-2EA87E079B80}" type="presOf" srcId="{F2A292B2-A883-4E16-BE63-5DD7B18089E4}" destId="{A13B4B6C-4290-4DE8-A854-ED907F13D6FF}" srcOrd="0" destOrd="0" presId="urn:microsoft.com/office/officeart/2005/8/layout/hierarchy2"/>
    <dgm:cxn modelId="{1DEB5D21-C67E-4703-BE01-E1906B2A5AE9}" srcId="{FECED5E2-7070-400B-B828-DD280B5183FF}" destId="{C05D522C-0715-42A9-9826-1E60F80662F5}" srcOrd="0" destOrd="0" parTransId="{C916178F-A268-49BB-8302-6236982C449C}" sibTransId="{B7E9C6E5-22DB-40C3-91AC-E264CB1C69E5}"/>
    <dgm:cxn modelId="{9B5F1FD8-791A-4539-9E92-E552A3437EEF}" srcId="{C05D522C-0715-42A9-9826-1E60F80662F5}" destId="{5EB43DE5-70DF-4B30-AFF3-152EC929A07E}" srcOrd="3" destOrd="0" parTransId="{73BDEC0C-B330-4950-AC24-12608046C0D9}" sibTransId="{FDD29F8E-0F8D-4628-BA63-200CFF8C7428}"/>
    <dgm:cxn modelId="{6D31E07C-D193-FE41-A40E-FDA2F0E2F519}" type="presOf" srcId="{AD5EFD28-8FD1-4DAB-B0DF-1E96B7F03BA9}" destId="{37E28497-DBD5-4338-9717-7ED403A894FB}" srcOrd="0" destOrd="0" presId="urn:microsoft.com/office/officeart/2005/8/layout/hierarchy2"/>
    <dgm:cxn modelId="{A40CD669-0847-F944-A797-C809AC674AE3}" type="presOf" srcId="{C05D522C-0715-42A9-9826-1E60F80662F5}" destId="{B8DC0FF9-E585-4FA9-91EB-CB9E5C888D90}" srcOrd="0" destOrd="0" presId="urn:microsoft.com/office/officeart/2005/8/layout/hierarchy2"/>
    <dgm:cxn modelId="{39475E07-F330-4134-8EEF-74DED0469C61}" srcId="{C05D522C-0715-42A9-9826-1E60F80662F5}" destId="{F2A292B2-A883-4E16-BE63-5DD7B18089E4}" srcOrd="0" destOrd="0" parTransId="{AC147C46-77E9-4903-BE36-01CE309BC49F}" sibTransId="{CBC3DB1B-3256-48E1-A2EE-F28367CCDF07}"/>
    <dgm:cxn modelId="{B4E62E47-4D32-C448-B1A5-F85B257F3D15}" type="presOf" srcId="{AC147C46-77E9-4903-BE36-01CE309BC49F}" destId="{42D5189F-E80E-471D-BD8B-0DB32EEA2DBF}" srcOrd="0" destOrd="0" presId="urn:microsoft.com/office/officeart/2005/8/layout/hierarchy2"/>
    <dgm:cxn modelId="{D744F8D0-C702-9545-B1A5-0767653CC581}" type="presOf" srcId="{C92FE0D1-58E3-4274-92B2-5B8367AD8404}" destId="{CEBCA683-85F3-47B9-88BF-ACD7BF2340BC}" srcOrd="0" destOrd="0" presId="urn:microsoft.com/office/officeart/2005/8/layout/hierarchy2"/>
    <dgm:cxn modelId="{F1A1E17A-32A6-5545-A516-73D67EBD0278}" type="presOf" srcId="{8466821E-E63E-4F81-95EE-863B833474FD}" destId="{121DF60A-C147-4C6E-ADF4-FE3E7F5EF19F}" srcOrd="0" destOrd="0" presId="urn:microsoft.com/office/officeart/2005/8/layout/hierarchy2"/>
    <dgm:cxn modelId="{FC7478E6-38C0-45DE-8E51-7BE5B5BE68D2}" srcId="{C05D522C-0715-42A9-9826-1E60F80662F5}" destId="{AD5EFD28-8FD1-4DAB-B0DF-1E96B7F03BA9}" srcOrd="2" destOrd="0" parTransId="{C92FE0D1-58E3-4274-92B2-5B8367AD8404}" sibTransId="{E5711CCD-0A22-4E89-9F95-AE2170CA9A1C}"/>
    <dgm:cxn modelId="{1EC860BA-02BD-5148-8EBF-63903CDAE8A2}" type="presOf" srcId="{5EB43DE5-70DF-4B30-AFF3-152EC929A07E}" destId="{41CD7DD9-348C-446A-B896-9FBAE2A1F04E}" srcOrd="0" destOrd="0" presId="urn:microsoft.com/office/officeart/2005/8/layout/hierarchy2"/>
    <dgm:cxn modelId="{2B8BF3FF-54A9-4616-9AC8-1BD5B7EC8D95}" srcId="{C05D522C-0715-42A9-9826-1E60F80662F5}" destId="{0923DF78-B006-4356-B40D-77F7C9B7A332}" srcOrd="1" destOrd="0" parTransId="{00D7AC24-429F-4D58-8CAD-45C45E50B56A}" sibTransId="{068A0345-E8C3-4A60-8614-719C78BB211F}"/>
    <dgm:cxn modelId="{A09D6C03-57BB-6140-9F50-0F690FCB6234}" type="presOf" srcId="{00D7AC24-429F-4D58-8CAD-45C45E50B56A}" destId="{CE062642-AACE-4F35-8F45-AEA0B7C3DA89}" srcOrd="0" destOrd="0" presId="urn:microsoft.com/office/officeart/2005/8/layout/hierarchy2"/>
    <dgm:cxn modelId="{3A326201-2FBC-1C44-9996-04DC2088551A}" type="presOf" srcId="{0923DF78-B006-4356-B40D-77F7C9B7A332}" destId="{C4A58C81-E064-4664-BFC4-8A97917684C1}" srcOrd="0" destOrd="0" presId="urn:microsoft.com/office/officeart/2005/8/layout/hierarchy2"/>
    <dgm:cxn modelId="{BC631520-CF8F-4519-9DF2-44473DB0E203}" srcId="{FECED5E2-7070-400B-B828-DD280B5183FF}" destId="{8466821E-E63E-4F81-95EE-863B833474FD}" srcOrd="1" destOrd="0" parTransId="{CD85D561-11F9-4C1B-B008-D02A5E242770}" sibTransId="{69B1D2BB-13FB-4927-B165-8E116F74BCD3}"/>
    <dgm:cxn modelId="{6E964586-AC94-4641-8451-CEBA741B5C03}" type="presParOf" srcId="{FD829494-958B-4737-AF52-24E0AF480A5D}" destId="{920E0FDB-E95B-48AA-846C-FE6A008BEEBE}" srcOrd="0" destOrd="0" presId="urn:microsoft.com/office/officeart/2005/8/layout/hierarchy2"/>
    <dgm:cxn modelId="{9BC18DF6-94DE-7A46-85C3-1AB77C1CD1A3}" type="presParOf" srcId="{920E0FDB-E95B-48AA-846C-FE6A008BEEBE}" destId="{B8DC0FF9-E585-4FA9-91EB-CB9E5C888D90}" srcOrd="0" destOrd="0" presId="urn:microsoft.com/office/officeart/2005/8/layout/hierarchy2"/>
    <dgm:cxn modelId="{4A380AFC-3060-9D43-8C74-0D84029809FC}" type="presParOf" srcId="{920E0FDB-E95B-48AA-846C-FE6A008BEEBE}" destId="{5BDCC042-C777-46A8-9353-34B67515372E}" srcOrd="1" destOrd="0" presId="urn:microsoft.com/office/officeart/2005/8/layout/hierarchy2"/>
    <dgm:cxn modelId="{85486EAB-6894-A440-9EED-4D6AB2E2310D}" type="presParOf" srcId="{5BDCC042-C777-46A8-9353-34B67515372E}" destId="{42D5189F-E80E-471D-BD8B-0DB32EEA2DBF}" srcOrd="0" destOrd="0" presId="urn:microsoft.com/office/officeart/2005/8/layout/hierarchy2"/>
    <dgm:cxn modelId="{8DD11E78-95F7-0F49-9147-AF3313918600}" type="presParOf" srcId="{42D5189F-E80E-471D-BD8B-0DB32EEA2DBF}" destId="{A9448D0B-1E6E-43FD-B174-43B98C1F31E3}" srcOrd="0" destOrd="0" presId="urn:microsoft.com/office/officeart/2005/8/layout/hierarchy2"/>
    <dgm:cxn modelId="{B7A2956C-16EF-FB40-BA76-2C43A9EAF967}" type="presParOf" srcId="{5BDCC042-C777-46A8-9353-34B67515372E}" destId="{50299467-5822-46C7-BCB2-F900762A3615}" srcOrd="1" destOrd="0" presId="urn:microsoft.com/office/officeart/2005/8/layout/hierarchy2"/>
    <dgm:cxn modelId="{7AE254A8-E7EB-1944-A89A-0A58E66D5E0C}" type="presParOf" srcId="{50299467-5822-46C7-BCB2-F900762A3615}" destId="{A13B4B6C-4290-4DE8-A854-ED907F13D6FF}" srcOrd="0" destOrd="0" presId="urn:microsoft.com/office/officeart/2005/8/layout/hierarchy2"/>
    <dgm:cxn modelId="{B54928FB-9CCF-B144-BE01-4DA25F161B0F}" type="presParOf" srcId="{50299467-5822-46C7-BCB2-F900762A3615}" destId="{9F9530CE-5DCE-4A7A-948C-C41B76DDCD3A}" srcOrd="1" destOrd="0" presId="urn:microsoft.com/office/officeart/2005/8/layout/hierarchy2"/>
    <dgm:cxn modelId="{2465D10E-703E-9843-BCD4-484C675A8A3F}" type="presParOf" srcId="{5BDCC042-C777-46A8-9353-34B67515372E}" destId="{CE062642-AACE-4F35-8F45-AEA0B7C3DA89}" srcOrd="2" destOrd="0" presId="urn:microsoft.com/office/officeart/2005/8/layout/hierarchy2"/>
    <dgm:cxn modelId="{DA3A9230-95D3-F146-82C6-B35C53A7CB9E}" type="presParOf" srcId="{CE062642-AACE-4F35-8F45-AEA0B7C3DA89}" destId="{E60B2A44-2804-4EA0-A94C-280D46646EE9}" srcOrd="0" destOrd="0" presId="urn:microsoft.com/office/officeart/2005/8/layout/hierarchy2"/>
    <dgm:cxn modelId="{A45F6F3E-2946-E248-AF81-E1ACEC15A252}" type="presParOf" srcId="{5BDCC042-C777-46A8-9353-34B67515372E}" destId="{C75759DE-4DD3-465A-B0D4-491EA40940FB}" srcOrd="3" destOrd="0" presId="urn:microsoft.com/office/officeart/2005/8/layout/hierarchy2"/>
    <dgm:cxn modelId="{F9C25A8A-3BD0-C443-A909-397583FEAA21}" type="presParOf" srcId="{C75759DE-4DD3-465A-B0D4-491EA40940FB}" destId="{C4A58C81-E064-4664-BFC4-8A97917684C1}" srcOrd="0" destOrd="0" presId="urn:microsoft.com/office/officeart/2005/8/layout/hierarchy2"/>
    <dgm:cxn modelId="{977C3E64-8895-934E-8587-5007AD8DFED6}" type="presParOf" srcId="{C75759DE-4DD3-465A-B0D4-491EA40940FB}" destId="{0625DEA7-9DF2-4E9B-8968-E3D7C9F6CD0F}" srcOrd="1" destOrd="0" presId="urn:microsoft.com/office/officeart/2005/8/layout/hierarchy2"/>
    <dgm:cxn modelId="{4AB6BAF9-6AB5-6A46-92D3-0947EE69F3E7}" type="presParOf" srcId="{5BDCC042-C777-46A8-9353-34B67515372E}" destId="{CEBCA683-85F3-47B9-88BF-ACD7BF2340BC}" srcOrd="4" destOrd="0" presId="urn:microsoft.com/office/officeart/2005/8/layout/hierarchy2"/>
    <dgm:cxn modelId="{0C66A7E3-4CC8-DD45-B6C1-F3D4919EA46E}" type="presParOf" srcId="{CEBCA683-85F3-47B9-88BF-ACD7BF2340BC}" destId="{E62314F6-E192-422E-98DB-05CEC9E3B08D}" srcOrd="0" destOrd="0" presId="urn:microsoft.com/office/officeart/2005/8/layout/hierarchy2"/>
    <dgm:cxn modelId="{E005CA7D-8373-214E-9B40-282C773C3930}" type="presParOf" srcId="{5BDCC042-C777-46A8-9353-34B67515372E}" destId="{9253A3AB-8BA1-4379-96EF-59151A4D764F}" srcOrd="5" destOrd="0" presId="urn:microsoft.com/office/officeart/2005/8/layout/hierarchy2"/>
    <dgm:cxn modelId="{CAE8AC45-3BDA-BF4E-96A5-4B497689B7DE}" type="presParOf" srcId="{9253A3AB-8BA1-4379-96EF-59151A4D764F}" destId="{37E28497-DBD5-4338-9717-7ED403A894FB}" srcOrd="0" destOrd="0" presId="urn:microsoft.com/office/officeart/2005/8/layout/hierarchy2"/>
    <dgm:cxn modelId="{A0CC4444-EDD4-B34F-848B-7B8E0EDE64EC}" type="presParOf" srcId="{9253A3AB-8BA1-4379-96EF-59151A4D764F}" destId="{CDAA541A-8CE0-409A-AF3C-6E77C3DB2AD1}" srcOrd="1" destOrd="0" presId="urn:microsoft.com/office/officeart/2005/8/layout/hierarchy2"/>
    <dgm:cxn modelId="{83B9A441-53A3-7D49-BB9D-D7F265A005D2}" type="presParOf" srcId="{5BDCC042-C777-46A8-9353-34B67515372E}" destId="{3C670D25-8030-4FC8-87EE-56E9E18D2EED}" srcOrd="6" destOrd="0" presId="urn:microsoft.com/office/officeart/2005/8/layout/hierarchy2"/>
    <dgm:cxn modelId="{3D36D545-9ED3-3C4C-9ABC-4C8860BB8452}" type="presParOf" srcId="{3C670D25-8030-4FC8-87EE-56E9E18D2EED}" destId="{F0A54904-8B39-45AB-8666-643CA3F9E75D}" srcOrd="0" destOrd="0" presId="urn:microsoft.com/office/officeart/2005/8/layout/hierarchy2"/>
    <dgm:cxn modelId="{B13B0E41-F8DD-9F41-A5CE-ABB5D4D686BA}" type="presParOf" srcId="{5BDCC042-C777-46A8-9353-34B67515372E}" destId="{5BA5A49C-8F4F-48D2-9CA0-2D92024B4118}" srcOrd="7" destOrd="0" presId="urn:microsoft.com/office/officeart/2005/8/layout/hierarchy2"/>
    <dgm:cxn modelId="{05056CE2-A5FC-CB4E-B05C-DB90CA30B997}" type="presParOf" srcId="{5BA5A49C-8F4F-48D2-9CA0-2D92024B4118}" destId="{41CD7DD9-348C-446A-B896-9FBAE2A1F04E}" srcOrd="0" destOrd="0" presId="urn:microsoft.com/office/officeart/2005/8/layout/hierarchy2"/>
    <dgm:cxn modelId="{F6945DC3-CBC3-A34F-99EF-500141555068}" type="presParOf" srcId="{5BA5A49C-8F4F-48D2-9CA0-2D92024B4118}" destId="{6F6FEA02-9047-4D77-921B-5C2AC89CB164}" srcOrd="1" destOrd="0" presId="urn:microsoft.com/office/officeart/2005/8/layout/hierarchy2"/>
    <dgm:cxn modelId="{E4AE7B5C-E87A-CD49-9A93-E722C99DB997}" type="presParOf" srcId="{FD829494-958B-4737-AF52-24E0AF480A5D}" destId="{E3910ED8-4B95-4FD1-934D-C72666FE69CF}" srcOrd="1" destOrd="0" presId="urn:microsoft.com/office/officeart/2005/8/layout/hierarchy2"/>
    <dgm:cxn modelId="{94DD33FB-07C6-0D47-BA57-44F947C8BED1}" type="presParOf" srcId="{E3910ED8-4B95-4FD1-934D-C72666FE69CF}" destId="{121DF60A-C147-4C6E-ADF4-FE3E7F5EF19F}" srcOrd="0" destOrd="0" presId="urn:microsoft.com/office/officeart/2005/8/layout/hierarchy2"/>
    <dgm:cxn modelId="{4B887149-9EB5-2042-A01B-21348B3B1542}" type="presParOf" srcId="{E3910ED8-4B95-4FD1-934D-C72666FE69CF}" destId="{C949000C-D38C-477E-A0F7-13C411B7A4E6}"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7C2D624-5F15-6C4C-893A-8518681AAC5E}" type="doc">
      <dgm:prSet loTypeId="urn:microsoft.com/office/officeart/2009/3/layout/RandomtoResultProcess" loCatId="" qsTypeId="urn:microsoft.com/office/officeart/2005/8/quickstyle/simple4" qsCatId="simple" csTypeId="urn:microsoft.com/office/officeart/2005/8/colors/accent1_2" csCatId="accent1" phldr="1"/>
      <dgm:spPr/>
      <dgm:t>
        <a:bodyPr/>
        <a:lstStyle/>
        <a:p>
          <a:endParaRPr lang="en-US"/>
        </a:p>
      </dgm:t>
    </dgm:pt>
    <dgm:pt modelId="{22EDCDD2-006A-AE41-A02A-1D1AD475837D}">
      <dgm:prSet phldrT="[Text]"/>
      <dgm:spPr/>
      <dgm:t>
        <a:bodyPr/>
        <a:lstStyle/>
        <a:p>
          <a:r>
            <a:rPr lang="en-US" dirty="0" smtClean="0"/>
            <a:t>Dominant discourses </a:t>
          </a:r>
          <a:endParaRPr lang="en-US" dirty="0"/>
        </a:p>
      </dgm:t>
    </dgm:pt>
    <dgm:pt modelId="{AEA71656-E843-D946-B92B-551436B60BFF}" type="parTrans" cxnId="{8B30A79C-5562-5048-8324-313385ECF5B4}">
      <dgm:prSet/>
      <dgm:spPr/>
      <dgm:t>
        <a:bodyPr/>
        <a:lstStyle/>
        <a:p>
          <a:endParaRPr lang="en-US"/>
        </a:p>
      </dgm:t>
    </dgm:pt>
    <dgm:pt modelId="{17184970-97E9-F946-8241-93B71138BE32}" type="sibTrans" cxnId="{8B30A79C-5562-5048-8324-313385ECF5B4}">
      <dgm:prSet/>
      <dgm:spPr/>
      <dgm:t>
        <a:bodyPr/>
        <a:lstStyle/>
        <a:p>
          <a:endParaRPr lang="en-US"/>
        </a:p>
      </dgm:t>
    </dgm:pt>
    <dgm:pt modelId="{3228F2D1-DCB4-D644-AA37-A87F148E4927}">
      <dgm:prSet phldrT="[Text]"/>
      <dgm:spPr/>
      <dgm:t>
        <a:bodyPr/>
        <a:lstStyle/>
        <a:p>
          <a:r>
            <a:rPr lang="en-US" dirty="0" smtClean="0"/>
            <a:t>Meritocracy  Individualism</a:t>
          </a:r>
          <a:endParaRPr lang="en-US" dirty="0"/>
        </a:p>
      </dgm:t>
    </dgm:pt>
    <dgm:pt modelId="{3D44E153-4A76-0A4C-8E22-0391A6BFFEE0}" type="parTrans" cxnId="{333A1A30-1E23-5148-B622-8A54E686C52E}">
      <dgm:prSet/>
      <dgm:spPr/>
      <dgm:t>
        <a:bodyPr/>
        <a:lstStyle/>
        <a:p>
          <a:endParaRPr lang="en-US"/>
        </a:p>
      </dgm:t>
    </dgm:pt>
    <dgm:pt modelId="{CDF07637-387A-BF4F-AB0A-85F8CBF64372}" type="sibTrans" cxnId="{333A1A30-1E23-5148-B622-8A54E686C52E}">
      <dgm:prSet/>
      <dgm:spPr/>
      <dgm:t>
        <a:bodyPr/>
        <a:lstStyle/>
        <a:p>
          <a:endParaRPr lang="en-US"/>
        </a:p>
      </dgm:t>
    </dgm:pt>
    <dgm:pt modelId="{3D9B3A8D-4F5E-9744-B115-2742BE90BDD8}">
      <dgm:prSet phldrT="[Text]"/>
      <dgm:spPr/>
      <dgm:t>
        <a:bodyPr/>
        <a:lstStyle/>
        <a:p>
          <a:r>
            <a:rPr lang="en-US" dirty="0" smtClean="0"/>
            <a:t>Personal narratives </a:t>
          </a:r>
          <a:endParaRPr lang="en-US" dirty="0"/>
        </a:p>
      </dgm:t>
    </dgm:pt>
    <dgm:pt modelId="{4F4E7FB0-2238-A241-B46F-4334B24F6AEE}" type="parTrans" cxnId="{E23034C1-9DB2-B140-8043-E5FE31A8A8B4}">
      <dgm:prSet/>
      <dgm:spPr/>
      <dgm:t>
        <a:bodyPr/>
        <a:lstStyle/>
        <a:p>
          <a:endParaRPr lang="en-US"/>
        </a:p>
      </dgm:t>
    </dgm:pt>
    <dgm:pt modelId="{2B103702-4EA5-C943-AA73-83BF44947AC3}" type="sibTrans" cxnId="{E23034C1-9DB2-B140-8043-E5FE31A8A8B4}">
      <dgm:prSet/>
      <dgm:spPr/>
      <dgm:t>
        <a:bodyPr/>
        <a:lstStyle/>
        <a:p>
          <a:endParaRPr lang="en-US"/>
        </a:p>
      </dgm:t>
    </dgm:pt>
    <dgm:pt modelId="{C516CD46-BC2B-4C4D-9F47-A0E8A934E235}">
      <dgm:prSet phldrT="[Text]"/>
      <dgm:spPr/>
      <dgm:t>
        <a:bodyPr/>
        <a:lstStyle/>
        <a:p>
          <a:r>
            <a:rPr lang="en-US" dirty="0" smtClean="0"/>
            <a:t>Language of struggle and agency</a:t>
          </a:r>
          <a:endParaRPr lang="en-US" dirty="0"/>
        </a:p>
      </dgm:t>
    </dgm:pt>
    <dgm:pt modelId="{15AD6E94-CDCB-8541-8D89-6A5941AE3AA1}" type="parTrans" cxnId="{D76F542A-FB4D-4441-A1B9-A7CC2F362AEB}">
      <dgm:prSet/>
      <dgm:spPr/>
      <dgm:t>
        <a:bodyPr/>
        <a:lstStyle/>
        <a:p>
          <a:endParaRPr lang="en-US"/>
        </a:p>
      </dgm:t>
    </dgm:pt>
    <dgm:pt modelId="{54B2BDB9-847B-AD42-88B2-3E149F2F7792}" type="sibTrans" cxnId="{D76F542A-FB4D-4441-A1B9-A7CC2F362AEB}">
      <dgm:prSet/>
      <dgm:spPr/>
      <dgm:t>
        <a:bodyPr/>
        <a:lstStyle/>
        <a:p>
          <a:endParaRPr lang="en-US"/>
        </a:p>
      </dgm:t>
    </dgm:pt>
    <dgm:pt modelId="{D5628885-7BA2-6545-8F19-CA21DF300417}" type="pres">
      <dgm:prSet presAssocID="{77C2D624-5F15-6C4C-893A-8518681AAC5E}" presName="Name0" presStyleCnt="0">
        <dgm:presLayoutVars>
          <dgm:dir/>
          <dgm:animOne val="branch"/>
          <dgm:animLvl val="lvl"/>
        </dgm:presLayoutVars>
      </dgm:prSet>
      <dgm:spPr/>
      <dgm:t>
        <a:bodyPr/>
        <a:lstStyle/>
        <a:p>
          <a:endParaRPr lang="en-US"/>
        </a:p>
      </dgm:t>
    </dgm:pt>
    <dgm:pt modelId="{7A8F0113-B746-7041-9753-9539E02DA0B2}" type="pres">
      <dgm:prSet presAssocID="{22EDCDD2-006A-AE41-A02A-1D1AD475837D}" presName="chaos" presStyleCnt="0"/>
      <dgm:spPr/>
    </dgm:pt>
    <dgm:pt modelId="{79D4ED95-F99D-184C-A776-E5CF03DEA311}" type="pres">
      <dgm:prSet presAssocID="{22EDCDD2-006A-AE41-A02A-1D1AD475837D}" presName="parTx1" presStyleLbl="revTx" presStyleIdx="0" presStyleCnt="3"/>
      <dgm:spPr/>
      <dgm:t>
        <a:bodyPr/>
        <a:lstStyle/>
        <a:p>
          <a:endParaRPr lang="en-US"/>
        </a:p>
      </dgm:t>
    </dgm:pt>
    <dgm:pt modelId="{B9DF4009-D743-3546-93B0-4471E917C1A9}" type="pres">
      <dgm:prSet presAssocID="{22EDCDD2-006A-AE41-A02A-1D1AD475837D}" presName="desTx1" presStyleLbl="revTx" presStyleIdx="1" presStyleCnt="3">
        <dgm:presLayoutVars>
          <dgm:bulletEnabled val="1"/>
        </dgm:presLayoutVars>
      </dgm:prSet>
      <dgm:spPr/>
      <dgm:t>
        <a:bodyPr/>
        <a:lstStyle/>
        <a:p>
          <a:endParaRPr lang="en-US"/>
        </a:p>
      </dgm:t>
    </dgm:pt>
    <dgm:pt modelId="{C9F00212-976C-C648-BF5E-25B51AD5A6DC}" type="pres">
      <dgm:prSet presAssocID="{22EDCDD2-006A-AE41-A02A-1D1AD475837D}" presName="c1" presStyleLbl="node1" presStyleIdx="0" presStyleCnt="19"/>
      <dgm:spPr/>
    </dgm:pt>
    <dgm:pt modelId="{A6738D17-B74E-C64B-9DC2-A3B9B74090D5}" type="pres">
      <dgm:prSet presAssocID="{22EDCDD2-006A-AE41-A02A-1D1AD475837D}" presName="c2" presStyleLbl="node1" presStyleIdx="1" presStyleCnt="19"/>
      <dgm:spPr/>
    </dgm:pt>
    <dgm:pt modelId="{AF53FC45-4A3E-8540-8D68-70862DC3F4DC}" type="pres">
      <dgm:prSet presAssocID="{22EDCDD2-006A-AE41-A02A-1D1AD475837D}" presName="c3" presStyleLbl="node1" presStyleIdx="2" presStyleCnt="19"/>
      <dgm:spPr/>
    </dgm:pt>
    <dgm:pt modelId="{950A4E8F-5689-D448-B9D5-70B2397FC5B7}" type="pres">
      <dgm:prSet presAssocID="{22EDCDD2-006A-AE41-A02A-1D1AD475837D}" presName="c4" presStyleLbl="node1" presStyleIdx="3" presStyleCnt="19"/>
      <dgm:spPr/>
    </dgm:pt>
    <dgm:pt modelId="{59857461-FDCB-EB41-9C3B-D0AFA9E4B583}" type="pres">
      <dgm:prSet presAssocID="{22EDCDD2-006A-AE41-A02A-1D1AD475837D}" presName="c5" presStyleLbl="node1" presStyleIdx="4" presStyleCnt="19"/>
      <dgm:spPr/>
    </dgm:pt>
    <dgm:pt modelId="{C77FFB2F-F7A8-1C43-A457-DD3229BE6DAA}" type="pres">
      <dgm:prSet presAssocID="{22EDCDD2-006A-AE41-A02A-1D1AD475837D}" presName="c6" presStyleLbl="node1" presStyleIdx="5" presStyleCnt="19"/>
      <dgm:spPr/>
    </dgm:pt>
    <dgm:pt modelId="{31AAA895-4917-8540-91B4-114EA8A2B17F}" type="pres">
      <dgm:prSet presAssocID="{22EDCDD2-006A-AE41-A02A-1D1AD475837D}" presName="c7" presStyleLbl="node1" presStyleIdx="6" presStyleCnt="19"/>
      <dgm:spPr/>
    </dgm:pt>
    <dgm:pt modelId="{F3B3E616-6AB6-554B-8B83-7B94DDD0EC58}" type="pres">
      <dgm:prSet presAssocID="{22EDCDD2-006A-AE41-A02A-1D1AD475837D}" presName="c8" presStyleLbl="node1" presStyleIdx="7" presStyleCnt="19"/>
      <dgm:spPr/>
    </dgm:pt>
    <dgm:pt modelId="{A6B8A876-0090-5A4E-A03D-42C26809F394}" type="pres">
      <dgm:prSet presAssocID="{22EDCDD2-006A-AE41-A02A-1D1AD475837D}" presName="c9" presStyleLbl="node1" presStyleIdx="8" presStyleCnt="19"/>
      <dgm:spPr/>
    </dgm:pt>
    <dgm:pt modelId="{18B5163C-743A-4D45-B64F-F51B73461A87}" type="pres">
      <dgm:prSet presAssocID="{22EDCDD2-006A-AE41-A02A-1D1AD475837D}" presName="c10" presStyleLbl="node1" presStyleIdx="9" presStyleCnt="19"/>
      <dgm:spPr/>
    </dgm:pt>
    <dgm:pt modelId="{3EA96F85-F4D9-FA49-A722-633B6BD32938}" type="pres">
      <dgm:prSet presAssocID="{22EDCDD2-006A-AE41-A02A-1D1AD475837D}" presName="c11" presStyleLbl="node1" presStyleIdx="10" presStyleCnt="19"/>
      <dgm:spPr/>
    </dgm:pt>
    <dgm:pt modelId="{500525A4-E02E-AD4D-AEDA-34C32D90DC72}" type="pres">
      <dgm:prSet presAssocID="{22EDCDD2-006A-AE41-A02A-1D1AD475837D}" presName="c12" presStyleLbl="node1" presStyleIdx="11" presStyleCnt="19"/>
      <dgm:spPr/>
    </dgm:pt>
    <dgm:pt modelId="{B082BCA1-2EC4-6C4E-BD62-A135C1FE7C59}" type="pres">
      <dgm:prSet presAssocID="{22EDCDD2-006A-AE41-A02A-1D1AD475837D}" presName="c13" presStyleLbl="node1" presStyleIdx="12" presStyleCnt="19"/>
      <dgm:spPr/>
    </dgm:pt>
    <dgm:pt modelId="{9E74F4DF-9B40-AB4D-BAA6-CC82AD65EEED}" type="pres">
      <dgm:prSet presAssocID="{22EDCDD2-006A-AE41-A02A-1D1AD475837D}" presName="c14" presStyleLbl="node1" presStyleIdx="13" presStyleCnt="19"/>
      <dgm:spPr/>
    </dgm:pt>
    <dgm:pt modelId="{84E2C0AA-878A-5B4D-B43F-B9533C99AB4B}" type="pres">
      <dgm:prSet presAssocID="{22EDCDD2-006A-AE41-A02A-1D1AD475837D}" presName="c15" presStyleLbl="node1" presStyleIdx="14" presStyleCnt="19"/>
      <dgm:spPr/>
    </dgm:pt>
    <dgm:pt modelId="{ADB871D1-E11A-E040-8ADA-8903DE0EA1F1}" type="pres">
      <dgm:prSet presAssocID="{22EDCDD2-006A-AE41-A02A-1D1AD475837D}" presName="c16" presStyleLbl="node1" presStyleIdx="15" presStyleCnt="19"/>
      <dgm:spPr/>
    </dgm:pt>
    <dgm:pt modelId="{6B448F2D-D261-F84A-B492-05AF7A2DFACF}" type="pres">
      <dgm:prSet presAssocID="{22EDCDD2-006A-AE41-A02A-1D1AD475837D}" presName="c17" presStyleLbl="node1" presStyleIdx="16" presStyleCnt="19"/>
      <dgm:spPr/>
    </dgm:pt>
    <dgm:pt modelId="{16FC46D5-5AB4-D545-9731-FDC9D43634E6}" type="pres">
      <dgm:prSet presAssocID="{22EDCDD2-006A-AE41-A02A-1D1AD475837D}" presName="c18" presStyleLbl="node1" presStyleIdx="17" presStyleCnt="19"/>
      <dgm:spPr/>
    </dgm:pt>
    <dgm:pt modelId="{DD4639D0-4290-884D-9615-6E40CE9D2220}" type="pres">
      <dgm:prSet presAssocID="{17184970-97E9-F946-8241-93B71138BE32}" presName="chevronComposite1" presStyleCnt="0"/>
      <dgm:spPr/>
    </dgm:pt>
    <dgm:pt modelId="{A314C07F-9653-5F4D-9F70-3CAC2EF652C6}" type="pres">
      <dgm:prSet presAssocID="{17184970-97E9-F946-8241-93B71138BE32}" presName="chevron1" presStyleLbl="sibTrans2D1" presStyleIdx="0" presStyleCnt="2"/>
      <dgm:spPr/>
    </dgm:pt>
    <dgm:pt modelId="{CFF359F4-1050-664C-94B4-7BB137DE073B}" type="pres">
      <dgm:prSet presAssocID="{17184970-97E9-F946-8241-93B71138BE32}" presName="spChevron1" presStyleCnt="0"/>
      <dgm:spPr/>
    </dgm:pt>
    <dgm:pt modelId="{09A0A186-541C-674B-9A25-872B6A2E56A1}" type="pres">
      <dgm:prSet presAssocID="{17184970-97E9-F946-8241-93B71138BE32}" presName="overlap" presStyleCnt="0"/>
      <dgm:spPr/>
    </dgm:pt>
    <dgm:pt modelId="{C506D7E1-16B5-0E45-AD6E-60682A0FD025}" type="pres">
      <dgm:prSet presAssocID="{17184970-97E9-F946-8241-93B71138BE32}" presName="chevronComposite2" presStyleCnt="0"/>
      <dgm:spPr/>
    </dgm:pt>
    <dgm:pt modelId="{033C0754-329E-A142-9AC3-0F0A4C8D95CB}" type="pres">
      <dgm:prSet presAssocID="{17184970-97E9-F946-8241-93B71138BE32}" presName="chevron2" presStyleLbl="sibTrans2D1" presStyleIdx="1" presStyleCnt="2"/>
      <dgm:spPr/>
    </dgm:pt>
    <dgm:pt modelId="{9985557D-CF70-A649-9A88-661D8F52A963}" type="pres">
      <dgm:prSet presAssocID="{17184970-97E9-F946-8241-93B71138BE32}" presName="spChevron2" presStyleCnt="0"/>
      <dgm:spPr/>
    </dgm:pt>
    <dgm:pt modelId="{02B0AF2A-0D2C-EF47-8307-79CFFBD0078A}" type="pres">
      <dgm:prSet presAssocID="{3D9B3A8D-4F5E-9744-B115-2742BE90BDD8}" presName="last" presStyleCnt="0"/>
      <dgm:spPr/>
    </dgm:pt>
    <dgm:pt modelId="{6F739290-7434-3E4F-A892-7CEE76BE6EB0}" type="pres">
      <dgm:prSet presAssocID="{3D9B3A8D-4F5E-9744-B115-2742BE90BDD8}" presName="circleTx" presStyleLbl="node1" presStyleIdx="18" presStyleCnt="19"/>
      <dgm:spPr/>
      <dgm:t>
        <a:bodyPr/>
        <a:lstStyle/>
        <a:p>
          <a:endParaRPr lang="en-US"/>
        </a:p>
      </dgm:t>
    </dgm:pt>
    <dgm:pt modelId="{B572D562-ACD9-A247-A1F2-3F012DEB35D1}" type="pres">
      <dgm:prSet presAssocID="{3D9B3A8D-4F5E-9744-B115-2742BE90BDD8}" presName="desTxN" presStyleLbl="revTx" presStyleIdx="2" presStyleCnt="3">
        <dgm:presLayoutVars>
          <dgm:bulletEnabled val="1"/>
        </dgm:presLayoutVars>
      </dgm:prSet>
      <dgm:spPr/>
      <dgm:t>
        <a:bodyPr/>
        <a:lstStyle/>
        <a:p>
          <a:endParaRPr lang="en-US"/>
        </a:p>
      </dgm:t>
    </dgm:pt>
    <dgm:pt modelId="{32764336-EBBC-F547-9559-C54F28FDBFB0}" type="pres">
      <dgm:prSet presAssocID="{3D9B3A8D-4F5E-9744-B115-2742BE90BDD8}" presName="spN" presStyleCnt="0"/>
      <dgm:spPr/>
    </dgm:pt>
  </dgm:ptLst>
  <dgm:cxnLst>
    <dgm:cxn modelId="{E23034C1-9DB2-B140-8043-E5FE31A8A8B4}" srcId="{77C2D624-5F15-6C4C-893A-8518681AAC5E}" destId="{3D9B3A8D-4F5E-9744-B115-2742BE90BDD8}" srcOrd="1" destOrd="0" parTransId="{4F4E7FB0-2238-A241-B46F-4334B24F6AEE}" sibTransId="{2B103702-4EA5-C943-AA73-83BF44947AC3}"/>
    <dgm:cxn modelId="{566BB502-ED77-464F-8A61-99F647B03517}" type="presOf" srcId="{77C2D624-5F15-6C4C-893A-8518681AAC5E}" destId="{D5628885-7BA2-6545-8F19-CA21DF300417}" srcOrd="0" destOrd="0" presId="urn:microsoft.com/office/officeart/2009/3/layout/RandomtoResultProcess"/>
    <dgm:cxn modelId="{3A8B0F5D-5BCD-394C-B08F-3B9B6D451F4F}" type="presOf" srcId="{3228F2D1-DCB4-D644-AA37-A87F148E4927}" destId="{B9DF4009-D743-3546-93B0-4471E917C1A9}" srcOrd="0" destOrd="0" presId="urn:microsoft.com/office/officeart/2009/3/layout/RandomtoResultProcess"/>
    <dgm:cxn modelId="{8B30A79C-5562-5048-8324-313385ECF5B4}" srcId="{77C2D624-5F15-6C4C-893A-8518681AAC5E}" destId="{22EDCDD2-006A-AE41-A02A-1D1AD475837D}" srcOrd="0" destOrd="0" parTransId="{AEA71656-E843-D946-B92B-551436B60BFF}" sibTransId="{17184970-97E9-F946-8241-93B71138BE32}"/>
    <dgm:cxn modelId="{333A1A30-1E23-5148-B622-8A54E686C52E}" srcId="{22EDCDD2-006A-AE41-A02A-1D1AD475837D}" destId="{3228F2D1-DCB4-D644-AA37-A87F148E4927}" srcOrd="0" destOrd="0" parTransId="{3D44E153-4A76-0A4C-8E22-0391A6BFFEE0}" sibTransId="{CDF07637-387A-BF4F-AB0A-85F8CBF64372}"/>
    <dgm:cxn modelId="{D76F542A-FB4D-4441-A1B9-A7CC2F362AEB}" srcId="{3D9B3A8D-4F5E-9744-B115-2742BE90BDD8}" destId="{C516CD46-BC2B-4C4D-9F47-A0E8A934E235}" srcOrd="0" destOrd="0" parTransId="{15AD6E94-CDCB-8541-8D89-6A5941AE3AA1}" sibTransId="{54B2BDB9-847B-AD42-88B2-3E149F2F7792}"/>
    <dgm:cxn modelId="{6F55DBC7-B632-1344-B2BF-A91E3571CB43}" type="presOf" srcId="{22EDCDD2-006A-AE41-A02A-1D1AD475837D}" destId="{79D4ED95-F99D-184C-A776-E5CF03DEA311}" srcOrd="0" destOrd="0" presId="urn:microsoft.com/office/officeart/2009/3/layout/RandomtoResultProcess"/>
    <dgm:cxn modelId="{DA3B9C73-F69B-DF44-983B-99E727831FCC}" type="presOf" srcId="{3D9B3A8D-4F5E-9744-B115-2742BE90BDD8}" destId="{6F739290-7434-3E4F-A892-7CEE76BE6EB0}" srcOrd="0" destOrd="0" presId="urn:microsoft.com/office/officeart/2009/3/layout/RandomtoResultProcess"/>
    <dgm:cxn modelId="{559C2C30-5955-0442-8C66-3AA0EB2029B2}" type="presOf" srcId="{C516CD46-BC2B-4C4D-9F47-A0E8A934E235}" destId="{B572D562-ACD9-A247-A1F2-3F012DEB35D1}" srcOrd="0" destOrd="0" presId="urn:microsoft.com/office/officeart/2009/3/layout/RandomtoResultProcess"/>
    <dgm:cxn modelId="{88F7FA5D-0567-AA41-B4A9-2CE5041EAD47}" type="presParOf" srcId="{D5628885-7BA2-6545-8F19-CA21DF300417}" destId="{7A8F0113-B746-7041-9753-9539E02DA0B2}" srcOrd="0" destOrd="0" presId="urn:microsoft.com/office/officeart/2009/3/layout/RandomtoResultProcess"/>
    <dgm:cxn modelId="{D852D6BC-F32B-524D-9A9B-2C220DB45C7A}" type="presParOf" srcId="{7A8F0113-B746-7041-9753-9539E02DA0B2}" destId="{79D4ED95-F99D-184C-A776-E5CF03DEA311}" srcOrd="0" destOrd="0" presId="urn:microsoft.com/office/officeart/2009/3/layout/RandomtoResultProcess"/>
    <dgm:cxn modelId="{DF53C48C-BC89-944C-8E5A-A9A26FF6D502}" type="presParOf" srcId="{7A8F0113-B746-7041-9753-9539E02DA0B2}" destId="{B9DF4009-D743-3546-93B0-4471E917C1A9}" srcOrd="1" destOrd="0" presId="urn:microsoft.com/office/officeart/2009/3/layout/RandomtoResultProcess"/>
    <dgm:cxn modelId="{852A0BC8-1EC0-1F4D-8E3D-475248D68F5D}" type="presParOf" srcId="{7A8F0113-B746-7041-9753-9539E02DA0B2}" destId="{C9F00212-976C-C648-BF5E-25B51AD5A6DC}" srcOrd="2" destOrd="0" presId="urn:microsoft.com/office/officeart/2009/3/layout/RandomtoResultProcess"/>
    <dgm:cxn modelId="{28666933-51D0-A44F-B533-CC7F9FE66A99}" type="presParOf" srcId="{7A8F0113-B746-7041-9753-9539E02DA0B2}" destId="{A6738D17-B74E-C64B-9DC2-A3B9B74090D5}" srcOrd="3" destOrd="0" presId="urn:microsoft.com/office/officeart/2009/3/layout/RandomtoResultProcess"/>
    <dgm:cxn modelId="{B4D8B89C-9142-3244-B6C0-92D9D6598C48}" type="presParOf" srcId="{7A8F0113-B746-7041-9753-9539E02DA0B2}" destId="{AF53FC45-4A3E-8540-8D68-70862DC3F4DC}" srcOrd="4" destOrd="0" presId="urn:microsoft.com/office/officeart/2009/3/layout/RandomtoResultProcess"/>
    <dgm:cxn modelId="{2064D591-4DE1-C448-8655-9F1C4BC43D59}" type="presParOf" srcId="{7A8F0113-B746-7041-9753-9539E02DA0B2}" destId="{950A4E8F-5689-D448-B9D5-70B2397FC5B7}" srcOrd="5" destOrd="0" presId="urn:microsoft.com/office/officeart/2009/3/layout/RandomtoResultProcess"/>
    <dgm:cxn modelId="{216A6DFC-93A9-0C4B-B019-4B9C35529C34}" type="presParOf" srcId="{7A8F0113-B746-7041-9753-9539E02DA0B2}" destId="{59857461-FDCB-EB41-9C3B-D0AFA9E4B583}" srcOrd="6" destOrd="0" presId="urn:microsoft.com/office/officeart/2009/3/layout/RandomtoResultProcess"/>
    <dgm:cxn modelId="{193236E7-9D9F-2647-BBF1-C124BD650776}" type="presParOf" srcId="{7A8F0113-B746-7041-9753-9539E02DA0B2}" destId="{C77FFB2F-F7A8-1C43-A457-DD3229BE6DAA}" srcOrd="7" destOrd="0" presId="urn:microsoft.com/office/officeart/2009/3/layout/RandomtoResultProcess"/>
    <dgm:cxn modelId="{CB3283B1-BA82-6D49-9A13-F0596B7762B0}" type="presParOf" srcId="{7A8F0113-B746-7041-9753-9539E02DA0B2}" destId="{31AAA895-4917-8540-91B4-114EA8A2B17F}" srcOrd="8" destOrd="0" presId="urn:microsoft.com/office/officeart/2009/3/layout/RandomtoResultProcess"/>
    <dgm:cxn modelId="{7D533964-CD2D-AC4A-8D7D-030348EDA3A9}" type="presParOf" srcId="{7A8F0113-B746-7041-9753-9539E02DA0B2}" destId="{F3B3E616-6AB6-554B-8B83-7B94DDD0EC58}" srcOrd="9" destOrd="0" presId="urn:microsoft.com/office/officeart/2009/3/layout/RandomtoResultProcess"/>
    <dgm:cxn modelId="{91407302-5FF0-5644-9592-F1CC803E8E99}" type="presParOf" srcId="{7A8F0113-B746-7041-9753-9539E02DA0B2}" destId="{A6B8A876-0090-5A4E-A03D-42C26809F394}" srcOrd="10" destOrd="0" presId="urn:microsoft.com/office/officeart/2009/3/layout/RandomtoResultProcess"/>
    <dgm:cxn modelId="{8A991294-8D33-5547-99F6-1878D84C9C81}" type="presParOf" srcId="{7A8F0113-B746-7041-9753-9539E02DA0B2}" destId="{18B5163C-743A-4D45-B64F-F51B73461A87}" srcOrd="11" destOrd="0" presId="urn:microsoft.com/office/officeart/2009/3/layout/RandomtoResultProcess"/>
    <dgm:cxn modelId="{4ECBA509-97ED-CD42-AA3E-6C79A31B5CD9}" type="presParOf" srcId="{7A8F0113-B746-7041-9753-9539E02DA0B2}" destId="{3EA96F85-F4D9-FA49-A722-633B6BD32938}" srcOrd="12" destOrd="0" presId="urn:microsoft.com/office/officeart/2009/3/layout/RandomtoResultProcess"/>
    <dgm:cxn modelId="{718EE3E2-1615-C54F-8176-A958CD093706}" type="presParOf" srcId="{7A8F0113-B746-7041-9753-9539E02DA0B2}" destId="{500525A4-E02E-AD4D-AEDA-34C32D90DC72}" srcOrd="13" destOrd="0" presId="urn:microsoft.com/office/officeart/2009/3/layout/RandomtoResultProcess"/>
    <dgm:cxn modelId="{E49AB717-3450-1043-94E6-00A2E12838B1}" type="presParOf" srcId="{7A8F0113-B746-7041-9753-9539E02DA0B2}" destId="{B082BCA1-2EC4-6C4E-BD62-A135C1FE7C59}" srcOrd="14" destOrd="0" presId="urn:microsoft.com/office/officeart/2009/3/layout/RandomtoResultProcess"/>
    <dgm:cxn modelId="{59D6467F-3E2E-A74A-85C1-AD5D20814340}" type="presParOf" srcId="{7A8F0113-B746-7041-9753-9539E02DA0B2}" destId="{9E74F4DF-9B40-AB4D-BAA6-CC82AD65EEED}" srcOrd="15" destOrd="0" presId="urn:microsoft.com/office/officeart/2009/3/layout/RandomtoResultProcess"/>
    <dgm:cxn modelId="{8DB53C15-CEB2-9B4C-BAA0-2B077A2B732B}" type="presParOf" srcId="{7A8F0113-B746-7041-9753-9539E02DA0B2}" destId="{84E2C0AA-878A-5B4D-B43F-B9533C99AB4B}" srcOrd="16" destOrd="0" presId="urn:microsoft.com/office/officeart/2009/3/layout/RandomtoResultProcess"/>
    <dgm:cxn modelId="{DE386A7D-F1C4-BD40-977E-1B15DE9D1C37}" type="presParOf" srcId="{7A8F0113-B746-7041-9753-9539E02DA0B2}" destId="{ADB871D1-E11A-E040-8ADA-8903DE0EA1F1}" srcOrd="17" destOrd="0" presId="urn:microsoft.com/office/officeart/2009/3/layout/RandomtoResultProcess"/>
    <dgm:cxn modelId="{D3273CDA-4AA7-BA4D-9C2F-2C1E268044D7}" type="presParOf" srcId="{7A8F0113-B746-7041-9753-9539E02DA0B2}" destId="{6B448F2D-D261-F84A-B492-05AF7A2DFACF}" srcOrd="18" destOrd="0" presId="urn:microsoft.com/office/officeart/2009/3/layout/RandomtoResultProcess"/>
    <dgm:cxn modelId="{228B9A5B-31BA-184D-B1FC-FB16972CC44A}" type="presParOf" srcId="{7A8F0113-B746-7041-9753-9539E02DA0B2}" destId="{16FC46D5-5AB4-D545-9731-FDC9D43634E6}" srcOrd="19" destOrd="0" presId="urn:microsoft.com/office/officeart/2009/3/layout/RandomtoResultProcess"/>
    <dgm:cxn modelId="{3225EC57-EB82-7B41-948D-F1F6F5923B19}" type="presParOf" srcId="{D5628885-7BA2-6545-8F19-CA21DF300417}" destId="{DD4639D0-4290-884D-9615-6E40CE9D2220}" srcOrd="1" destOrd="0" presId="urn:microsoft.com/office/officeart/2009/3/layout/RandomtoResultProcess"/>
    <dgm:cxn modelId="{5CA7C9D2-3709-834C-A325-15F46F490725}" type="presParOf" srcId="{DD4639D0-4290-884D-9615-6E40CE9D2220}" destId="{A314C07F-9653-5F4D-9F70-3CAC2EF652C6}" srcOrd="0" destOrd="0" presId="urn:microsoft.com/office/officeart/2009/3/layout/RandomtoResultProcess"/>
    <dgm:cxn modelId="{8A65DFDB-4680-C940-B18F-F21D0A5A9122}" type="presParOf" srcId="{DD4639D0-4290-884D-9615-6E40CE9D2220}" destId="{CFF359F4-1050-664C-94B4-7BB137DE073B}" srcOrd="1" destOrd="0" presId="urn:microsoft.com/office/officeart/2009/3/layout/RandomtoResultProcess"/>
    <dgm:cxn modelId="{40357174-1CC2-1344-AD60-29F6CF2CC557}" type="presParOf" srcId="{D5628885-7BA2-6545-8F19-CA21DF300417}" destId="{09A0A186-541C-674B-9A25-872B6A2E56A1}" srcOrd="2" destOrd="0" presId="urn:microsoft.com/office/officeart/2009/3/layout/RandomtoResultProcess"/>
    <dgm:cxn modelId="{E730295A-23F5-D24D-95FF-A39AD35F26DB}" type="presParOf" srcId="{D5628885-7BA2-6545-8F19-CA21DF300417}" destId="{C506D7E1-16B5-0E45-AD6E-60682A0FD025}" srcOrd="3" destOrd="0" presId="urn:microsoft.com/office/officeart/2009/3/layout/RandomtoResultProcess"/>
    <dgm:cxn modelId="{302A0585-D311-CF46-93BC-F04FBF665E2F}" type="presParOf" srcId="{C506D7E1-16B5-0E45-AD6E-60682A0FD025}" destId="{033C0754-329E-A142-9AC3-0F0A4C8D95CB}" srcOrd="0" destOrd="0" presId="urn:microsoft.com/office/officeart/2009/3/layout/RandomtoResultProcess"/>
    <dgm:cxn modelId="{883DA7BF-A2DF-7049-8B70-4DEAAC1516D2}" type="presParOf" srcId="{C506D7E1-16B5-0E45-AD6E-60682A0FD025}" destId="{9985557D-CF70-A649-9A88-661D8F52A963}" srcOrd="1" destOrd="0" presId="urn:microsoft.com/office/officeart/2009/3/layout/RandomtoResultProcess"/>
    <dgm:cxn modelId="{5C631744-CFD8-974E-9E97-863457FF1DC2}" type="presParOf" srcId="{D5628885-7BA2-6545-8F19-CA21DF300417}" destId="{02B0AF2A-0D2C-EF47-8307-79CFFBD0078A}" srcOrd="4" destOrd="0" presId="urn:microsoft.com/office/officeart/2009/3/layout/RandomtoResultProcess"/>
    <dgm:cxn modelId="{AE25F523-8057-424F-9924-237A02B0DE64}" type="presParOf" srcId="{02B0AF2A-0D2C-EF47-8307-79CFFBD0078A}" destId="{6F739290-7434-3E4F-A892-7CEE76BE6EB0}" srcOrd="0" destOrd="0" presId="urn:microsoft.com/office/officeart/2009/3/layout/RandomtoResultProcess"/>
    <dgm:cxn modelId="{BC56895E-2EC6-BE4B-8C45-ADB3A03D5D5C}" type="presParOf" srcId="{02B0AF2A-0D2C-EF47-8307-79CFFBD0078A}" destId="{B572D562-ACD9-A247-A1F2-3F012DEB35D1}" srcOrd="1" destOrd="0" presId="urn:microsoft.com/office/officeart/2009/3/layout/RandomtoResultProcess"/>
    <dgm:cxn modelId="{9FB472B3-9186-FC4E-89A5-5110FD4A4447}" type="presParOf" srcId="{02B0AF2A-0D2C-EF47-8307-79CFFBD0078A}" destId="{32764336-EBBC-F547-9559-C54F28FDBFB0}" srcOrd="2" destOrd="0" presId="urn:microsoft.com/office/officeart/2009/3/layout/RandomtoResult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BendingPictureCaption">
  <dgm:title val=""/>
  <dgm:desc val=""/>
  <dgm:catLst>
    <dgm:cat type="picture" pri="6000"/>
    <dgm:cat type="pictureconvert" pri="6000"/>
  </dgm:catLst>
  <dgm:sampData>
    <dgm:dataModel>
      <dgm:ptLst>
        <dgm:pt modelId="0" type="doc"/>
        <dgm:pt modelId="1">
          <dgm:prSet phldr="1"/>
        </dgm:pt>
        <dgm:pt modelId="2">
          <dgm:prSet phldr="1"/>
        </dgm:pt>
      </dgm:ptLst>
      <dgm:cxnLst>
        <dgm:cxn modelId="7" srcId="0" destId="1" srcOrd="0" destOrd="0"/>
        <dgm:cxn modelId="8" srcId="0" destId="2" srcOrd="1"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diagram">
    <dgm:varLst>
      <dgm:dir/>
    </dgm:varLst>
    <dgm:choose name="Name0">
      <dgm:if name="Name1" func="var" arg="dir" op="equ" val="norm">
        <dgm:alg type="snake">
          <dgm:param type="off" val="ctr"/>
        </dgm:alg>
      </dgm:if>
      <dgm:else name="Name2">
        <dgm:alg type="snake">
          <dgm:param type="grDir" val="tR"/>
          <dgm:param type="off" val="c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alg type="composite">
          <dgm:param type="ar" val="1.31"/>
        </dgm:alg>
        <dgm:shape xmlns:r="http://schemas.openxmlformats.org/officeDocument/2006/relationships" r:blip="">
          <dgm:adjLst/>
        </dgm:shape>
        <dgm:choose name="Name3">
          <dgm:if name="Name4" func="var" arg="dir" op="equ" val="norm">
            <dgm:constrLst>
              <dgm:constr type="l" for="ch" forName="Image" refType="w" fact="0"/>
              <dgm:constr type="t" for="ch" forName="Image" refType="h" fact="0"/>
              <dgm:constr type="w" for="ch" forName="Image" refType="w" fact="0.94"/>
              <dgm:constr type="h" for="ch" forName="Image" refType="h" fact="0.91"/>
              <dgm:constr type="l" for="ch" forName="Parent" refType="w" fact="0.19"/>
              <dgm:constr type="t" for="ch" forName="Parent" refType="h" fact="0.745"/>
              <dgm:constr type="w" for="ch" forName="Parent" refType="w" fact="0.81"/>
              <dgm:constr type="h" for="ch" forName="Parent" refType="h" fact="0.255"/>
            </dgm:constrLst>
          </dgm:if>
          <dgm:else name="Name5">
            <dgm:constrLst>
              <dgm:constr type="l" for="ch" forName="Image" refType="w" fact="0.06"/>
              <dgm:constr type="t" for="ch" forName="Image" refType="h" fact="0"/>
              <dgm:constr type="w" for="ch" forName="Image" refType="w" fact="0.94"/>
              <dgm:constr type="h" for="ch" forName="Image" refType="h" fact="0.91"/>
              <dgm:constr type="l" for="ch" forName="Parent" refType="w" fact="0"/>
              <dgm:constr type="t" for="ch" forName="Parent" refType="h" fact="0.745"/>
              <dgm:constr type="w" for="ch" forName="Parent" refType="w" fact="0.81"/>
              <dgm:constr type="h" for="ch" forName="Parent" refType="h" fact="0.255"/>
            </dgm:constrLst>
          </dgm:else>
        </dgm:choose>
        <dgm:layoutNode name="Image" styleLbl="bgShp">
          <dgm:alg type="sp"/>
          <dgm:shape xmlns:r="http://schemas.openxmlformats.org/officeDocument/2006/relationships" type="rect" r:blip="" blipPhldr="1">
            <dgm:adjLst/>
          </dgm:shape>
          <dgm:presOf/>
        </dgm:layoutNode>
        <dgm:layoutNode name="Parent" styleLbl="node0">
          <dgm:varLst>
            <dgm:bulletEnabled val="1"/>
          </dgm:varLst>
          <dgm:alg type="tx">
            <dgm:param type="txAnchorVertCh" val="mid"/>
            <dgm:param type="shpTxRTLAlignCh" val="r"/>
            <dgm:param type="lnSpAfParP" val="5"/>
          </dgm:alg>
          <dgm:shape xmlns:r="http://schemas.openxmlformats.org/officeDocument/2006/relationships" type="rect" r:blip="">
            <dgm:adjLst/>
          </dgm:shape>
          <dgm:presOf axis="desOr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FF70931-C02E-4451-8D1C-577927881A29}" type="datetimeFigureOut">
              <a:rPr lang="en-GB" smtClean="0"/>
              <a:pPr/>
              <a:t>03/06/2015</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3AD75A5A-78E3-41BE-9D77-A0336846590D}" type="slidenum">
              <a:rPr lang="en-GB" smtClean="0"/>
              <a:pPr/>
              <a:t>‹#›</a:t>
            </a:fld>
            <a:endParaRPr lang="en-GB"/>
          </a:p>
        </p:txBody>
      </p:sp>
    </p:spTree>
    <p:extLst>
      <p:ext uri="{BB962C8B-B14F-4D97-AF65-F5344CB8AC3E}">
        <p14:creationId xmlns:p14="http://schemas.microsoft.com/office/powerpoint/2010/main" val="35014454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81954248-8CD1-4107-AB56-09D6925DA1DF}" type="datetimeFigureOut">
              <a:rPr lang="en-GB" smtClean="0"/>
              <a:pPr/>
              <a:t>03/06/2015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F695F21A-A13C-400B-BE00-7AE8BFD22724}" type="slidenum">
              <a:rPr lang="en-GB" smtClean="0"/>
              <a:pPr/>
              <a:t>‹#›</a:t>
            </a:fld>
            <a:endParaRPr lang="en-GB"/>
          </a:p>
        </p:txBody>
      </p:sp>
    </p:spTree>
    <p:extLst>
      <p:ext uri="{BB962C8B-B14F-4D97-AF65-F5344CB8AC3E}">
        <p14:creationId xmlns:p14="http://schemas.microsoft.com/office/powerpoint/2010/main" val="2762537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GB" dirty="0" smtClean="0"/>
          </a:p>
        </p:txBody>
      </p:sp>
      <p:sp>
        <p:nvSpPr>
          <p:cNvPr id="4" name="Slide Number Placeholder 3"/>
          <p:cNvSpPr>
            <a:spLocks noGrp="1"/>
          </p:cNvSpPr>
          <p:nvPr>
            <p:ph type="sldNum" sz="quarter" idx="10"/>
          </p:nvPr>
        </p:nvSpPr>
        <p:spPr/>
        <p:txBody>
          <a:bodyPr/>
          <a:lstStyle/>
          <a:p>
            <a:fld id="{F695F21A-A13C-400B-BE00-7AE8BFD22724}" type="slidenum">
              <a:rPr lang="en-GB" smtClean="0"/>
              <a:pPr/>
              <a:t>1</a:t>
            </a:fld>
            <a:endParaRPr lang="en-GB"/>
          </a:p>
        </p:txBody>
      </p:sp>
    </p:spTree>
    <p:extLst>
      <p:ext uri="{BB962C8B-B14F-4D97-AF65-F5344CB8AC3E}">
        <p14:creationId xmlns:p14="http://schemas.microsoft.com/office/powerpoint/2010/main" val="36804027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695F21A-A13C-400B-BE00-7AE8BFD22724}" type="slidenum">
              <a:rPr lang="en-GB" smtClean="0"/>
              <a:pPr/>
              <a:t>10</a:t>
            </a:fld>
            <a:endParaRPr lang="en-GB"/>
          </a:p>
        </p:txBody>
      </p:sp>
    </p:spTree>
    <p:extLst>
      <p:ext uri="{BB962C8B-B14F-4D97-AF65-F5344CB8AC3E}">
        <p14:creationId xmlns:p14="http://schemas.microsoft.com/office/powerpoint/2010/main" val="16394913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95F21A-A13C-400B-BE00-7AE8BFD22724}" type="slidenum">
              <a:rPr lang="en-GB" smtClean="0"/>
              <a:pPr/>
              <a:t>11</a:t>
            </a:fld>
            <a:endParaRPr lang="en-GB"/>
          </a:p>
        </p:txBody>
      </p:sp>
    </p:spTree>
    <p:extLst>
      <p:ext uri="{BB962C8B-B14F-4D97-AF65-F5344CB8AC3E}">
        <p14:creationId xmlns:p14="http://schemas.microsoft.com/office/powerpoint/2010/main" val="35509209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u="sng" kern="1200" dirty="0" smtClean="0">
                <a:solidFill>
                  <a:schemeClr val="tx1"/>
                </a:solidFill>
                <a:effectLst/>
                <a:latin typeface="+mn-lt"/>
                <a:ea typeface="+mn-ea"/>
                <a:cs typeface="+mn-cs"/>
              </a:rPr>
              <a:t>Answer to the 2 research questions</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b="1" u="sng" kern="1200" dirty="0" smtClean="0">
                <a:solidFill>
                  <a:schemeClr val="tx1"/>
                </a:solidFill>
                <a:effectLst/>
                <a:latin typeface="+mn-lt"/>
                <a:ea typeface="+mn-ea"/>
                <a:cs typeface="+mn-cs"/>
              </a:rPr>
              <a:t>This summarises what is the data</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b="1" u="sng" kern="1200" baseline="0" dirty="0" smtClean="0">
                <a:solidFill>
                  <a:schemeClr val="tx1"/>
                </a:solidFill>
                <a:effectLst/>
                <a:latin typeface="+mn-lt"/>
                <a:ea typeface="+mn-ea"/>
                <a:cs typeface="+mn-cs"/>
              </a:rPr>
              <a:t>I will also show you how these two ‘areas’ are related to each other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1" u="sng"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695F21A-A13C-400B-BE00-7AE8BFD22724}" type="slidenum">
              <a:rPr lang="en-GB" smtClean="0"/>
              <a:pPr/>
              <a:t>12</a:t>
            </a:fld>
            <a:endParaRPr lang="en-GB"/>
          </a:p>
        </p:txBody>
      </p:sp>
    </p:spTree>
    <p:extLst>
      <p:ext uri="{BB962C8B-B14F-4D97-AF65-F5344CB8AC3E}">
        <p14:creationId xmlns:p14="http://schemas.microsoft.com/office/powerpoint/2010/main" val="27311572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INTERGENERATIONAL</a:t>
            </a:r>
            <a:r>
              <a:rPr lang="en-US" sz="1200" kern="1200" baseline="0" dirty="0" smtClean="0">
                <a:solidFill>
                  <a:schemeClr val="tx1"/>
                </a:solidFill>
                <a:effectLst/>
                <a:latin typeface="+mn-lt"/>
                <a:ea typeface="+mn-ea"/>
                <a:cs typeface="+mn-cs"/>
              </a:rPr>
              <a:t> TRANSMISSION WAS CHARACTERISED BY WHAT WE DEFINED AS </a:t>
            </a:r>
            <a:r>
              <a:rPr lang="en-US" sz="1200" b="1" kern="1200" baseline="0" dirty="0" smtClean="0">
                <a:solidFill>
                  <a:schemeClr val="tx1"/>
                </a:solidFill>
                <a:effectLst/>
                <a:latin typeface="+mn-lt"/>
                <a:ea typeface="+mn-ea"/>
                <a:cs typeface="+mn-cs"/>
              </a:rPr>
              <a:t>RETROSPECTIVE PARENTING </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THIS IS TO SAY: TO PASS ON VALUES &amp; BELIEFS PARENTS DRAW ON 3 DIFERENT LEVELS OF PAST </a:t>
            </a:r>
          </a:p>
          <a:p>
            <a:pPr marL="0" indent="0">
              <a:buFont typeface="Arial" panose="020B0604020202020204" pitchFamily="34" charset="0"/>
              <a:buNone/>
            </a:pPr>
            <a:endParaRPr lang="en-US" sz="1200"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NOT A NEUTRAL LINEAR PAST BUT EMPHASIS ON </a:t>
            </a:r>
            <a:r>
              <a:rPr lang="en-US" sz="1200" b="1" u="sng" kern="1200" baseline="0" dirty="0" smtClean="0">
                <a:solidFill>
                  <a:schemeClr val="tx1"/>
                </a:solidFill>
                <a:effectLst/>
                <a:latin typeface="+mn-lt"/>
                <a:ea typeface="+mn-ea"/>
                <a:cs typeface="+mn-cs"/>
              </a:rPr>
              <a:t>DIFFICULTIES; STRUGGLES &amp; CHALLENGES </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SHOWS HOW PARENTS USE ‘PAST’ TO PASS ON A SENSE OF RESILIENCE </a:t>
            </a:r>
          </a:p>
          <a:p>
            <a:endParaRPr lang="en-US" dirty="0" smtClean="0"/>
          </a:p>
          <a:p>
            <a:pPr fontAlgn="base">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1200" dirty="0" smtClean="0">
                <a:solidFill>
                  <a:schemeClr val="bg1"/>
                </a:solidFill>
                <a:ea typeface="MS Mincho" pitchFamily="49" charset="-128"/>
                <a:cs typeface="Cambria" pitchFamily="18" charset="0"/>
              </a:rPr>
              <a:t>Because I didn’t do (..) so </a:t>
            </a:r>
            <a:r>
              <a:rPr lang="en-US" sz="1200" dirty="0" err="1" smtClean="0">
                <a:solidFill>
                  <a:schemeClr val="bg1"/>
                </a:solidFill>
                <a:ea typeface="MS Mincho" pitchFamily="49" charset="-128"/>
                <a:cs typeface="Cambria" pitchFamily="18" charset="0"/>
              </a:rPr>
              <a:t>Alina</a:t>
            </a:r>
            <a:r>
              <a:rPr lang="en-US" sz="1200" dirty="0" smtClean="0">
                <a:solidFill>
                  <a:schemeClr val="bg1"/>
                </a:solidFill>
                <a:ea typeface="MS Mincho" pitchFamily="49" charset="-128"/>
                <a:cs typeface="Cambria" pitchFamily="18" charset="0"/>
              </a:rPr>
              <a:t> (daughter) is </a:t>
            </a:r>
            <a:r>
              <a:rPr lang="en-US" sz="1200" b="1" u="sng" dirty="0" smtClean="0">
                <a:solidFill>
                  <a:schemeClr val="bg1"/>
                </a:solidFill>
                <a:ea typeface="MS Mincho" pitchFamily="49" charset="-128"/>
                <a:cs typeface="Cambria" pitchFamily="18" charset="0"/>
              </a:rPr>
              <a:t>my excuse to re-live my childhood</a:t>
            </a:r>
            <a:r>
              <a:rPr lang="en-US" sz="1200" dirty="0" smtClean="0">
                <a:solidFill>
                  <a:schemeClr val="bg1"/>
                </a:solidFill>
                <a:ea typeface="MS Mincho" pitchFamily="49" charset="-128"/>
                <a:cs typeface="Cambria" pitchFamily="18" charset="0"/>
              </a:rPr>
              <a:t>. (…)</a:t>
            </a:r>
            <a:endParaRPr lang="en-GB" sz="1200" dirty="0" smtClean="0">
              <a:solidFill>
                <a:schemeClr val="bg1"/>
              </a:solidFill>
              <a:ea typeface="MS Mincho" pitchFamily="49" charset="-128"/>
              <a:cs typeface="Cambria" pitchFamily="18" charset="0"/>
            </a:endParaRPr>
          </a:p>
          <a:p>
            <a:pPr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1200" dirty="0" smtClean="0">
                <a:solidFill>
                  <a:schemeClr val="bg1"/>
                </a:solidFill>
                <a:ea typeface="MS Mincho" pitchFamily="49" charset="-128"/>
                <a:cs typeface="Cambria" pitchFamily="18" charset="0"/>
              </a:rPr>
              <a:t>I guess if I go up to </a:t>
            </a:r>
            <a:r>
              <a:rPr lang="en-US" sz="1200" b="1" u="sng" dirty="0" smtClean="0">
                <a:solidFill>
                  <a:schemeClr val="bg1"/>
                </a:solidFill>
                <a:ea typeface="MS Mincho" pitchFamily="49" charset="-128"/>
                <a:cs typeface="Cambria" pitchFamily="18" charset="0"/>
              </a:rPr>
              <a:t>my parents, they wanted what they never had</a:t>
            </a:r>
            <a:r>
              <a:rPr lang="en-US" sz="1200" dirty="0" smtClean="0">
                <a:solidFill>
                  <a:schemeClr val="bg1"/>
                </a:solidFill>
                <a:ea typeface="MS Mincho" pitchFamily="49" charset="-128"/>
                <a:cs typeface="Cambria" pitchFamily="18" charset="0"/>
              </a:rPr>
              <a:t>, never got a chance to go to university, they didn’t get this </a:t>
            </a:r>
            <a:r>
              <a:rPr lang="en-US" sz="1200" dirty="0" smtClean="0"/>
              <a:t>education</a:t>
            </a:r>
            <a:r>
              <a:rPr lang="en-US" sz="1200" dirty="0" smtClean="0">
                <a:solidFill>
                  <a:schemeClr val="bg1"/>
                </a:solidFill>
                <a:ea typeface="MS Mincho" pitchFamily="49" charset="-128"/>
                <a:cs typeface="Cambria" pitchFamily="18" charset="0"/>
              </a:rPr>
              <a:t>, they emigrated here, they started again from the very beginning…</a:t>
            </a:r>
          </a:p>
          <a:p>
            <a:pPr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1200" dirty="0" smtClean="0">
                <a:solidFill>
                  <a:schemeClr val="bg1"/>
                </a:solidFill>
                <a:ea typeface="MS Mincho" pitchFamily="49" charset="-128"/>
                <a:cs typeface="Cambria" pitchFamily="18" charset="0"/>
              </a:rPr>
              <a:t>(Lydia, Mother, Black Caribbean)</a:t>
            </a:r>
            <a:endParaRPr lang="en-GB" sz="1200" dirty="0" smtClean="0">
              <a:solidFill>
                <a:schemeClr val="bg1"/>
              </a:solidFill>
              <a:ea typeface="MS Mincho" pitchFamily="49" charset="-128"/>
              <a:cs typeface="Cambria" pitchFamily="18" charset="0"/>
            </a:endParaRPr>
          </a:p>
          <a:p>
            <a:endParaRPr lang="en-US" dirty="0"/>
          </a:p>
        </p:txBody>
      </p:sp>
      <p:sp>
        <p:nvSpPr>
          <p:cNvPr id="4" name="Slide Number Placeholder 3"/>
          <p:cNvSpPr>
            <a:spLocks noGrp="1"/>
          </p:cNvSpPr>
          <p:nvPr>
            <p:ph type="sldNum" sz="quarter" idx="10"/>
          </p:nvPr>
        </p:nvSpPr>
        <p:spPr/>
        <p:txBody>
          <a:bodyPr/>
          <a:lstStyle/>
          <a:p>
            <a:fld id="{F695F21A-A13C-400B-BE00-7AE8BFD22724}" type="slidenum">
              <a:rPr lang="en-GB" smtClean="0"/>
              <a:pPr/>
              <a:t>13</a:t>
            </a:fld>
            <a:endParaRPr lang="en-GB"/>
          </a:p>
        </p:txBody>
      </p:sp>
    </p:spTree>
    <p:extLst>
      <p:ext uri="{BB962C8B-B14F-4D97-AF65-F5344CB8AC3E}">
        <p14:creationId xmlns:p14="http://schemas.microsoft.com/office/powerpoint/2010/main" val="2683864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dirty="0" smtClean="0"/>
          </a:p>
        </p:txBody>
      </p:sp>
      <p:sp>
        <p:nvSpPr>
          <p:cNvPr id="4" name="Slide Number Placeholder 3"/>
          <p:cNvSpPr>
            <a:spLocks noGrp="1"/>
          </p:cNvSpPr>
          <p:nvPr>
            <p:ph type="sldNum" sz="quarter" idx="10"/>
          </p:nvPr>
        </p:nvSpPr>
        <p:spPr/>
        <p:txBody>
          <a:bodyPr/>
          <a:lstStyle/>
          <a:p>
            <a:fld id="{F695F21A-A13C-400B-BE00-7AE8BFD22724}" type="slidenum">
              <a:rPr lang="en-GB" smtClean="0"/>
              <a:pPr/>
              <a:t>14</a:t>
            </a:fld>
            <a:endParaRPr lang="en-GB"/>
          </a:p>
        </p:txBody>
      </p:sp>
    </p:spTree>
    <p:extLst>
      <p:ext uri="{BB962C8B-B14F-4D97-AF65-F5344CB8AC3E}">
        <p14:creationId xmlns:p14="http://schemas.microsoft.com/office/powerpoint/2010/main" val="24862339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importance of parents biographies</a:t>
            </a:r>
            <a:r>
              <a:rPr lang="en-GB" baseline="0" dirty="0" smtClean="0"/>
              <a:t> comes back in the children narratives </a:t>
            </a:r>
            <a:endParaRPr lang="en-GB" dirty="0"/>
          </a:p>
        </p:txBody>
      </p:sp>
      <p:sp>
        <p:nvSpPr>
          <p:cNvPr id="4" name="Slide Number Placeholder 3"/>
          <p:cNvSpPr>
            <a:spLocks noGrp="1"/>
          </p:cNvSpPr>
          <p:nvPr>
            <p:ph type="sldNum" sz="quarter" idx="10"/>
          </p:nvPr>
        </p:nvSpPr>
        <p:spPr/>
        <p:txBody>
          <a:bodyPr/>
          <a:lstStyle/>
          <a:p>
            <a:fld id="{F695F21A-A13C-400B-BE00-7AE8BFD22724}" type="slidenum">
              <a:rPr lang="en-GB" smtClean="0"/>
              <a:pPr/>
              <a:t>15</a:t>
            </a:fld>
            <a:endParaRPr lang="en-GB"/>
          </a:p>
        </p:txBody>
      </p:sp>
    </p:spTree>
    <p:extLst>
      <p:ext uri="{BB962C8B-B14F-4D97-AF65-F5344CB8AC3E}">
        <p14:creationId xmlns:p14="http://schemas.microsoft.com/office/powerpoint/2010/main" val="31223044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F695F21A-A13C-400B-BE00-7AE8BFD22724}" type="slidenum">
              <a:rPr lang="en-GB" smtClean="0"/>
              <a:pPr/>
              <a:t>16</a:t>
            </a:fld>
            <a:endParaRPr lang="en-GB"/>
          </a:p>
        </p:txBody>
      </p:sp>
    </p:spTree>
    <p:extLst>
      <p:ext uri="{BB962C8B-B14F-4D97-AF65-F5344CB8AC3E}">
        <p14:creationId xmlns:p14="http://schemas.microsoft.com/office/powerpoint/2010/main" val="21447663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695F21A-A13C-400B-BE00-7AE8BFD22724}" type="slidenum">
              <a:rPr lang="en-GB" smtClean="0"/>
              <a:pPr/>
              <a:t>17</a:t>
            </a:fld>
            <a:endParaRPr lang="en-GB"/>
          </a:p>
        </p:txBody>
      </p:sp>
    </p:spTree>
    <p:extLst>
      <p:ext uri="{BB962C8B-B14F-4D97-AF65-F5344CB8AC3E}">
        <p14:creationId xmlns:p14="http://schemas.microsoft.com/office/powerpoint/2010/main" val="41599889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695F21A-A13C-400B-BE00-7AE8BFD22724}" type="slidenum">
              <a:rPr lang="en-GB" smtClean="0"/>
              <a:pPr/>
              <a:t>18</a:t>
            </a:fld>
            <a:endParaRPr lang="en-GB"/>
          </a:p>
        </p:txBody>
      </p:sp>
    </p:spTree>
    <p:extLst>
      <p:ext uri="{BB962C8B-B14F-4D97-AF65-F5344CB8AC3E}">
        <p14:creationId xmlns:p14="http://schemas.microsoft.com/office/powerpoint/2010/main" val="36041157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695F21A-A13C-400B-BE00-7AE8BFD22724}" type="slidenum">
              <a:rPr lang="en-GB" smtClean="0"/>
              <a:pPr/>
              <a:t>19</a:t>
            </a:fld>
            <a:endParaRPr lang="en-GB"/>
          </a:p>
        </p:txBody>
      </p:sp>
    </p:spTree>
    <p:extLst>
      <p:ext uri="{BB962C8B-B14F-4D97-AF65-F5344CB8AC3E}">
        <p14:creationId xmlns:p14="http://schemas.microsoft.com/office/powerpoint/2010/main" val="828701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695F21A-A13C-400B-BE00-7AE8BFD22724}" type="slidenum">
              <a:rPr lang="en-GB" smtClean="0"/>
              <a:pPr/>
              <a:t>2</a:t>
            </a:fld>
            <a:endParaRPr lang="en-GB"/>
          </a:p>
        </p:txBody>
      </p:sp>
    </p:spTree>
    <p:extLst>
      <p:ext uri="{BB962C8B-B14F-4D97-AF65-F5344CB8AC3E}">
        <p14:creationId xmlns:p14="http://schemas.microsoft.com/office/powerpoint/2010/main" val="10370834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95F21A-A13C-400B-BE00-7AE8BFD22724}" type="slidenum">
              <a:rPr lang="en-GB" smtClean="0"/>
              <a:pPr/>
              <a:t>20</a:t>
            </a:fld>
            <a:endParaRPr lang="en-GB"/>
          </a:p>
        </p:txBody>
      </p:sp>
    </p:spTree>
    <p:extLst>
      <p:ext uri="{BB962C8B-B14F-4D97-AF65-F5344CB8AC3E}">
        <p14:creationId xmlns:p14="http://schemas.microsoft.com/office/powerpoint/2010/main" val="39488743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F695F21A-A13C-400B-BE00-7AE8BFD22724}" type="slidenum">
              <a:rPr lang="en-GB" smtClean="0"/>
              <a:pPr/>
              <a:t>21</a:t>
            </a:fld>
            <a:endParaRPr lang="en-GB"/>
          </a:p>
        </p:txBody>
      </p:sp>
    </p:spTree>
    <p:extLst>
      <p:ext uri="{BB962C8B-B14F-4D97-AF65-F5344CB8AC3E}">
        <p14:creationId xmlns:p14="http://schemas.microsoft.com/office/powerpoint/2010/main" val="38426132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95F21A-A13C-400B-BE00-7AE8BFD22724}" type="slidenum">
              <a:rPr lang="en-GB" smtClean="0"/>
              <a:pPr/>
              <a:t>22</a:t>
            </a:fld>
            <a:endParaRPr lang="en-GB"/>
          </a:p>
        </p:txBody>
      </p:sp>
    </p:spTree>
    <p:extLst>
      <p:ext uri="{BB962C8B-B14F-4D97-AF65-F5344CB8AC3E}">
        <p14:creationId xmlns:p14="http://schemas.microsoft.com/office/powerpoint/2010/main" val="41506169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F695F21A-A13C-400B-BE00-7AE8BFD22724}" type="slidenum">
              <a:rPr lang="en-GB" smtClean="0"/>
              <a:pPr/>
              <a:t>23</a:t>
            </a:fld>
            <a:endParaRPr lang="en-GB"/>
          </a:p>
        </p:txBody>
      </p:sp>
    </p:spTree>
    <p:extLst>
      <p:ext uri="{BB962C8B-B14F-4D97-AF65-F5344CB8AC3E}">
        <p14:creationId xmlns:p14="http://schemas.microsoft.com/office/powerpoint/2010/main" val="22390969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MEN AS PROVIDERS BUT</a:t>
            </a:r>
            <a:r>
              <a:rPr lang="en-US" baseline="0" dirty="0" smtClean="0"/>
              <a:t> ALSO EXAMPLES OF OTHER FATHERHOOD</a:t>
            </a:r>
            <a:endParaRPr lang="en-US" dirty="0" smtClean="0"/>
          </a:p>
          <a:p>
            <a:r>
              <a:rPr lang="en-US" sz="1200" kern="1200" dirty="0" smtClean="0">
                <a:solidFill>
                  <a:schemeClr val="tx1"/>
                </a:solidFill>
                <a:latin typeface="+mn-lt"/>
                <a:ea typeface="+mn-ea"/>
                <a:cs typeface="+mn-cs"/>
              </a:rPr>
              <a:t>Kwame speaks about how he he helped his 7 years old daughter to improve with her spelling.</a:t>
            </a:r>
            <a:r>
              <a:rPr lang="en-US" sz="1200" kern="1200" baseline="0" dirty="0" smtClean="0">
                <a:solidFill>
                  <a:schemeClr val="tx1"/>
                </a:solidFill>
                <a:latin typeface="+mn-lt"/>
                <a:ea typeface="+mn-ea"/>
                <a:cs typeface="+mn-cs"/>
              </a:rPr>
              <a:t> She finally improved and doing really well: </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effectLst/>
                <a:latin typeface="+mn-lt"/>
                <a:ea typeface="+mn-ea"/>
                <a:cs typeface="+mn-cs"/>
              </a:rPr>
              <a:t>So when you turn over and you see that she couldn’t even spell AT, she couldn’t even spell “at” she couldn’t even spell that. And to her spelling like 7 letter words now in the space of, what, a year?</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Do you know. Yeah. It’s just totally…it’s totally </a:t>
            </a:r>
            <a:r>
              <a:rPr lang="en-US" sz="1200" kern="1200" dirty="0" err="1" smtClean="0">
                <a:solidFill>
                  <a:schemeClr val="tx1"/>
                </a:solidFill>
                <a:effectLst/>
                <a:latin typeface="+mn-lt"/>
                <a:ea typeface="+mn-ea"/>
                <a:cs typeface="+mn-cs"/>
              </a:rPr>
              <a:t>ama</a:t>
            </a:r>
            <a:r>
              <a:rPr lang="en-US" sz="1200" kern="1200" dirty="0" smtClean="0">
                <a:solidFill>
                  <a:schemeClr val="tx1"/>
                </a:solidFill>
                <a:effectLst/>
                <a:latin typeface="+mn-lt"/>
                <a:ea typeface="+mn-ea"/>
                <a:cs typeface="+mn-cs"/>
              </a:rPr>
              <a:t>….totally different. I mean the school has said that. And I mean I hope they don’t sit down and take the credit, and they probably will take the credit which I don’t mind because that’s not what I’m interested in, I’m just interested in that she gets an education.</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To</a:t>
            </a:r>
            <a:r>
              <a:rPr lang="en-US" sz="1200" kern="1200" baseline="0" dirty="0" smtClean="0">
                <a:solidFill>
                  <a:schemeClr val="tx1"/>
                </a:solidFill>
                <a:effectLst/>
                <a:latin typeface="+mn-lt"/>
                <a:ea typeface="+mn-ea"/>
                <a:cs typeface="+mn-cs"/>
              </a:rPr>
              <a:t> support his partner who was doing a degree, he took over a lot of the household responsibilities: from making breakfast for the kids; cooking; picking them up and taking them school &amp; involve his teenage stepson with football </a:t>
            </a:r>
            <a:r>
              <a:rPr lang="en-US" sz="1200" kern="1200" baseline="0" dirty="0" err="1" smtClean="0">
                <a:solidFill>
                  <a:schemeClr val="tx1"/>
                </a:solidFill>
                <a:effectLst/>
                <a:latin typeface="+mn-lt"/>
                <a:ea typeface="+mn-ea"/>
                <a:cs typeface="+mn-cs"/>
              </a:rPr>
              <a:t>etc</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F695F21A-A13C-400B-BE00-7AE8BFD22724}" type="slidenum">
              <a:rPr lang="en-GB" smtClean="0"/>
              <a:pPr/>
              <a:t>24</a:t>
            </a:fld>
            <a:endParaRPr lang="en-GB"/>
          </a:p>
        </p:txBody>
      </p:sp>
    </p:spTree>
    <p:extLst>
      <p:ext uri="{BB962C8B-B14F-4D97-AF65-F5344CB8AC3E}">
        <p14:creationId xmlns:p14="http://schemas.microsoft.com/office/powerpoint/2010/main" val="6262510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F695F21A-A13C-400B-BE00-7AE8BFD22724}" type="slidenum">
              <a:rPr lang="en-GB" smtClean="0"/>
              <a:pPr/>
              <a:t>25</a:t>
            </a:fld>
            <a:endParaRPr lang="en-GB"/>
          </a:p>
        </p:txBody>
      </p:sp>
    </p:spTree>
    <p:extLst>
      <p:ext uri="{BB962C8B-B14F-4D97-AF65-F5344CB8AC3E}">
        <p14:creationId xmlns:p14="http://schemas.microsoft.com/office/powerpoint/2010/main" val="38496716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baseline="0" dirty="0" smtClean="0"/>
          </a:p>
        </p:txBody>
      </p:sp>
      <p:sp>
        <p:nvSpPr>
          <p:cNvPr id="4" name="Slide Number Placeholder 3"/>
          <p:cNvSpPr>
            <a:spLocks noGrp="1"/>
          </p:cNvSpPr>
          <p:nvPr>
            <p:ph type="sldNum" sz="quarter" idx="10"/>
          </p:nvPr>
        </p:nvSpPr>
        <p:spPr/>
        <p:txBody>
          <a:bodyPr/>
          <a:lstStyle/>
          <a:p>
            <a:fld id="{F695F21A-A13C-400B-BE00-7AE8BFD22724}" type="slidenum">
              <a:rPr lang="en-GB" smtClean="0"/>
              <a:pPr/>
              <a:t>26</a:t>
            </a:fld>
            <a:endParaRPr lang="en-GB"/>
          </a:p>
        </p:txBody>
      </p:sp>
    </p:spTree>
    <p:extLst>
      <p:ext uri="{BB962C8B-B14F-4D97-AF65-F5344CB8AC3E}">
        <p14:creationId xmlns:p14="http://schemas.microsoft.com/office/powerpoint/2010/main" val="19185549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dirty="0" smtClean="0"/>
              <a:t>Mother tells her story of success: going to university, graduation &amp; work </a:t>
            </a:r>
          </a:p>
          <a:p>
            <a:r>
              <a:rPr lang="en-GB" b="1" baseline="0" dirty="0" smtClean="0"/>
              <a:t>SUCCESS IN EDUCATION OF THE MOTHER </a:t>
            </a:r>
            <a:endParaRPr lang="en-GB"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Even those who spoke about educational successes, like Lydia who had a degree from a prestigious university, spoke about them in the ‘language of struggle’ rather than as smooth journeys. Mobilising a sense of agency and challenging the ‘bad fate’ was the underlying characteristic of the ‘narratives of resilience’. Lydia’s family was amongst the wealthiest in the sample. They owned their house in a residential area of an up-and-coming inner London borough. She was running her child-minding business very successfully and her husband was an engineer. They were both born in the UK, but Lydia’s parents were from Grenada whilst her husband was originally from Jamaica. Lydia was a ‘straight A’ student and went to university to study languages however, her account of the transition from GCSE to Upper secondary is quite dramatic:</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Her resilience stays in the end of the narrative when she ‘got up and walked out’, which sets out the context for the rest of the educational narrative where she speaks about her academic success as the result of her enduring attitude to stand out to racism, discrimination and any other challenge which could have limited her opportunities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r>
              <a:rPr lang="en-GB" b="1" dirty="0" smtClean="0"/>
              <a:t>DIFFICULT</a:t>
            </a:r>
            <a:r>
              <a:rPr lang="en-GB" b="1" baseline="0" dirty="0" smtClean="0"/>
              <a:t> UPBRINING OF THE FATHER</a:t>
            </a:r>
            <a:endParaRPr lang="en-GB" b="1" dirty="0" smtClean="0"/>
          </a:p>
          <a:p>
            <a:r>
              <a:rPr lang="en-US" sz="1200" kern="1200" dirty="0" smtClean="0">
                <a:solidFill>
                  <a:schemeClr val="tx1"/>
                </a:solidFill>
                <a:effectLst/>
                <a:latin typeface="+mn-lt"/>
                <a:ea typeface="+mn-ea"/>
                <a:cs typeface="+mn-cs"/>
              </a:rPr>
              <a:t>The husband Ross had a quite difficult relationship with his stepfather and no contact with his biological father.  He spoke extensively about his difficult upbringing during the interview even though he only opened up quite explicitly toward the end:</a:t>
            </a:r>
          </a:p>
          <a:p>
            <a:r>
              <a:rPr lang="en-US" sz="1200" kern="1200" dirty="0" smtClean="0">
                <a:solidFill>
                  <a:schemeClr val="tx1"/>
                </a:solidFill>
                <a:effectLst/>
                <a:latin typeface="+mn-lt"/>
                <a:ea typeface="+mn-ea"/>
                <a:cs typeface="+mn-cs"/>
              </a:rPr>
              <a:t>In the case of Ross, his reliance rescued me from a possible bad path but did provide him with a sense of achievement in life</a:t>
            </a: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F695F21A-A13C-400B-BE00-7AE8BFD22724}" type="slidenum">
              <a:rPr lang="en-GB" smtClean="0"/>
              <a:pPr/>
              <a:t>27</a:t>
            </a:fld>
            <a:endParaRPr lang="en-GB"/>
          </a:p>
        </p:txBody>
      </p:sp>
    </p:spTree>
    <p:extLst>
      <p:ext uri="{BB962C8B-B14F-4D97-AF65-F5344CB8AC3E}">
        <p14:creationId xmlns:p14="http://schemas.microsoft.com/office/powerpoint/2010/main" val="29189180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smtClean="0"/>
              <a:t>Alyssa, Young daughter (14 years old) </a:t>
            </a:r>
          </a:p>
          <a:p>
            <a:pPr marL="171450" indent="-171450">
              <a:buFont typeface="Arial"/>
              <a:buChar char="•"/>
            </a:pPr>
            <a:r>
              <a:rPr lang="en-GB" baseline="0" dirty="0" smtClean="0"/>
              <a:t>Struggling at school, a s</a:t>
            </a:r>
            <a:r>
              <a:rPr lang="en-GB" dirty="0" smtClean="0"/>
              <a:t>ense of frustration </a:t>
            </a:r>
          </a:p>
          <a:p>
            <a:pPr marL="171450" indent="-171450">
              <a:buFont typeface="Arial"/>
              <a:buChar char="•"/>
            </a:pPr>
            <a:r>
              <a:rPr lang="en-GB" dirty="0" smtClean="0"/>
              <a:t>Reflecting on why it’s happening to her? Racism</a:t>
            </a:r>
            <a:r>
              <a:rPr lang="en-GB" baseline="0" dirty="0" smtClean="0"/>
              <a:t> </a:t>
            </a:r>
          </a:p>
          <a:p>
            <a:pPr marL="171450" indent="-171450">
              <a:buFont typeface="Arial"/>
              <a:buChar char="•"/>
            </a:pPr>
            <a:r>
              <a:rPr lang="en-GB" baseline="0" dirty="0" smtClean="0"/>
              <a:t>Resilience as struggle and sense of overcoming barriers </a:t>
            </a:r>
          </a:p>
          <a:p>
            <a:pPr marL="171450" indent="-171450">
              <a:buFont typeface="Arial"/>
              <a:buChar char="•"/>
            </a:pPr>
            <a:endParaRPr lang="en-GB" baseline="0" dirty="0" smtClean="0"/>
          </a:p>
          <a:p>
            <a:pPr marL="0" indent="0">
              <a:buFont typeface="Arial"/>
              <a:buNone/>
            </a:pPr>
            <a:r>
              <a:rPr lang="en-US" sz="1200" kern="1200" dirty="0" smtClean="0">
                <a:solidFill>
                  <a:schemeClr val="tx1"/>
                </a:solidFill>
                <a:effectLst/>
                <a:latin typeface="+mn-lt"/>
                <a:ea typeface="+mn-ea"/>
                <a:cs typeface="+mn-cs"/>
              </a:rPr>
              <a:t>Alyssa’s narrative about school is full of terms such as ‘detection’, ‘punishment’, ‘exclusion’ ‘exclusion room’, ‘bullying’, ‘escalating’ and ‘misbehaving’. The school is described full of disciplinary norms and disciplinary procedures. Half way through the interview Alyssa ‘confessed’ she was excluded for one day because of bullying another girl. She insisted she did not do that</a:t>
            </a:r>
          </a:p>
          <a:p>
            <a:pPr marL="0" indent="0">
              <a:buFont typeface="Arial"/>
              <a:buNone/>
            </a:pP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There’s a thing called DP slips. (…)And if someone misbehaves you write one to go downstairs. (…) Like…so then someone could basically shout at you {laughs} and give you a detention, which will be </a:t>
            </a:r>
            <a:r>
              <a:rPr lang="en-US" sz="1200" kern="1200" dirty="0" err="1" smtClean="0">
                <a:solidFill>
                  <a:schemeClr val="tx1"/>
                </a:solidFill>
                <a:effectLst/>
                <a:latin typeface="+mn-lt"/>
                <a:ea typeface="+mn-ea"/>
                <a:cs typeface="+mn-cs"/>
              </a:rPr>
              <a:t>co-ordinators</a:t>
            </a:r>
            <a:r>
              <a:rPr lang="en-US" sz="1200" kern="1200" dirty="0" smtClean="0">
                <a:solidFill>
                  <a:schemeClr val="tx1"/>
                </a:solidFill>
                <a:effectLst/>
                <a:latin typeface="+mn-lt"/>
                <a:ea typeface="+mn-ea"/>
                <a:cs typeface="+mn-cs"/>
              </a:rPr>
              <a:t> 90 minutes if you get </a:t>
            </a:r>
            <a:r>
              <a:rPr lang="en-US" sz="1200" kern="1200" dirty="0" err="1" smtClean="0">
                <a:solidFill>
                  <a:schemeClr val="tx1"/>
                </a:solidFill>
                <a:effectLst/>
                <a:latin typeface="+mn-lt"/>
                <a:ea typeface="+mn-ea"/>
                <a:cs typeface="+mn-cs"/>
              </a:rPr>
              <a:t>DP’d</a:t>
            </a:r>
            <a:r>
              <a:rPr lang="en-US"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pPr marL="0" indent="0">
              <a:buFont typeface="Arial"/>
              <a:buNone/>
            </a:pPr>
            <a:endParaRPr lang="en-GB" dirty="0" smtClean="0"/>
          </a:p>
          <a:p>
            <a:endParaRPr lang="en-GB" dirty="0"/>
          </a:p>
        </p:txBody>
      </p:sp>
      <p:sp>
        <p:nvSpPr>
          <p:cNvPr id="4" name="Slide Number Placeholder 3"/>
          <p:cNvSpPr>
            <a:spLocks noGrp="1"/>
          </p:cNvSpPr>
          <p:nvPr>
            <p:ph type="sldNum" sz="quarter" idx="10"/>
          </p:nvPr>
        </p:nvSpPr>
        <p:spPr/>
        <p:txBody>
          <a:bodyPr/>
          <a:lstStyle/>
          <a:p>
            <a:fld id="{F695F21A-A13C-400B-BE00-7AE8BFD22724}" type="slidenum">
              <a:rPr lang="en-GB" smtClean="0"/>
              <a:pPr/>
              <a:t>28</a:t>
            </a:fld>
            <a:endParaRPr lang="en-GB"/>
          </a:p>
        </p:txBody>
      </p:sp>
    </p:spTree>
    <p:extLst>
      <p:ext uri="{BB962C8B-B14F-4D97-AF65-F5344CB8AC3E}">
        <p14:creationId xmlns:p14="http://schemas.microsoft.com/office/powerpoint/2010/main" val="10270316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endParaRPr lang="en-GB" dirty="0"/>
          </a:p>
        </p:txBody>
      </p:sp>
      <p:sp>
        <p:nvSpPr>
          <p:cNvPr id="4" name="Slide Number Placeholder 3"/>
          <p:cNvSpPr>
            <a:spLocks noGrp="1"/>
          </p:cNvSpPr>
          <p:nvPr>
            <p:ph type="sldNum" sz="quarter" idx="10"/>
          </p:nvPr>
        </p:nvSpPr>
        <p:spPr/>
        <p:txBody>
          <a:bodyPr/>
          <a:lstStyle/>
          <a:p>
            <a:fld id="{F695F21A-A13C-400B-BE00-7AE8BFD22724}" type="slidenum">
              <a:rPr lang="en-GB" smtClean="0"/>
              <a:pPr/>
              <a:t>29</a:t>
            </a:fld>
            <a:endParaRPr lang="en-GB"/>
          </a:p>
        </p:txBody>
      </p:sp>
    </p:spTree>
    <p:extLst>
      <p:ext uri="{BB962C8B-B14F-4D97-AF65-F5344CB8AC3E}">
        <p14:creationId xmlns:p14="http://schemas.microsoft.com/office/powerpoint/2010/main" val="3059615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10"/>
          </p:nvPr>
        </p:nvSpPr>
        <p:spPr/>
        <p:txBody>
          <a:bodyPr/>
          <a:lstStyle/>
          <a:p>
            <a:fld id="{F695F21A-A13C-400B-BE00-7AE8BFD22724}" type="slidenum">
              <a:rPr lang="en-GB" smtClean="0"/>
              <a:pPr/>
              <a:t>3</a:t>
            </a:fld>
            <a:endParaRPr lang="en-GB"/>
          </a:p>
        </p:txBody>
      </p:sp>
    </p:spTree>
    <p:extLst>
      <p:ext uri="{BB962C8B-B14F-4D97-AF65-F5344CB8AC3E}">
        <p14:creationId xmlns:p14="http://schemas.microsoft.com/office/powerpoint/2010/main" val="31116091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95F21A-A13C-400B-BE00-7AE8BFD22724}" type="slidenum">
              <a:rPr lang="en-GB" smtClean="0"/>
              <a:pPr/>
              <a:t>30</a:t>
            </a:fld>
            <a:endParaRPr lang="en-GB"/>
          </a:p>
        </p:txBody>
      </p:sp>
    </p:spTree>
    <p:extLst>
      <p:ext uri="{BB962C8B-B14F-4D97-AF65-F5344CB8AC3E}">
        <p14:creationId xmlns:p14="http://schemas.microsoft.com/office/powerpoint/2010/main" val="33053074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10"/>
          </p:nvPr>
        </p:nvSpPr>
        <p:spPr/>
        <p:txBody>
          <a:bodyPr/>
          <a:lstStyle/>
          <a:p>
            <a:fld id="{F695F21A-A13C-400B-BE00-7AE8BFD22724}" type="slidenum">
              <a:rPr lang="en-GB" smtClean="0"/>
              <a:pPr/>
              <a:t>4</a:t>
            </a:fld>
            <a:endParaRPr lang="en-GB"/>
          </a:p>
        </p:txBody>
      </p:sp>
    </p:spTree>
    <p:extLst>
      <p:ext uri="{BB962C8B-B14F-4D97-AF65-F5344CB8AC3E}">
        <p14:creationId xmlns:p14="http://schemas.microsoft.com/office/powerpoint/2010/main" val="640437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695F21A-A13C-400B-BE00-7AE8BFD22724}" type="slidenum">
              <a:rPr lang="en-GB" smtClean="0"/>
              <a:pPr/>
              <a:t>5</a:t>
            </a:fld>
            <a:endParaRPr lang="en-GB"/>
          </a:p>
        </p:txBody>
      </p:sp>
    </p:spTree>
    <p:extLst>
      <p:ext uri="{BB962C8B-B14F-4D97-AF65-F5344CB8AC3E}">
        <p14:creationId xmlns:p14="http://schemas.microsoft.com/office/powerpoint/2010/main" val="2762716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US" baseline="0" dirty="0" smtClean="0"/>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endParaRPr lang="en-US" baseline="0" dirty="0" smtClean="0"/>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fld id="{F695F21A-A13C-400B-BE00-7AE8BFD22724}" type="slidenum">
              <a:rPr lang="en-GB" smtClean="0"/>
              <a:pPr/>
              <a:t>6</a:t>
            </a:fld>
            <a:endParaRPr lang="en-GB" dirty="0"/>
          </a:p>
        </p:txBody>
      </p:sp>
    </p:spTree>
    <p:extLst>
      <p:ext uri="{BB962C8B-B14F-4D97-AF65-F5344CB8AC3E}">
        <p14:creationId xmlns:p14="http://schemas.microsoft.com/office/powerpoint/2010/main" val="31354020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 typeface="Arial"/>
              <a:buNone/>
            </a:pPr>
            <a:endParaRPr lang="en-GB" dirty="0"/>
          </a:p>
        </p:txBody>
      </p:sp>
      <p:sp>
        <p:nvSpPr>
          <p:cNvPr id="4" name="Slide Number Placeholder 3"/>
          <p:cNvSpPr>
            <a:spLocks noGrp="1"/>
          </p:cNvSpPr>
          <p:nvPr>
            <p:ph type="sldNum" sz="quarter" idx="10"/>
          </p:nvPr>
        </p:nvSpPr>
        <p:spPr/>
        <p:txBody>
          <a:bodyPr/>
          <a:lstStyle/>
          <a:p>
            <a:fld id="{F695F21A-A13C-400B-BE00-7AE8BFD22724}" type="slidenum">
              <a:rPr lang="en-GB" smtClean="0"/>
              <a:pPr/>
              <a:t>7</a:t>
            </a:fld>
            <a:endParaRPr lang="en-GB"/>
          </a:p>
        </p:txBody>
      </p:sp>
    </p:spTree>
    <p:extLst>
      <p:ext uri="{BB962C8B-B14F-4D97-AF65-F5344CB8AC3E}">
        <p14:creationId xmlns:p14="http://schemas.microsoft.com/office/powerpoint/2010/main" val="4386120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smtClean="0"/>
          </a:p>
          <a:p>
            <a:endParaRPr lang="en-US" dirty="0"/>
          </a:p>
        </p:txBody>
      </p:sp>
      <p:sp>
        <p:nvSpPr>
          <p:cNvPr id="4" name="Slide Number Placeholder 3"/>
          <p:cNvSpPr>
            <a:spLocks noGrp="1"/>
          </p:cNvSpPr>
          <p:nvPr>
            <p:ph type="sldNum" sz="quarter" idx="10"/>
          </p:nvPr>
        </p:nvSpPr>
        <p:spPr/>
        <p:txBody>
          <a:bodyPr/>
          <a:lstStyle/>
          <a:p>
            <a:fld id="{F695F21A-A13C-400B-BE00-7AE8BFD22724}" type="slidenum">
              <a:rPr lang="en-GB" smtClean="0"/>
              <a:pPr/>
              <a:t>8</a:t>
            </a:fld>
            <a:endParaRPr lang="en-GB"/>
          </a:p>
        </p:txBody>
      </p:sp>
    </p:spTree>
    <p:extLst>
      <p:ext uri="{BB962C8B-B14F-4D97-AF65-F5344CB8AC3E}">
        <p14:creationId xmlns:p14="http://schemas.microsoft.com/office/powerpoint/2010/main" val="2050084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695F21A-A13C-400B-BE00-7AE8BFD22724}" type="slidenum">
              <a:rPr lang="en-GB" smtClean="0"/>
              <a:pPr/>
              <a:t>9</a:t>
            </a:fld>
            <a:endParaRPr lang="en-GB"/>
          </a:p>
        </p:txBody>
      </p:sp>
    </p:spTree>
    <p:extLst>
      <p:ext uri="{BB962C8B-B14F-4D97-AF65-F5344CB8AC3E}">
        <p14:creationId xmlns:p14="http://schemas.microsoft.com/office/powerpoint/2010/main" val="1255070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D8BD707-D9CF-40AE-B4C6-C98DA3205C09}" type="datetimeFigureOut">
              <a:rPr lang="en-US" smtClean="0"/>
              <a:pPr/>
              <a:t>6/3/2015</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B6F15528-21DE-4FAA-801E-634DDDAF4B2B}"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1D8BD707-D9CF-40AE-B4C6-C98DA3205C09}" type="datetimeFigureOut">
              <a:rPr lang="en-US" smtClean="0"/>
              <a:pPr/>
              <a:t>6/3/2015</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B6F15528-21DE-4FAA-801E-634DDDAF4B2B}"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6/3/2015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D8BD707-D9CF-40AE-B4C6-C98DA3205C09}" type="datetimeFigureOut">
              <a:rPr lang="en-US" smtClean="0"/>
              <a:pPr/>
              <a:t>6/3/2015</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6F15528-21DE-4FAA-801E-634DDDAF4B2B}"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i="1" dirty="0" smtClean="0"/>
              <a:t>‘</a:t>
            </a:r>
            <a:r>
              <a:rPr lang="en-US" b="1" dirty="0" smtClean="0"/>
              <a:t>Race, class… they can all be a barrier if you choose’</a:t>
            </a:r>
            <a:br>
              <a:rPr lang="en-US" b="1" dirty="0" smtClean="0"/>
            </a:br>
            <a:endParaRPr lang="en-GB" dirty="0"/>
          </a:p>
        </p:txBody>
      </p:sp>
      <p:sp>
        <p:nvSpPr>
          <p:cNvPr id="3" name="Subtitle 2"/>
          <p:cNvSpPr>
            <a:spLocks noGrp="1"/>
          </p:cNvSpPr>
          <p:nvPr>
            <p:ph type="subTitle" idx="1"/>
          </p:nvPr>
        </p:nvSpPr>
        <p:spPr>
          <a:xfrm>
            <a:off x="1219200" y="5124450"/>
            <a:ext cx="6934200" cy="514350"/>
          </a:xfrm>
        </p:spPr>
        <p:txBody>
          <a:bodyPr>
            <a:normAutofit fontScale="77500" lnSpcReduction="20000"/>
          </a:bodyPr>
          <a:lstStyle/>
          <a:p>
            <a:r>
              <a:rPr lang="en-GB" b="1" dirty="0"/>
              <a:t>Education and narratives of resilience in </a:t>
            </a:r>
            <a:r>
              <a:rPr lang="en-US" b="1" dirty="0"/>
              <a:t>Black African </a:t>
            </a:r>
            <a:r>
              <a:rPr lang="en-US" b="1" dirty="0" smtClean="0"/>
              <a:t>(Nigerian and Ghanaian) and </a:t>
            </a:r>
            <a:r>
              <a:rPr lang="en-US" b="1" dirty="0"/>
              <a:t>Black Caribbean British families</a:t>
            </a:r>
            <a:endParaRPr lang="en-GB" dirty="0"/>
          </a:p>
          <a:p>
            <a:endParaRPr lang="en-GB" dirty="0"/>
          </a:p>
        </p:txBody>
      </p:sp>
      <p:pic>
        <p:nvPicPr>
          <p:cNvPr id="4" name="Picture 2" descr="N:\Pictures\IOEUCL_pantone.jpg"/>
          <p:cNvPicPr>
            <a:picLocks noChangeAspect="1" noChangeArrowheads="1"/>
          </p:cNvPicPr>
          <p:nvPr/>
        </p:nvPicPr>
        <p:blipFill>
          <a:blip r:embed="rId3" cstate="print"/>
          <a:srcRect/>
          <a:stretch>
            <a:fillRect/>
          </a:stretch>
        </p:blipFill>
        <p:spPr bwMode="auto">
          <a:xfrm>
            <a:off x="838200" y="381000"/>
            <a:ext cx="7355145" cy="838200"/>
          </a:xfrm>
          <a:prstGeom prst="rect">
            <a:avLst/>
          </a:prstGeom>
          <a:noFill/>
        </p:spPr>
      </p:pic>
      <p:sp>
        <p:nvSpPr>
          <p:cNvPr id="5" name="TextBox 4"/>
          <p:cNvSpPr txBox="1"/>
          <p:nvPr/>
        </p:nvSpPr>
        <p:spPr>
          <a:xfrm>
            <a:off x="3810000" y="1524000"/>
            <a:ext cx="4343400" cy="923330"/>
          </a:xfrm>
          <a:prstGeom prst="rect">
            <a:avLst/>
          </a:prstGeom>
          <a:noFill/>
        </p:spPr>
        <p:txBody>
          <a:bodyPr wrap="square" rtlCol="0">
            <a:spAutoFit/>
          </a:bodyPr>
          <a:lstStyle/>
          <a:p>
            <a:pPr algn="r"/>
            <a:r>
              <a:rPr lang="en-GB" b="1" dirty="0" smtClean="0"/>
              <a:t>Dr Michela Franceschelli</a:t>
            </a:r>
          </a:p>
          <a:p>
            <a:pPr algn="r"/>
            <a:r>
              <a:rPr lang="en-GB" b="1" dirty="0" smtClean="0"/>
              <a:t>Prof Karen Evans</a:t>
            </a:r>
          </a:p>
          <a:p>
            <a:pPr algn="r"/>
            <a:r>
              <a:rPr lang="en-GB" b="1" dirty="0" smtClean="0"/>
              <a:t>Prof Ingrid Schoon</a:t>
            </a:r>
            <a:endParaRPr lang="en-GB" b="1" dirty="0"/>
          </a:p>
        </p:txBody>
      </p:sp>
      <p:pic>
        <p:nvPicPr>
          <p:cNvPr id="6" name="Picture 5"/>
          <p:cNvPicPr>
            <a:picLocks noChangeAspect="1"/>
          </p:cNvPicPr>
          <p:nvPr/>
        </p:nvPicPr>
        <p:blipFill>
          <a:blip r:embed="rId4" cstate="print"/>
          <a:stretch>
            <a:fillRect/>
          </a:stretch>
        </p:blipFill>
        <p:spPr>
          <a:xfrm>
            <a:off x="685800" y="1371600"/>
            <a:ext cx="3606800" cy="1193800"/>
          </a:xfrm>
          <a:prstGeom prst="rect">
            <a:avLst/>
          </a:prstGeom>
        </p:spPr>
      </p:pic>
    </p:spTree>
    <p:extLst>
      <p:ext uri="{BB962C8B-B14F-4D97-AF65-F5344CB8AC3E}">
        <p14:creationId xmlns:p14="http://schemas.microsoft.com/office/powerpoint/2010/main" val="59897482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debate &amp; influences: Class, Race and Parenting   </a:t>
            </a:r>
            <a:endParaRPr lang="en-GB" dirty="0"/>
          </a:p>
        </p:txBody>
      </p:sp>
      <p:sp>
        <p:nvSpPr>
          <p:cNvPr id="3" name="Content Placeholder 2"/>
          <p:cNvSpPr>
            <a:spLocks noGrp="1"/>
          </p:cNvSpPr>
          <p:nvPr>
            <p:ph sz="quarter" idx="1"/>
          </p:nvPr>
        </p:nvSpPr>
        <p:spPr/>
        <p:txBody>
          <a:bodyPr>
            <a:normAutofit/>
          </a:bodyPr>
          <a:lstStyle/>
          <a:p>
            <a:endParaRPr lang="en-GB" dirty="0" smtClean="0"/>
          </a:p>
          <a:p>
            <a:endParaRPr lang="en-GB" dirty="0"/>
          </a:p>
        </p:txBody>
      </p:sp>
      <p:sp>
        <p:nvSpPr>
          <p:cNvPr id="6" name="Rounded Rectangle 5"/>
          <p:cNvSpPr/>
          <p:nvPr/>
        </p:nvSpPr>
        <p:spPr>
          <a:xfrm>
            <a:off x="609600" y="1219200"/>
            <a:ext cx="7772400" cy="5029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marL="457200" lvl="0" indent="-457200">
              <a:buFont typeface="Arial"/>
              <a:buChar char="•"/>
            </a:pPr>
            <a:r>
              <a:rPr lang="en-GB" sz="3200" dirty="0" err="1"/>
              <a:t>Laureu</a:t>
            </a:r>
            <a:r>
              <a:rPr lang="en-GB" sz="3200" dirty="0"/>
              <a:t>  ‘Unequal Childhoods’ (2003): </a:t>
            </a:r>
            <a:r>
              <a:rPr lang="en-GB" sz="3200" dirty="0" smtClean="0"/>
              <a:t>Parenting and social class as </a:t>
            </a:r>
            <a:r>
              <a:rPr lang="en-GB" sz="3200" i="1" dirty="0"/>
              <a:t>Natural Growth and Concerted Cultivation</a:t>
            </a:r>
          </a:p>
          <a:p>
            <a:pPr marL="457200" lvl="0" indent="-457200">
              <a:buFont typeface="Arial"/>
              <a:buChar char="•"/>
            </a:pPr>
            <a:r>
              <a:rPr lang="en-GB" sz="3200" dirty="0" err="1"/>
              <a:t>Rollock</a:t>
            </a:r>
            <a:r>
              <a:rPr lang="en-GB" sz="3200" dirty="0"/>
              <a:t> et al: (2014) Intersectionality of Race and Class &amp; CRT</a:t>
            </a:r>
          </a:p>
          <a:p>
            <a:pPr marL="457200" lvl="0" indent="-457200">
              <a:buFont typeface="Arial"/>
              <a:buChar char="•"/>
            </a:pPr>
            <a:r>
              <a:rPr lang="en-GB" sz="3200" dirty="0"/>
              <a:t>Ethnic and racial socialisation (</a:t>
            </a:r>
            <a:r>
              <a:rPr lang="en-GB" sz="3200" dirty="0" err="1"/>
              <a:t>Iqbal</a:t>
            </a:r>
            <a:r>
              <a:rPr lang="en-GB" sz="3200" dirty="0"/>
              <a:t>, 2014): Preparation for Bias</a:t>
            </a:r>
          </a:p>
          <a:p>
            <a:pPr marL="457200" lvl="0" indent="-457200">
              <a:buFont typeface="Arial"/>
              <a:buChar char="•"/>
            </a:pPr>
            <a:r>
              <a:rPr lang="en-GB" sz="3200" dirty="0"/>
              <a:t>Tracy Reynolds (Black fathers</a:t>
            </a:r>
            <a:r>
              <a:rPr lang="en-GB" sz="3200" dirty="0" smtClean="0"/>
              <a:t>)</a:t>
            </a:r>
          </a:p>
          <a:p>
            <a:pPr marL="457200" lvl="0" indent="-457200">
              <a:buFont typeface="Arial"/>
              <a:buChar char="•"/>
            </a:pPr>
            <a:r>
              <a:rPr lang="en-GB" sz="3200" dirty="0" err="1" smtClean="0"/>
              <a:t>Brannen</a:t>
            </a:r>
            <a:r>
              <a:rPr lang="en-GB" sz="3200" dirty="0" smtClean="0"/>
              <a:t> Phoenix (2013): narratives and intergenerational </a:t>
            </a:r>
            <a:endParaRPr lang="en-US" sz="3200" dirty="0"/>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Race or class?  </a:t>
            </a:r>
            <a:endParaRPr lang="en-US" dirty="0"/>
          </a:p>
        </p:txBody>
      </p:sp>
      <p:sp>
        <p:nvSpPr>
          <p:cNvPr id="4" name="Rounded Rectangular Callout 3"/>
          <p:cNvSpPr/>
          <p:nvPr/>
        </p:nvSpPr>
        <p:spPr>
          <a:xfrm>
            <a:off x="152400" y="1295400"/>
            <a:ext cx="4648200" cy="4876800"/>
          </a:xfrm>
          <a:prstGeom prst="wedgeRoundRectCallout">
            <a:avLst/>
          </a:prstGeom>
        </p:spPr>
        <p:style>
          <a:lnRef idx="1">
            <a:schemeClr val="accent1"/>
          </a:lnRef>
          <a:fillRef idx="3">
            <a:schemeClr val="accent1"/>
          </a:fillRef>
          <a:effectRef idx="2">
            <a:schemeClr val="accent1"/>
          </a:effectRef>
          <a:fontRef idx="minor">
            <a:schemeClr val="lt1"/>
          </a:fontRef>
        </p:style>
        <p:txBody>
          <a:bodyPr rtlCol="0" anchor="ctr"/>
          <a:lstStyle/>
          <a:p>
            <a:endParaRPr lang="en-US" sz="3600" b="1" dirty="0" smtClean="0"/>
          </a:p>
          <a:p>
            <a:r>
              <a:rPr lang="en-US" sz="2400" b="1" dirty="0" smtClean="0"/>
              <a:t>The </a:t>
            </a:r>
            <a:r>
              <a:rPr lang="en-US" sz="2400" b="1" dirty="0"/>
              <a:t>role of race in children's daily lives was less powerful than I had expected. </a:t>
            </a:r>
            <a:r>
              <a:rPr lang="en-US" sz="2400" dirty="0"/>
              <a:t>(…) </a:t>
            </a:r>
            <a:r>
              <a:rPr lang="en-US" sz="2400" b="1" dirty="0"/>
              <a:t>My data indicate that on the childrearing dynamics studied here, compared with social class, race was less important in children's daily lives</a:t>
            </a:r>
            <a:r>
              <a:rPr lang="en-US" sz="2400" b="1" dirty="0" smtClean="0"/>
              <a:t>. (</a:t>
            </a:r>
            <a:r>
              <a:rPr lang="en-US" sz="2400" b="1" dirty="0" err="1" smtClean="0"/>
              <a:t>Laureu</a:t>
            </a:r>
            <a:r>
              <a:rPr lang="en-US" sz="2400" b="1" dirty="0" smtClean="0"/>
              <a:t>, 2003)</a:t>
            </a:r>
            <a:endParaRPr lang="en-US" sz="2400" b="1" dirty="0"/>
          </a:p>
          <a:p>
            <a:endParaRPr lang="en-US" sz="3600" dirty="0"/>
          </a:p>
        </p:txBody>
      </p:sp>
      <p:sp>
        <p:nvSpPr>
          <p:cNvPr id="5" name="Rounded Rectangular Callout 4"/>
          <p:cNvSpPr/>
          <p:nvPr/>
        </p:nvSpPr>
        <p:spPr>
          <a:xfrm>
            <a:off x="4946326" y="1371600"/>
            <a:ext cx="3892874" cy="4419600"/>
          </a:xfrm>
          <a:prstGeom prst="wedgeRoundRectCallou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sz="3200" dirty="0"/>
              <a:t>‘For almost all parents, race remains present irrespective of class </a:t>
            </a:r>
            <a:r>
              <a:rPr lang="en-US" sz="3200" dirty="0" smtClean="0"/>
              <a:t>status (</a:t>
            </a:r>
            <a:r>
              <a:rPr lang="en-US" sz="3200" dirty="0" err="1" smtClean="0"/>
              <a:t>Rollock</a:t>
            </a:r>
            <a:r>
              <a:rPr lang="en-US" sz="3200" dirty="0" smtClean="0"/>
              <a:t> et al, 2015)</a:t>
            </a:r>
            <a:r>
              <a:rPr lang="en-US" dirty="0" smtClean="0"/>
              <a:t>’ </a:t>
            </a:r>
            <a:endParaRPr lang="en-US" dirty="0"/>
          </a:p>
        </p:txBody>
      </p:sp>
    </p:spTree>
    <p:extLst>
      <p:ext uri="{BB962C8B-B14F-4D97-AF65-F5344CB8AC3E}">
        <p14:creationId xmlns:p14="http://schemas.microsoft.com/office/powerpoint/2010/main" val="220212897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The data</a:t>
            </a:r>
            <a:endParaRPr lang="en-GB"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216254893"/>
              </p:ext>
            </p:extLst>
          </p:nvPr>
        </p:nvGraphicFramePr>
        <p:xfrm>
          <a:off x="533400" y="1219200"/>
          <a:ext cx="8229600" cy="4937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Retrospective </a:t>
            </a:r>
            <a:r>
              <a:rPr lang="en-US" dirty="0"/>
              <a:t>parenting: the functions of ‘pasts’ for childrearing   </a:t>
            </a:r>
            <a:endParaRPr lang="en-GB"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050004561"/>
              </p:ext>
            </p:extLst>
          </p:nvPr>
        </p:nvGraphicFramePr>
        <p:xfrm>
          <a:off x="457200" y="1219200"/>
          <a:ext cx="8229600" cy="49377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844235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‘Your past makes you who you are’: biography and family history (Thomas)</a:t>
            </a:r>
            <a:endParaRPr lang="en-GB" dirty="0"/>
          </a:p>
        </p:txBody>
      </p:sp>
      <p:sp>
        <p:nvSpPr>
          <p:cNvPr id="5" name="Rounded Rectangular Callout 4"/>
          <p:cNvSpPr/>
          <p:nvPr/>
        </p:nvSpPr>
        <p:spPr>
          <a:xfrm>
            <a:off x="152400" y="1143000"/>
            <a:ext cx="4495800" cy="48768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u="sng" dirty="0" smtClean="0"/>
              <a:t>Your </a:t>
            </a:r>
            <a:r>
              <a:rPr lang="en-US" sz="2400" u="sng" dirty="0"/>
              <a:t>past makes who you </a:t>
            </a:r>
            <a:r>
              <a:rPr lang="en-US" sz="2400" u="sng" dirty="0" smtClean="0"/>
              <a:t>are.  </a:t>
            </a:r>
            <a:r>
              <a:rPr lang="en-US" sz="2400" dirty="0" smtClean="0"/>
              <a:t>And </a:t>
            </a:r>
            <a:r>
              <a:rPr lang="en-US" sz="2400" dirty="0"/>
              <a:t>(…) </a:t>
            </a:r>
            <a:r>
              <a:rPr lang="en-US" sz="2400" dirty="0" smtClean="0"/>
              <a:t>do </a:t>
            </a:r>
            <a:r>
              <a:rPr lang="en-US" sz="2400" dirty="0"/>
              <a:t>you know what I mean? </a:t>
            </a:r>
            <a:r>
              <a:rPr lang="en-US" sz="2400" u="sng" dirty="0"/>
              <a:t>So everything you do is a part of how you was </a:t>
            </a:r>
            <a:r>
              <a:rPr lang="en-US" sz="2400" u="sng" dirty="0" smtClean="0"/>
              <a:t>grown</a:t>
            </a:r>
            <a:r>
              <a:rPr lang="en-US" sz="2400" dirty="0" smtClean="0"/>
              <a:t>, </a:t>
            </a:r>
            <a:r>
              <a:rPr lang="en-US" sz="2400" u="sng" dirty="0"/>
              <a:t>and the things you didn’t </a:t>
            </a:r>
            <a:r>
              <a:rPr lang="en-US" sz="2400" u="sng" dirty="0" smtClean="0"/>
              <a:t>get. </a:t>
            </a:r>
            <a:r>
              <a:rPr lang="en-US" sz="2400" dirty="0"/>
              <a:t>So </a:t>
            </a:r>
            <a:r>
              <a:rPr lang="en-US" sz="2400" dirty="0" smtClean="0"/>
              <a:t>…. </a:t>
            </a:r>
            <a:r>
              <a:rPr lang="en-US" sz="2400" u="sng" dirty="0"/>
              <a:t>I vowed from a very young age “when my kids want something, </a:t>
            </a:r>
            <a:r>
              <a:rPr lang="en-US" sz="2400" u="sng" dirty="0" smtClean="0"/>
              <a:t>they’re </a:t>
            </a:r>
            <a:r>
              <a:rPr lang="en-US" sz="2400" u="sng" dirty="0"/>
              <a:t>going to get it, I’m going to provide it for </a:t>
            </a:r>
            <a:r>
              <a:rPr lang="en-US" sz="2400" u="sng" dirty="0" smtClean="0"/>
              <a:t>them</a:t>
            </a:r>
            <a:r>
              <a:rPr lang="en-US" sz="2400" dirty="0" smtClean="0"/>
              <a:t>. </a:t>
            </a:r>
            <a:endParaRPr lang="en-GB" sz="2400" dirty="0"/>
          </a:p>
        </p:txBody>
      </p:sp>
      <p:sp>
        <p:nvSpPr>
          <p:cNvPr id="4" name="Rounded Rectangular Callout 3"/>
          <p:cNvSpPr/>
          <p:nvPr/>
        </p:nvSpPr>
        <p:spPr>
          <a:xfrm>
            <a:off x="4724400" y="1143000"/>
            <a:ext cx="4267200" cy="49530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u="sng" dirty="0"/>
              <a:t>My mum grew up in Jamaica </a:t>
            </a:r>
            <a:r>
              <a:rPr lang="en-US" sz="2400" dirty="0"/>
              <a:t>(…) </a:t>
            </a:r>
            <a:r>
              <a:rPr lang="en-US" sz="2400" dirty="0" smtClean="0"/>
              <a:t>when </a:t>
            </a:r>
            <a:r>
              <a:rPr lang="en-US" sz="2400" u="sng" dirty="0"/>
              <a:t>my mum and my dad sort of split up </a:t>
            </a:r>
            <a:r>
              <a:rPr lang="en-US" sz="2400" dirty="0" err="1"/>
              <a:t>erm</a:t>
            </a:r>
            <a:r>
              <a:rPr lang="en-US" sz="2400" dirty="0"/>
              <a:t>…</a:t>
            </a:r>
            <a:r>
              <a:rPr lang="en-US" sz="2400" u="sng" dirty="0"/>
              <a:t>there was a time in my mum’s life where she never had anywhere to live</a:t>
            </a:r>
            <a:r>
              <a:rPr lang="en-US" sz="2400" dirty="0"/>
              <a:t>. (…) </a:t>
            </a:r>
            <a:r>
              <a:rPr lang="en-US" sz="2400" dirty="0" smtClean="0"/>
              <a:t>staying </a:t>
            </a:r>
            <a:r>
              <a:rPr lang="en-US" sz="2400" dirty="0"/>
              <a:t>in bed and breakfasts. </a:t>
            </a:r>
            <a:r>
              <a:rPr lang="en-US" sz="2400" dirty="0" smtClean="0"/>
              <a:t> And </a:t>
            </a:r>
            <a:r>
              <a:rPr lang="en-US" sz="2400" dirty="0"/>
              <a:t>for me </a:t>
            </a:r>
            <a:r>
              <a:rPr lang="en-US" sz="2400" u="sng" dirty="0"/>
              <a:t>my mum’s always had a difficult…difficult life </a:t>
            </a:r>
            <a:r>
              <a:rPr lang="en-US" sz="2400" u="sng" dirty="0" smtClean="0"/>
              <a:t>(…) everything </a:t>
            </a:r>
            <a:r>
              <a:rPr lang="en-US" sz="2400" u="sng" dirty="0"/>
              <a:t>sort of like was a struggle </a:t>
            </a:r>
            <a:r>
              <a:rPr lang="en-US" sz="2400" u="sng" dirty="0" smtClean="0"/>
              <a:t>(…)</a:t>
            </a:r>
            <a:r>
              <a:rPr lang="en-US" sz="2400" dirty="0" smtClean="0"/>
              <a:t>, </a:t>
            </a:r>
            <a:r>
              <a:rPr lang="en-US" sz="2400" u="sng" dirty="0"/>
              <a:t>so that’s why I’ve kind of learnt that work hard.</a:t>
            </a:r>
            <a:r>
              <a:rPr lang="en-US" sz="2400" dirty="0"/>
              <a:t> So </a:t>
            </a:r>
            <a:r>
              <a:rPr lang="en-US" sz="2400" dirty="0" smtClean="0"/>
              <a:t>yeah…</a:t>
            </a:r>
            <a:endParaRPr lang="en-GB" sz="2400" dirty="0"/>
          </a:p>
        </p:txBody>
      </p:sp>
    </p:spTree>
    <p:extLst>
      <p:ext uri="{BB962C8B-B14F-4D97-AF65-F5344CB8AC3E}">
        <p14:creationId xmlns:p14="http://schemas.microsoft.com/office/powerpoint/2010/main" val="98126702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His children ….</a:t>
            </a:r>
            <a:endParaRPr lang="en-GB" dirty="0"/>
          </a:p>
        </p:txBody>
      </p:sp>
      <p:sp>
        <p:nvSpPr>
          <p:cNvPr id="8" name="Rounded Rectangular Callout 7"/>
          <p:cNvSpPr/>
          <p:nvPr/>
        </p:nvSpPr>
        <p:spPr>
          <a:xfrm>
            <a:off x="228600" y="1159932"/>
            <a:ext cx="4343400" cy="539326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u="sng" dirty="0"/>
              <a:t>I think my mum and dad just want me to be….better than they are I guess.</a:t>
            </a:r>
            <a:r>
              <a:rPr lang="en-US" sz="2400" dirty="0"/>
              <a:t> (…) They don’t want me to be on the same level or lower than they, </a:t>
            </a:r>
            <a:r>
              <a:rPr lang="en-US" sz="2400" dirty="0" smtClean="0"/>
              <a:t>(..) </a:t>
            </a:r>
            <a:r>
              <a:rPr lang="en-US" sz="2400" dirty="0"/>
              <a:t>they want me</a:t>
            </a:r>
            <a:r>
              <a:rPr lang="en-US" sz="2400" u="sng" dirty="0"/>
              <a:t> to make more money</a:t>
            </a:r>
            <a:r>
              <a:rPr lang="en-US" sz="2400" dirty="0"/>
              <a:t> </a:t>
            </a:r>
            <a:r>
              <a:rPr lang="en-US" sz="2400" dirty="0" smtClean="0"/>
              <a:t>(..) and </a:t>
            </a:r>
            <a:r>
              <a:rPr lang="en-US" sz="2400" dirty="0"/>
              <a:t>have a better life than they’ve </a:t>
            </a:r>
            <a:r>
              <a:rPr lang="en-US" sz="2400" dirty="0" smtClean="0"/>
              <a:t>had</a:t>
            </a:r>
            <a:r>
              <a:rPr lang="en-US" sz="2400" u="sng" dirty="0" smtClean="0"/>
              <a:t>. (…) My </a:t>
            </a:r>
            <a:r>
              <a:rPr lang="en-US" sz="2400" u="sng" dirty="0"/>
              <a:t>dad hasn’t achieved his dreams</a:t>
            </a:r>
            <a:r>
              <a:rPr lang="en-US" sz="2400" u="sng" dirty="0" smtClean="0"/>
              <a:t>. </a:t>
            </a:r>
            <a:r>
              <a:rPr lang="en-US" sz="2400" dirty="0" smtClean="0"/>
              <a:t>.(Jason, Son)</a:t>
            </a:r>
            <a:endParaRPr lang="en-GB" sz="2400" dirty="0"/>
          </a:p>
          <a:p>
            <a:r>
              <a:rPr lang="en-US" sz="2800" dirty="0"/>
              <a:t> </a:t>
            </a:r>
            <a:endParaRPr lang="en-GB" sz="2800" dirty="0"/>
          </a:p>
        </p:txBody>
      </p:sp>
      <p:sp>
        <p:nvSpPr>
          <p:cNvPr id="4" name="Rounded Rectangular Callout 3"/>
          <p:cNvSpPr/>
          <p:nvPr/>
        </p:nvSpPr>
        <p:spPr>
          <a:xfrm>
            <a:off x="4724400" y="1159932"/>
            <a:ext cx="4191000" cy="524086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u="sng" dirty="0" smtClean="0"/>
              <a:t>It’s </a:t>
            </a:r>
            <a:r>
              <a:rPr lang="en-US" sz="2400" u="sng" dirty="0"/>
              <a:t>not that I feel a </a:t>
            </a:r>
            <a:r>
              <a:rPr lang="en-US" sz="2400" u="sng" dirty="0" smtClean="0"/>
              <a:t>responsibility (of keeping the parents together), </a:t>
            </a:r>
            <a:r>
              <a:rPr lang="en-US" sz="2400" u="sng" dirty="0"/>
              <a:t>not at all, I just feel that that’s the way it is. </a:t>
            </a:r>
            <a:r>
              <a:rPr lang="en-US" sz="2400" dirty="0"/>
              <a:t>And yeah it’s just what happened. You have babies, you think ‘OK we can’t separate now, we’ve got to do this, this and this’. But yeah I think, yeah. I don’t know, it’s a bit strange really</a:t>
            </a:r>
            <a:r>
              <a:rPr lang="en-US" sz="2400" dirty="0" smtClean="0"/>
              <a:t>. (Jayla, Daughter)</a:t>
            </a:r>
            <a:endParaRPr lang="en-GB" sz="2400" dirty="0"/>
          </a:p>
        </p:txBody>
      </p:sp>
    </p:spTree>
    <p:extLst>
      <p:ext uri="{BB962C8B-B14F-4D97-AF65-F5344CB8AC3E}">
        <p14:creationId xmlns:p14="http://schemas.microsoft.com/office/powerpoint/2010/main" val="58235021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History and a ‘wider past’ </a:t>
            </a:r>
            <a:endParaRPr lang="en-GB" dirty="0"/>
          </a:p>
        </p:txBody>
      </p:sp>
      <p:sp>
        <p:nvSpPr>
          <p:cNvPr id="7" name="Rounded Rectangular Callout 6"/>
          <p:cNvSpPr/>
          <p:nvPr/>
        </p:nvSpPr>
        <p:spPr>
          <a:xfrm>
            <a:off x="457200" y="1524000"/>
            <a:ext cx="4800600" cy="42799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u="sng" dirty="0"/>
              <a:t>It’s like they almost hide British black history you know</a:t>
            </a:r>
            <a:r>
              <a:rPr lang="en-US" sz="2400" dirty="0"/>
              <a:t>. </a:t>
            </a:r>
            <a:r>
              <a:rPr lang="en-US" sz="2400" u="sng" dirty="0" smtClean="0"/>
              <a:t>It’s like we appeared during the </a:t>
            </a:r>
            <a:r>
              <a:rPr lang="en-US" sz="2400" u="sng" dirty="0" err="1" smtClean="0"/>
              <a:t>Windrush</a:t>
            </a:r>
            <a:r>
              <a:rPr lang="en-US" sz="2400" u="sng" dirty="0" smtClean="0"/>
              <a:t> but there were no black people before that, you know</a:t>
            </a:r>
            <a:r>
              <a:rPr lang="en-US" sz="2400" dirty="0" smtClean="0"/>
              <a:t>. </a:t>
            </a:r>
            <a:r>
              <a:rPr lang="en-US" sz="2400" u="sng" dirty="0" smtClean="0"/>
              <a:t>Because </a:t>
            </a:r>
            <a:r>
              <a:rPr lang="en-US" sz="2400" u="sng" dirty="0"/>
              <a:t>I said to my son “what do you know about black history</a:t>
            </a:r>
            <a:r>
              <a:rPr lang="en-US" sz="2400" dirty="0"/>
              <a:t>” he knew there were slaves. I mean it’s like well…</a:t>
            </a:r>
            <a:r>
              <a:rPr lang="en-US" sz="2400" u="sng" dirty="0"/>
              <a:t>you know there’s more to it than that,</a:t>
            </a:r>
            <a:r>
              <a:rPr lang="en-US" sz="2400" u="sng" dirty="0" smtClean="0"/>
              <a:t>. (Cynthia, Black Caribbean mother)</a:t>
            </a:r>
            <a:endParaRPr lang="en-GB" sz="2400" u="sng" dirty="0"/>
          </a:p>
        </p:txBody>
      </p:sp>
      <p:sp>
        <p:nvSpPr>
          <p:cNvPr id="8" name="Rounded Rectangular Callout 7"/>
          <p:cNvSpPr/>
          <p:nvPr/>
        </p:nvSpPr>
        <p:spPr>
          <a:xfrm>
            <a:off x="5334000" y="1524000"/>
            <a:ext cx="3657600" cy="44958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t>I’m currently studying history for GCSE at school and…</a:t>
            </a:r>
            <a:r>
              <a:rPr lang="en-US" sz="2200" u="sng" dirty="0"/>
              <a:t>I’d like </a:t>
            </a:r>
            <a:r>
              <a:rPr lang="en-US" sz="2200" u="sng" dirty="0" smtClean="0"/>
              <a:t>if they educate </a:t>
            </a:r>
            <a:r>
              <a:rPr lang="en-US" sz="2200" u="sng" dirty="0"/>
              <a:t>children on black history.</a:t>
            </a:r>
            <a:r>
              <a:rPr lang="en-US" sz="2200" dirty="0"/>
              <a:t> </a:t>
            </a:r>
            <a:r>
              <a:rPr lang="en-US" sz="2200" u="sng" dirty="0" smtClean="0"/>
              <a:t>I </a:t>
            </a:r>
            <a:r>
              <a:rPr lang="en-US" sz="2200" u="sng" dirty="0"/>
              <a:t>don’t think children are really knowledgeable about it </a:t>
            </a:r>
            <a:r>
              <a:rPr lang="en-US" sz="2200" dirty="0"/>
              <a:t>but…I think </a:t>
            </a:r>
            <a:r>
              <a:rPr lang="en-US" sz="2200" u="sng" dirty="0"/>
              <a:t>my mum’s like on the case to sorting </a:t>
            </a:r>
            <a:r>
              <a:rPr lang="en-US" sz="2200" u="sng" dirty="0" smtClean="0"/>
              <a:t>out (</a:t>
            </a:r>
            <a:r>
              <a:rPr lang="en-US" sz="2200" u="sng" dirty="0" err="1" smtClean="0"/>
              <a:t>Keven</a:t>
            </a:r>
            <a:r>
              <a:rPr lang="en-US" sz="2200" u="sng" dirty="0" smtClean="0"/>
              <a:t>, 15 years old </a:t>
            </a:r>
            <a:r>
              <a:rPr lang="en-US" sz="2200" u="sng" dirty="0"/>
              <a:t>b</a:t>
            </a:r>
            <a:r>
              <a:rPr lang="en-US" sz="2200" u="sng" dirty="0" smtClean="0"/>
              <a:t>oy) </a:t>
            </a:r>
            <a:endParaRPr lang="en-GB" sz="2200" u="sng" dirty="0"/>
          </a:p>
        </p:txBody>
      </p:sp>
    </p:spTree>
    <p:extLst>
      <p:ext uri="{BB962C8B-B14F-4D97-AF65-F5344CB8AC3E}">
        <p14:creationId xmlns:p14="http://schemas.microsoft.com/office/powerpoint/2010/main" val="329107971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Building up resilience in their children </a:t>
            </a:r>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1371600"/>
            <a:ext cx="7010400" cy="4665103"/>
          </a:xfrm>
          <a:prstGeom prst="rect">
            <a:avLst/>
          </a:prstGeom>
        </p:spPr>
      </p:pic>
    </p:spTree>
    <p:extLst>
      <p:ext uri="{BB962C8B-B14F-4D97-AF65-F5344CB8AC3E}">
        <p14:creationId xmlns:p14="http://schemas.microsoft.com/office/powerpoint/2010/main" val="155696079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700" dirty="0" smtClean="0"/>
              <a:t>Parenting in Black African and Black Caribbean British families   </a:t>
            </a:r>
            <a:endParaRPr lang="en-GB" sz="2700"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633808017"/>
              </p:ext>
            </p:extLst>
          </p:nvPr>
        </p:nvGraphicFramePr>
        <p:xfrm>
          <a:off x="457200" y="1219200"/>
          <a:ext cx="82296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ight Arrow 4"/>
          <p:cNvSpPr/>
          <p:nvPr/>
        </p:nvSpPr>
        <p:spPr>
          <a:xfrm>
            <a:off x="5791200" y="3429000"/>
            <a:ext cx="5334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1254068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Building up resilience: Meritocracy and  </a:t>
            </a:r>
            <a:r>
              <a:rPr lang="en-GB" dirty="0"/>
              <a:t>A</a:t>
            </a:r>
            <a:r>
              <a:rPr lang="en-GB" dirty="0" smtClean="0"/>
              <a:t>spirations </a:t>
            </a:r>
            <a:endParaRPr lang="en-GB" dirty="0"/>
          </a:p>
        </p:txBody>
      </p:sp>
      <p:sp>
        <p:nvSpPr>
          <p:cNvPr id="3" name="Rounded Rectangular Callout 2"/>
          <p:cNvSpPr/>
          <p:nvPr/>
        </p:nvSpPr>
        <p:spPr>
          <a:xfrm>
            <a:off x="152400" y="1447800"/>
            <a:ext cx="3875741" cy="31242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….I mean….I always say to my children there is nothing that you can’t do, if you want to become something you can if you work hard at </a:t>
            </a:r>
            <a:r>
              <a:rPr lang="en-US" sz="2400" dirty="0"/>
              <a:t>it </a:t>
            </a:r>
            <a:r>
              <a:rPr lang="en-US" sz="2400" dirty="0" smtClean="0"/>
              <a:t>(</a:t>
            </a:r>
            <a:r>
              <a:rPr lang="en-US" sz="2400" dirty="0" err="1" smtClean="0"/>
              <a:t>Keira</a:t>
            </a:r>
            <a:r>
              <a:rPr lang="en-US" sz="2400" dirty="0" smtClean="0"/>
              <a:t>, </a:t>
            </a:r>
            <a:r>
              <a:rPr lang="en-US" sz="2400" dirty="0"/>
              <a:t>Mother, Black Caribbean)</a:t>
            </a:r>
            <a:endParaRPr lang="en-GB" sz="2400" dirty="0"/>
          </a:p>
        </p:txBody>
      </p:sp>
      <p:sp>
        <p:nvSpPr>
          <p:cNvPr id="4" name="Rounded Rectangular Callout 3"/>
          <p:cNvSpPr/>
          <p:nvPr/>
        </p:nvSpPr>
        <p:spPr>
          <a:xfrm>
            <a:off x="4114800" y="1905000"/>
            <a:ext cx="4876800" cy="4377267"/>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t>Erm</a:t>
            </a:r>
            <a:r>
              <a:rPr lang="en-US" sz="2400" dirty="0"/>
              <a:t>…so </a:t>
            </a:r>
            <a:r>
              <a:rPr lang="en-US" sz="2400" u="sng" dirty="0"/>
              <a:t>it was </a:t>
            </a:r>
            <a:r>
              <a:rPr lang="en-US" sz="2400" b="1" u="sng" dirty="0"/>
              <a:t>always said in my family that “oh you need to get a good e</a:t>
            </a:r>
            <a:r>
              <a:rPr lang="en-US" sz="2400" u="sng" dirty="0"/>
              <a:t>ducation</a:t>
            </a:r>
            <a:r>
              <a:rPr lang="en-US" sz="2400" dirty="0"/>
              <a:t> in order to get a better…better job, better you know opportunity”. </a:t>
            </a:r>
            <a:r>
              <a:rPr lang="en-US" sz="2400" dirty="0" err="1"/>
              <a:t>Erm</a:t>
            </a:r>
            <a:r>
              <a:rPr lang="en-US" sz="2400" dirty="0"/>
              <a:t>…and I think indirectly, you know, it has appealed to me, </a:t>
            </a:r>
            <a:r>
              <a:rPr lang="en-US" sz="2400" b="1" u="sng" dirty="0"/>
              <a:t>hence why I now say the same thing to my children</a:t>
            </a:r>
            <a:r>
              <a:rPr lang="en-US" sz="2400" dirty="0"/>
              <a:t>. </a:t>
            </a:r>
            <a:r>
              <a:rPr lang="en-US" sz="2400" dirty="0" smtClean="0"/>
              <a:t>(</a:t>
            </a:r>
            <a:r>
              <a:rPr lang="en-US" sz="2400" dirty="0" err="1" smtClean="0"/>
              <a:t>Keira</a:t>
            </a:r>
            <a:r>
              <a:rPr lang="en-US" sz="2400" dirty="0" smtClean="0"/>
              <a:t>)</a:t>
            </a:r>
            <a:endParaRPr lang="en-GB" sz="2400" dirty="0"/>
          </a:p>
        </p:txBody>
      </p:sp>
    </p:spTree>
    <p:extLst>
      <p:ext uri="{BB962C8B-B14F-4D97-AF65-F5344CB8AC3E}">
        <p14:creationId xmlns:p14="http://schemas.microsoft.com/office/powerpoint/2010/main" val="214886719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Content </a:t>
            </a:r>
            <a:endParaRPr lang="en-GB" dirty="0"/>
          </a:p>
        </p:txBody>
      </p:sp>
      <p:sp>
        <p:nvSpPr>
          <p:cNvPr id="3" name="Content Placeholder 2"/>
          <p:cNvSpPr>
            <a:spLocks noGrp="1"/>
          </p:cNvSpPr>
          <p:nvPr>
            <p:ph sz="quarter" idx="1"/>
          </p:nvPr>
        </p:nvSpPr>
        <p:spPr/>
        <p:txBody>
          <a:bodyPr>
            <a:normAutofit/>
          </a:bodyPr>
          <a:lstStyle/>
          <a:p>
            <a:endParaRPr lang="en-GB" dirty="0" smtClean="0"/>
          </a:p>
          <a:p>
            <a:r>
              <a:rPr lang="en-GB" dirty="0" smtClean="0"/>
              <a:t>Black African and Black Caribbean: mobility and educational attainment </a:t>
            </a:r>
          </a:p>
          <a:p>
            <a:endParaRPr lang="en-GB" dirty="0"/>
          </a:p>
          <a:p>
            <a:r>
              <a:rPr lang="en-GB" dirty="0" smtClean="0"/>
              <a:t>The research: aims, questions, approach and methods</a:t>
            </a:r>
          </a:p>
          <a:p>
            <a:pPr marL="0" indent="0">
              <a:buNone/>
            </a:pPr>
            <a:endParaRPr lang="en-GB" dirty="0"/>
          </a:p>
          <a:p>
            <a:r>
              <a:rPr lang="en-GB" dirty="0" smtClean="0"/>
              <a:t>Results: parenting and education </a:t>
            </a:r>
          </a:p>
          <a:p>
            <a:endParaRPr lang="en-GB" dirty="0" smtClean="0"/>
          </a:p>
          <a:p>
            <a:r>
              <a:rPr lang="en-GB" dirty="0" smtClean="0"/>
              <a:t>Discussion: in-depth the research to complement the study of mobility…</a:t>
            </a:r>
            <a:endParaRPr lang="en-GB" dirty="0"/>
          </a:p>
        </p:txBody>
      </p:sp>
    </p:spTree>
    <p:extLst>
      <p:ext uri="{BB962C8B-B14F-4D97-AF65-F5344CB8AC3E}">
        <p14:creationId xmlns:p14="http://schemas.microsoft.com/office/powerpoint/2010/main" val="239976814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Ambivalences: awareness of barriers &amp; positive outlook  to the future </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346899164"/>
              </p:ext>
            </p:extLst>
          </p:nvPr>
        </p:nvGraphicFramePr>
        <p:xfrm>
          <a:off x="457200" y="1219200"/>
          <a:ext cx="8229600" cy="4937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3390810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67"/>
            <a:ext cx="8229600" cy="990600"/>
          </a:xfrm>
        </p:spPr>
        <p:txBody>
          <a:bodyPr>
            <a:normAutofit fontScale="90000"/>
          </a:bodyPr>
          <a:lstStyle/>
          <a:p>
            <a:r>
              <a:rPr lang="en-GB" dirty="0" smtClean="0"/>
              <a:t>Building up resilience: Preparation for bias</a:t>
            </a:r>
            <a:endParaRPr lang="en-GB" dirty="0"/>
          </a:p>
        </p:txBody>
      </p:sp>
      <p:sp>
        <p:nvSpPr>
          <p:cNvPr id="3" name="Rounded Rectangular Callout 2"/>
          <p:cNvSpPr/>
          <p:nvPr/>
        </p:nvSpPr>
        <p:spPr>
          <a:xfrm>
            <a:off x="457200" y="1219200"/>
            <a:ext cx="8382000" cy="49530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t>Q</a:t>
            </a:r>
            <a:r>
              <a:rPr lang="en-US" sz="2800" b="1" dirty="0"/>
              <a:t>: Do you speak about racism and stuff like that with your parents?</a:t>
            </a:r>
          </a:p>
          <a:p>
            <a:r>
              <a:rPr lang="en-US" sz="2800" b="1" dirty="0"/>
              <a:t>A </a:t>
            </a:r>
            <a:r>
              <a:rPr lang="en-US" sz="2800" b="1" dirty="0" err="1"/>
              <a:t>Mmm</a:t>
            </a:r>
            <a:r>
              <a:rPr lang="en-US" sz="2800" b="1" dirty="0"/>
              <a:t>.</a:t>
            </a:r>
          </a:p>
          <a:p>
            <a:r>
              <a:rPr lang="en-US" sz="2800" b="1" dirty="0"/>
              <a:t>Q What do they say</a:t>
            </a:r>
            <a:r>
              <a:rPr lang="en-US" sz="2800" b="1" dirty="0" smtClean="0"/>
              <a:t>?</a:t>
            </a:r>
            <a:endParaRPr lang="en-US" sz="2800" b="1" dirty="0"/>
          </a:p>
          <a:p>
            <a:r>
              <a:rPr lang="en-US" sz="2800" b="1" dirty="0"/>
              <a:t>A: </a:t>
            </a:r>
            <a:r>
              <a:rPr lang="en-US" sz="2800" b="1" u="sng" dirty="0"/>
              <a:t>They say like, what’s it, that you, I, as a black person have to try harder because some people will be racist.</a:t>
            </a:r>
            <a:r>
              <a:rPr lang="en-US" sz="2800" b="1" dirty="0"/>
              <a:t> So you can’t let them, what’s it, </a:t>
            </a:r>
            <a:r>
              <a:rPr lang="en-US" sz="2800" b="1" u="sng" dirty="0"/>
              <a:t>you can’t let them bring you down </a:t>
            </a:r>
            <a:r>
              <a:rPr lang="en-US" sz="2800" b="1" dirty="0"/>
              <a:t>(…), so you have to try twice as hard as someone else, or something like that. </a:t>
            </a:r>
            <a:endParaRPr lang="en-US" sz="2800" b="1" dirty="0" smtClean="0"/>
          </a:p>
          <a:p>
            <a:r>
              <a:rPr lang="en-US" sz="2800" b="1" dirty="0" smtClean="0"/>
              <a:t>(Manu, Boy</a:t>
            </a:r>
            <a:r>
              <a:rPr lang="en-US" sz="2800" b="1" dirty="0"/>
              <a:t>, 14 years old, Black African British)</a:t>
            </a:r>
            <a:endParaRPr lang="en-GB" sz="2800" dirty="0"/>
          </a:p>
        </p:txBody>
      </p:sp>
    </p:spTree>
    <p:extLst>
      <p:ext uri="{BB962C8B-B14F-4D97-AF65-F5344CB8AC3E}">
        <p14:creationId xmlns:p14="http://schemas.microsoft.com/office/powerpoint/2010/main" val="296278443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Intergenerational perceptions of racism: the ‘Obama generation’  </a:t>
            </a:r>
            <a:endParaRPr lang="en-GB" dirty="0"/>
          </a:p>
        </p:txBody>
      </p:sp>
      <p:pic>
        <p:nvPicPr>
          <p:cNvPr id="3" name="Picture 2" descr="878d33458f2b7e3e5058df87e979f0ec.445x250x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524000"/>
            <a:ext cx="7426904" cy="4172418"/>
          </a:xfrm>
          <a:prstGeom prst="rect">
            <a:avLst/>
          </a:prstGeom>
        </p:spPr>
      </p:pic>
    </p:spTree>
    <p:extLst>
      <p:ext uri="{BB962C8B-B14F-4D97-AF65-F5344CB8AC3E}">
        <p14:creationId xmlns:p14="http://schemas.microsoft.com/office/powerpoint/2010/main" val="352206985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Enhance children talents so they’ll do their best: Concerted Cultivation</a:t>
            </a:r>
            <a:endParaRPr lang="en-GB" dirty="0"/>
          </a:p>
        </p:txBody>
      </p:sp>
      <p:sp>
        <p:nvSpPr>
          <p:cNvPr id="3" name="Rounded Rectangular Callout 2"/>
          <p:cNvSpPr/>
          <p:nvPr/>
        </p:nvSpPr>
        <p:spPr>
          <a:xfrm>
            <a:off x="304800" y="1143000"/>
            <a:ext cx="8572500" cy="51054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dirty="0"/>
          </a:p>
        </p:txBody>
      </p:sp>
      <p:sp>
        <p:nvSpPr>
          <p:cNvPr id="4" name="Rectangle 3"/>
          <p:cNvSpPr/>
          <p:nvPr/>
        </p:nvSpPr>
        <p:spPr>
          <a:xfrm>
            <a:off x="990600" y="1600200"/>
            <a:ext cx="7696200" cy="4401205"/>
          </a:xfrm>
          <a:prstGeom prst="rect">
            <a:avLst/>
          </a:prstGeom>
        </p:spPr>
        <p:txBody>
          <a:bodyPr wrap="square">
            <a:spAutoFit/>
          </a:bodyPr>
          <a:lstStyle/>
          <a:p>
            <a:r>
              <a:rPr lang="en-GB" sz="2800" dirty="0">
                <a:solidFill>
                  <a:schemeClr val="bg1"/>
                </a:solidFill>
              </a:rPr>
              <a:t>But sometimes you know I do feel for them. But then </a:t>
            </a:r>
            <a:r>
              <a:rPr lang="en-GB" sz="2800" b="1" u="sng" dirty="0">
                <a:solidFill>
                  <a:schemeClr val="bg1"/>
                </a:solidFill>
              </a:rPr>
              <a:t>it gets </a:t>
            </a:r>
            <a:r>
              <a:rPr lang="en-GB" sz="2800" b="1" u="sng" dirty="0" smtClean="0">
                <a:solidFill>
                  <a:schemeClr val="bg1"/>
                </a:solidFill>
              </a:rPr>
              <a:t>them </a:t>
            </a:r>
            <a:r>
              <a:rPr lang="en-GB" sz="2800" b="1" u="sng" dirty="0">
                <a:solidFill>
                  <a:schemeClr val="bg1"/>
                </a:solidFill>
              </a:rPr>
              <a:t>to stay focused, you know, instead of them idling around doing nothing, their time is all manageable</a:t>
            </a:r>
            <a:r>
              <a:rPr lang="en-GB" sz="2800" u="sng" dirty="0">
                <a:solidFill>
                  <a:schemeClr val="bg1"/>
                </a:solidFill>
              </a:rPr>
              <a:t> </a:t>
            </a:r>
            <a:r>
              <a:rPr lang="en-GB" sz="2800" dirty="0">
                <a:solidFill>
                  <a:schemeClr val="bg1"/>
                </a:solidFill>
              </a:rPr>
              <a:t>and very constructive schedules for them, which is very good. </a:t>
            </a:r>
            <a:r>
              <a:rPr lang="en-GB" sz="2800" b="1" u="sng" dirty="0">
                <a:solidFill>
                  <a:schemeClr val="bg1"/>
                </a:solidFill>
              </a:rPr>
              <a:t>Doesn’t just to keep them indoors and…the Play </a:t>
            </a:r>
            <a:r>
              <a:rPr lang="en-GB" sz="2800" b="1" u="sng" dirty="0" smtClean="0">
                <a:solidFill>
                  <a:schemeClr val="bg1"/>
                </a:solidFill>
              </a:rPr>
              <a:t>Station</a:t>
            </a:r>
            <a:r>
              <a:rPr lang="en-GB" sz="2800" b="1" u="sng" dirty="0">
                <a:solidFill>
                  <a:schemeClr val="bg1"/>
                </a:solidFill>
              </a:rPr>
              <a:t> </a:t>
            </a:r>
            <a:r>
              <a:rPr lang="en-GB" sz="2800" u="sng" dirty="0" smtClean="0">
                <a:solidFill>
                  <a:schemeClr val="bg1"/>
                </a:solidFill>
              </a:rPr>
              <a:t>(…)</a:t>
            </a:r>
            <a:r>
              <a:rPr lang="en-GB" sz="2800" dirty="0">
                <a:solidFill>
                  <a:schemeClr val="bg1"/>
                </a:solidFill>
              </a:rPr>
              <a:t> </a:t>
            </a:r>
            <a:r>
              <a:rPr lang="en-GB" sz="2800" dirty="0" smtClean="0">
                <a:solidFill>
                  <a:schemeClr val="bg1"/>
                </a:solidFill>
              </a:rPr>
              <a:t> We </a:t>
            </a:r>
            <a:r>
              <a:rPr lang="en-GB" sz="2800" dirty="0">
                <a:solidFill>
                  <a:schemeClr val="bg1"/>
                </a:solidFill>
              </a:rPr>
              <a:t>just make them understand that, you know, excessively using them </a:t>
            </a:r>
            <a:r>
              <a:rPr lang="en-GB" sz="2800" dirty="0" smtClean="0">
                <a:solidFill>
                  <a:schemeClr val="bg1"/>
                </a:solidFill>
              </a:rPr>
              <a:t>(mobiles; play station etc.) might </a:t>
            </a:r>
            <a:r>
              <a:rPr lang="en-GB" sz="2800" dirty="0">
                <a:solidFill>
                  <a:schemeClr val="bg1"/>
                </a:solidFill>
              </a:rPr>
              <a:t>distract them from their focus, you know, so… </a:t>
            </a:r>
            <a:r>
              <a:rPr lang="en-GB" sz="2800" dirty="0" smtClean="0">
                <a:solidFill>
                  <a:schemeClr val="bg1"/>
                </a:solidFill>
              </a:rPr>
              <a:t>(</a:t>
            </a:r>
            <a:r>
              <a:rPr lang="en-GB" sz="2800" dirty="0" err="1" smtClean="0">
                <a:solidFill>
                  <a:schemeClr val="bg1"/>
                </a:solidFill>
              </a:rPr>
              <a:t>Adwin</a:t>
            </a:r>
            <a:r>
              <a:rPr lang="en-GB" sz="2800" dirty="0" smtClean="0">
                <a:solidFill>
                  <a:schemeClr val="bg1"/>
                </a:solidFill>
              </a:rPr>
              <a:t>, Father, Mixed Background) </a:t>
            </a:r>
            <a:endParaRPr lang="en-US" sz="2800"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Gender and family roles: different fatherhoods</a:t>
            </a:r>
            <a:endParaRPr lang="en-GB" dirty="0"/>
          </a:p>
        </p:txBody>
      </p:sp>
      <p:sp>
        <p:nvSpPr>
          <p:cNvPr id="3" name="Rounded Rectangular Callout 2"/>
          <p:cNvSpPr/>
          <p:nvPr/>
        </p:nvSpPr>
        <p:spPr>
          <a:xfrm>
            <a:off x="152400" y="1600200"/>
            <a:ext cx="3124200" cy="42672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t>I would sell my soul to the highest bidder (…) really just to make sure that I can actually provide for the </a:t>
            </a:r>
            <a:r>
              <a:rPr lang="en-US" sz="2800" b="1" dirty="0" smtClean="0"/>
              <a:t>family (Thomas) </a:t>
            </a:r>
            <a:endParaRPr lang="en-US" sz="2800" dirty="0"/>
          </a:p>
        </p:txBody>
      </p:sp>
      <p:sp>
        <p:nvSpPr>
          <p:cNvPr id="5" name="Rounded Rectangular Callout 4"/>
          <p:cNvSpPr/>
          <p:nvPr/>
        </p:nvSpPr>
        <p:spPr>
          <a:xfrm>
            <a:off x="3429000" y="1219200"/>
            <a:ext cx="5562600" cy="5105400"/>
          </a:xfrm>
          <a:prstGeom prst="wedgeRoundRect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3733800" y="1143000"/>
            <a:ext cx="5105400" cy="5262979"/>
          </a:xfrm>
          <a:prstGeom prst="rect">
            <a:avLst/>
          </a:prstGeom>
        </p:spPr>
        <p:txBody>
          <a:bodyPr wrap="square">
            <a:spAutoFit/>
          </a:bodyPr>
          <a:lstStyle/>
          <a:p>
            <a:r>
              <a:rPr lang="en-US" sz="2400" dirty="0" smtClean="0">
                <a:solidFill>
                  <a:srgbClr val="FFFFFF"/>
                </a:solidFill>
              </a:rPr>
              <a:t>So these </a:t>
            </a:r>
            <a:r>
              <a:rPr lang="en-US" sz="2400" dirty="0">
                <a:solidFill>
                  <a:srgbClr val="FFFFFF"/>
                </a:solidFill>
              </a:rPr>
              <a:t>kids are getting 10 spellings, she’s getting 5 spellings – </a:t>
            </a:r>
            <a:r>
              <a:rPr lang="en-US" sz="2400" u="sng" dirty="0">
                <a:solidFill>
                  <a:srgbClr val="FFFFFF"/>
                </a:solidFill>
              </a:rPr>
              <a:t>why is she getting 5 spellings – because they’re saying she’s struggling</a:t>
            </a:r>
            <a:r>
              <a:rPr lang="en-US" sz="2400" dirty="0">
                <a:solidFill>
                  <a:srgbClr val="FFFFFF"/>
                </a:solidFill>
              </a:rPr>
              <a:t>, </a:t>
            </a:r>
            <a:r>
              <a:rPr lang="en-US" sz="2400" u="sng" dirty="0">
                <a:solidFill>
                  <a:srgbClr val="FFFFFF"/>
                </a:solidFill>
              </a:rPr>
              <a:t>she doesn’t understand when they’re reading </a:t>
            </a:r>
            <a:r>
              <a:rPr lang="en-US" sz="2400" u="sng" dirty="0" smtClean="0">
                <a:solidFill>
                  <a:srgbClr val="FFFFFF"/>
                </a:solidFill>
              </a:rPr>
              <a:t>book</a:t>
            </a:r>
            <a:r>
              <a:rPr lang="en-US" sz="2400" dirty="0" smtClean="0">
                <a:solidFill>
                  <a:srgbClr val="FFFFFF"/>
                </a:solidFill>
              </a:rPr>
              <a:t>s. And </a:t>
            </a:r>
            <a:r>
              <a:rPr lang="en-US" sz="2400" dirty="0">
                <a:solidFill>
                  <a:srgbClr val="FFFFFF"/>
                </a:solidFill>
              </a:rPr>
              <a:t>I said </a:t>
            </a:r>
            <a:r>
              <a:rPr lang="en-US" sz="2400" u="sng" dirty="0">
                <a:solidFill>
                  <a:srgbClr val="FFFFFF"/>
                </a:solidFill>
              </a:rPr>
              <a:t>“alright no problem</a:t>
            </a:r>
            <a:r>
              <a:rPr lang="en-US" sz="2400" dirty="0">
                <a:solidFill>
                  <a:srgbClr val="FFFFFF"/>
                </a:solidFill>
              </a:rPr>
              <a:t>”</a:t>
            </a:r>
            <a:r>
              <a:rPr lang="en-US" sz="2400" u="sng" dirty="0">
                <a:solidFill>
                  <a:srgbClr val="FFFFFF"/>
                </a:solidFill>
              </a:rPr>
              <a:t>. So I bought an A3 book, I came home, and I told her the routine was going to be different </a:t>
            </a:r>
            <a:r>
              <a:rPr lang="en-US" sz="2400" dirty="0" smtClean="0">
                <a:solidFill>
                  <a:srgbClr val="FFFFFF"/>
                </a:solidFill>
              </a:rPr>
              <a:t>now (…). </a:t>
            </a:r>
            <a:r>
              <a:rPr lang="en-US" sz="2400" dirty="0">
                <a:solidFill>
                  <a:srgbClr val="FFFFFF"/>
                </a:solidFill>
              </a:rPr>
              <a:t>So now, </a:t>
            </a:r>
            <a:r>
              <a:rPr lang="en-US" sz="2400" dirty="0" smtClean="0">
                <a:solidFill>
                  <a:srgbClr val="FFFFFF"/>
                </a:solidFill>
              </a:rPr>
              <a:t>“(…) you’re </a:t>
            </a:r>
            <a:r>
              <a:rPr lang="en-US" sz="2400" dirty="0">
                <a:solidFill>
                  <a:srgbClr val="FFFFFF"/>
                </a:solidFill>
              </a:rPr>
              <a:t>going to be writing </a:t>
            </a:r>
            <a:r>
              <a:rPr lang="en-US" sz="2400" dirty="0" smtClean="0">
                <a:solidFill>
                  <a:srgbClr val="FFFFFF"/>
                </a:solidFill>
              </a:rPr>
              <a:t>each </a:t>
            </a:r>
            <a:r>
              <a:rPr lang="en-US" sz="2400" dirty="0">
                <a:solidFill>
                  <a:srgbClr val="FFFFFF"/>
                </a:solidFill>
              </a:rPr>
              <a:t>word, spelling it, </a:t>
            </a:r>
            <a:r>
              <a:rPr lang="en-US" sz="2400" dirty="0" smtClean="0">
                <a:solidFill>
                  <a:srgbClr val="FFFFFF"/>
                </a:solidFill>
              </a:rPr>
              <a:t>15 </a:t>
            </a:r>
            <a:r>
              <a:rPr lang="en-US" sz="2400" dirty="0">
                <a:solidFill>
                  <a:srgbClr val="FFFFFF"/>
                </a:solidFill>
              </a:rPr>
              <a:t>times, every </a:t>
            </a:r>
            <a:r>
              <a:rPr lang="en-US" sz="2400" dirty="0" smtClean="0">
                <a:solidFill>
                  <a:srgbClr val="FFFFFF"/>
                </a:solidFill>
              </a:rPr>
              <a:t>day (…)”</a:t>
            </a:r>
            <a:r>
              <a:rPr lang="en-US" sz="2400" dirty="0">
                <a:solidFill>
                  <a:srgbClr val="FFFFFF"/>
                </a:solidFill>
              </a:rPr>
              <a:t>. </a:t>
            </a:r>
            <a:r>
              <a:rPr lang="en-US" sz="2400" u="sng" dirty="0" smtClean="0">
                <a:solidFill>
                  <a:srgbClr val="FFFFFF"/>
                </a:solidFill>
              </a:rPr>
              <a:t>We (…) started</a:t>
            </a:r>
            <a:r>
              <a:rPr lang="en-US" sz="2400" u="sng" dirty="0">
                <a:solidFill>
                  <a:srgbClr val="FFFFFF"/>
                </a:solidFill>
              </a:rPr>
              <a:t>, she moaned, her hand’s hurting her, we went through all of that. She </a:t>
            </a:r>
            <a:r>
              <a:rPr lang="en-US" sz="2400" u="sng" dirty="0" smtClean="0">
                <a:solidFill>
                  <a:srgbClr val="FFFFFF"/>
                </a:solidFill>
              </a:rPr>
              <a:t>cried</a:t>
            </a:r>
            <a:r>
              <a:rPr lang="en-US" sz="2400" dirty="0" smtClean="0">
                <a:solidFill>
                  <a:schemeClr val="bg1"/>
                </a:solidFill>
              </a:rPr>
              <a:t>…</a:t>
            </a:r>
            <a:r>
              <a:rPr lang="en-US" sz="2400" dirty="0">
                <a:solidFill>
                  <a:schemeClr val="bg1"/>
                </a:solidFill>
              </a:rPr>
              <a:t>.</a:t>
            </a:r>
            <a:r>
              <a:rPr lang="en-GB" sz="2400" dirty="0">
                <a:solidFill>
                  <a:schemeClr val="bg1"/>
                </a:solidFill>
              </a:rPr>
              <a:t> </a:t>
            </a:r>
            <a:r>
              <a:rPr lang="en-GB" sz="2400" dirty="0" smtClean="0">
                <a:solidFill>
                  <a:schemeClr val="bg1"/>
                </a:solidFill>
              </a:rPr>
              <a:t>(Kwame)</a:t>
            </a:r>
            <a:endParaRPr lang="en-US" sz="2400"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normAutofit fontScale="90000"/>
          </a:bodyPr>
          <a:lstStyle/>
          <a:p>
            <a:r>
              <a:rPr lang="en-GB" dirty="0"/>
              <a:t>Educational experiences as narratives of </a:t>
            </a:r>
            <a:r>
              <a:rPr lang="en-GB" dirty="0" smtClean="0"/>
              <a:t>resilience</a:t>
            </a:r>
            <a:endParaRPr lang="en-US" dirty="0"/>
          </a:p>
        </p:txBody>
      </p:sp>
      <p:pic>
        <p:nvPicPr>
          <p:cNvPr id="4" name="Content Placeholder 3" descr="word cloud .png"/>
          <p:cNvPicPr>
            <a:picLocks noGrp="1" noChangeAspect="1"/>
          </p:cNvPicPr>
          <p:nvPr>
            <p:ph sz="quarter" idx="1"/>
          </p:nvPr>
        </p:nvPicPr>
        <p:blipFill>
          <a:blip r:embed="rId3" cstate="print">
            <a:extLst>
              <a:ext uri="{28A0092B-C50C-407E-A947-70E740481C1C}">
                <a14:useLocalDpi xmlns:a14="http://schemas.microsoft.com/office/drawing/2010/main" val="0"/>
              </a:ext>
            </a:extLst>
          </a:blip>
          <a:srcRect t="2006" b="2006"/>
          <a:stretch>
            <a:fillRect/>
          </a:stretch>
        </p:blipFill>
        <p:spPr>
          <a:xfrm>
            <a:off x="457200" y="1447800"/>
            <a:ext cx="8229600" cy="4937760"/>
          </a:xfrm>
        </p:spPr>
      </p:pic>
    </p:spTree>
    <p:extLst>
      <p:ext uri="{BB962C8B-B14F-4D97-AF65-F5344CB8AC3E}">
        <p14:creationId xmlns:p14="http://schemas.microsoft.com/office/powerpoint/2010/main" val="3976603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Personal </a:t>
            </a:r>
            <a:r>
              <a:rPr lang="en-GB" dirty="0"/>
              <a:t>e</a:t>
            </a:r>
            <a:r>
              <a:rPr lang="en-GB" dirty="0" smtClean="0"/>
              <a:t>ducational journeys: maps  </a:t>
            </a:r>
            <a:endParaRPr lang="en-GB" dirty="0"/>
          </a:p>
        </p:txBody>
      </p:sp>
      <p:pic>
        <p:nvPicPr>
          <p:cNvPr id="1026" name="Picture 2"/>
          <p:cNvPicPr>
            <a:picLocks noChangeAspect="1" noChangeArrowheads="1"/>
          </p:cNvPicPr>
          <p:nvPr/>
        </p:nvPicPr>
        <p:blipFill>
          <a:blip r:embed="rId3" cstate="print"/>
          <a:srcRect/>
          <a:stretch>
            <a:fillRect/>
          </a:stretch>
        </p:blipFill>
        <p:spPr bwMode="auto">
          <a:xfrm>
            <a:off x="3048000" y="4057650"/>
            <a:ext cx="3505200" cy="2266950"/>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cstate="print"/>
          <a:srcRect/>
          <a:stretch>
            <a:fillRect/>
          </a:stretch>
        </p:blipFill>
        <p:spPr bwMode="auto">
          <a:xfrm>
            <a:off x="5105400" y="1219200"/>
            <a:ext cx="3505200" cy="2628900"/>
          </a:xfrm>
          <a:prstGeom prst="rect">
            <a:avLst/>
          </a:prstGeom>
          <a:noFill/>
          <a:ln w="9525">
            <a:noFill/>
            <a:miter lim="800000"/>
            <a:headEnd/>
            <a:tailEnd/>
          </a:ln>
          <a:effectLst/>
        </p:spPr>
      </p:pic>
      <p:pic>
        <p:nvPicPr>
          <p:cNvPr id="1028" name="Picture 4"/>
          <p:cNvPicPr>
            <a:picLocks noChangeAspect="1" noChangeArrowheads="1"/>
          </p:cNvPicPr>
          <p:nvPr/>
        </p:nvPicPr>
        <p:blipFill>
          <a:blip r:embed="rId5" cstate="print"/>
          <a:srcRect/>
          <a:stretch>
            <a:fillRect/>
          </a:stretch>
        </p:blipFill>
        <p:spPr bwMode="auto">
          <a:xfrm>
            <a:off x="609600" y="1371600"/>
            <a:ext cx="3429000" cy="2571750"/>
          </a:xfrm>
          <a:prstGeom prst="rect">
            <a:avLst/>
          </a:prstGeom>
          <a:noFill/>
          <a:ln w="9525">
            <a:noFill/>
            <a:miter lim="800000"/>
            <a:headEnd/>
            <a:tailEnd/>
          </a:ln>
          <a:effectLst/>
        </p:spPr>
      </p:pic>
      <p:sp>
        <p:nvSpPr>
          <p:cNvPr id="7" name="Rectangle 6"/>
          <p:cNvSpPr/>
          <p:nvPr/>
        </p:nvSpPr>
        <p:spPr>
          <a:xfrm>
            <a:off x="533400" y="4114800"/>
            <a:ext cx="12192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Ross, Father </a:t>
            </a:r>
            <a:endParaRPr lang="en-GB" dirty="0">
              <a:solidFill>
                <a:schemeClr val="tx1"/>
              </a:solidFill>
            </a:endParaRPr>
          </a:p>
        </p:txBody>
      </p:sp>
      <p:sp>
        <p:nvSpPr>
          <p:cNvPr id="8" name="Rectangle 7"/>
          <p:cNvSpPr/>
          <p:nvPr/>
        </p:nvSpPr>
        <p:spPr>
          <a:xfrm>
            <a:off x="7391400" y="4038600"/>
            <a:ext cx="12192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Lydia, Mother</a:t>
            </a:r>
            <a:endParaRPr lang="en-GB" dirty="0">
              <a:solidFill>
                <a:schemeClr val="tx1"/>
              </a:solidFill>
            </a:endParaRPr>
          </a:p>
        </p:txBody>
      </p:sp>
      <p:sp>
        <p:nvSpPr>
          <p:cNvPr id="9" name="Rectangle 8"/>
          <p:cNvSpPr/>
          <p:nvPr/>
        </p:nvSpPr>
        <p:spPr>
          <a:xfrm>
            <a:off x="6629400" y="5791200"/>
            <a:ext cx="12192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Alyssa, Daughter</a:t>
            </a:r>
            <a:endParaRPr lang="en-GB" dirty="0">
              <a:solidFill>
                <a:schemeClr val="tx1"/>
              </a:solidFill>
            </a:endParaRPr>
          </a:p>
        </p:txBody>
      </p:sp>
    </p:spTree>
    <p:extLst>
      <p:ext uri="{BB962C8B-B14F-4D97-AF65-F5344CB8AC3E}">
        <p14:creationId xmlns:p14="http://schemas.microsoft.com/office/powerpoint/2010/main" val="141580098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Parents’ resilience </a:t>
            </a:r>
            <a:endParaRPr lang="en-GB" dirty="0"/>
          </a:p>
        </p:txBody>
      </p:sp>
      <p:sp>
        <p:nvSpPr>
          <p:cNvPr id="5" name="Rounded Rectangular Callout 4"/>
          <p:cNvSpPr/>
          <p:nvPr/>
        </p:nvSpPr>
        <p:spPr>
          <a:xfrm>
            <a:off x="533400" y="1371600"/>
            <a:ext cx="3962400" cy="48006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ounded Rectangular Callout 3"/>
          <p:cNvSpPr/>
          <p:nvPr/>
        </p:nvSpPr>
        <p:spPr>
          <a:xfrm>
            <a:off x="4724400" y="1371600"/>
            <a:ext cx="4267200" cy="4953000"/>
          </a:xfrm>
          <a:prstGeom prst="wedgeRoundRectCallout">
            <a:avLst>
              <a:gd name="adj1" fmla="val -20833"/>
              <a:gd name="adj2" fmla="val 5694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smtClean="0"/>
              <a:t> </a:t>
            </a:r>
          </a:p>
          <a:p>
            <a:r>
              <a:rPr lang="en-US" sz="2400" dirty="0" smtClean="0"/>
              <a:t>I </a:t>
            </a:r>
            <a:r>
              <a:rPr lang="en-US" sz="2400" dirty="0"/>
              <a:t>remember her </a:t>
            </a:r>
            <a:r>
              <a:rPr lang="en-US" sz="2400" dirty="0" smtClean="0"/>
              <a:t>(headmistress) looking </a:t>
            </a:r>
            <a:r>
              <a:rPr lang="en-US" sz="2400" dirty="0"/>
              <a:t>at </a:t>
            </a:r>
            <a:r>
              <a:rPr lang="en-US" sz="2400" dirty="0" smtClean="0"/>
              <a:t>us (3 black girls) </a:t>
            </a:r>
            <a:r>
              <a:rPr lang="en-US" sz="2400" dirty="0"/>
              <a:t>and </a:t>
            </a:r>
            <a:r>
              <a:rPr lang="en-US" sz="2400" dirty="0" smtClean="0"/>
              <a:t>(…) then </a:t>
            </a:r>
            <a:r>
              <a:rPr lang="en-US" sz="2400" dirty="0"/>
              <a:t>she got up and walked to the window with her back to us and said “why would you, people like you, want to go to university, are you planning to be </a:t>
            </a:r>
            <a:r>
              <a:rPr lang="en-US" sz="2400" dirty="0" smtClean="0"/>
              <a:t>missionaries?”.</a:t>
            </a:r>
            <a:endParaRPr lang="en-US" sz="2400" dirty="0"/>
          </a:p>
          <a:p>
            <a:r>
              <a:rPr lang="en-US" sz="2400" dirty="0" smtClean="0"/>
              <a:t>(…) Yeah</a:t>
            </a:r>
            <a:r>
              <a:rPr lang="en-US" sz="2400" dirty="0"/>
              <a:t>. I remember getting up and walking out</a:t>
            </a:r>
            <a:r>
              <a:rPr lang="en-US" sz="2400" dirty="0" smtClean="0"/>
              <a:t>. (Lydia, Mother)</a:t>
            </a:r>
            <a:endParaRPr lang="en-US" sz="2400" dirty="0"/>
          </a:p>
          <a:p>
            <a:endParaRPr lang="en-US" sz="2200" dirty="0"/>
          </a:p>
          <a:p>
            <a:endParaRPr lang="en-US" dirty="0"/>
          </a:p>
          <a:p>
            <a:endParaRPr lang="en-US" b="1" dirty="0"/>
          </a:p>
        </p:txBody>
      </p:sp>
      <p:sp>
        <p:nvSpPr>
          <p:cNvPr id="3" name="Rectangle 2"/>
          <p:cNvSpPr/>
          <p:nvPr/>
        </p:nvSpPr>
        <p:spPr>
          <a:xfrm>
            <a:off x="685800" y="1524000"/>
            <a:ext cx="3733800" cy="4524315"/>
          </a:xfrm>
          <a:prstGeom prst="rect">
            <a:avLst/>
          </a:prstGeom>
        </p:spPr>
        <p:txBody>
          <a:bodyPr wrap="square">
            <a:spAutoFit/>
          </a:bodyPr>
          <a:lstStyle/>
          <a:p>
            <a:r>
              <a:rPr lang="en-US" dirty="0"/>
              <a:t> </a:t>
            </a:r>
            <a:r>
              <a:rPr lang="en-US" sz="2400" dirty="0" smtClean="0">
                <a:solidFill>
                  <a:srgbClr val="FFFFFF"/>
                </a:solidFill>
              </a:rPr>
              <a:t>Yeah</a:t>
            </a:r>
            <a:r>
              <a:rPr lang="en-US" sz="2400" dirty="0">
                <a:solidFill>
                  <a:srgbClr val="FFFFFF"/>
                </a:solidFill>
              </a:rPr>
              <a:t>, because with….with the way </a:t>
            </a:r>
            <a:r>
              <a:rPr lang="en-US" sz="2400" b="1" u="sng" dirty="0">
                <a:solidFill>
                  <a:srgbClr val="FFFFFF"/>
                </a:solidFill>
              </a:rPr>
              <a:t>I grew up, it could have gone any way</a:t>
            </a:r>
            <a:r>
              <a:rPr lang="en-US" sz="2400" dirty="0">
                <a:solidFill>
                  <a:srgbClr val="FFFFFF"/>
                </a:solidFill>
              </a:rPr>
              <a:t>, because some….</a:t>
            </a:r>
            <a:r>
              <a:rPr lang="en-US" sz="2400" b="1" u="sng" dirty="0">
                <a:solidFill>
                  <a:srgbClr val="FFFFFF"/>
                </a:solidFill>
              </a:rPr>
              <a:t>if I wasn’t strong enough I could have been in trouble</a:t>
            </a:r>
            <a:r>
              <a:rPr lang="en-US" sz="2400" dirty="0">
                <a:solidFill>
                  <a:srgbClr val="FFFFFF"/>
                </a:solidFill>
              </a:rPr>
              <a:t> because I wasn’t getting any love from home, and I can imagine if you’re not getting anything you look for it somewhere </a:t>
            </a:r>
            <a:r>
              <a:rPr lang="en-US" sz="2400" dirty="0" smtClean="0">
                <a:solidFill>
                  <a:srgbClr val="FFFFFF"/>
                </a:solidFill>
              </a:rPr>
              <a:t>else</a:t>
            </a:r>
            <a:r>
              <a:rPr lang="en-GB" sz="2400" dirty="0" smtClean="0">
                <a:solidFill>
                  <a:srgbClr val="FFFFFF"/>
                </a:solidFill>
              </a:rPr>
              <a:t>  (Ross,     Father)</a:t>
            </a:r>
            <a:endParaRPr lang="en-US" sz="2400" dirty="0">
              <a:solidFill>
                <a:srgbClr val="FFFFFF"/>
              </a:solidFill>
            </a:endParaRPr>
          </a:p>
        </p:txBody>
      </p:sp>
    </p:spTree>
    <p:extLst>
      <p:ext uri="{BB962C8B-B14F-4D97-AF65-F5344CB8AC3E}">
        <p14:creationId xmlns:p14="http://schemas.microsoft.com/office/powerpoint/2010/main" val="1312366240"/>
      </p:ext>
    </p:extLst>
  </p:cSld>
  <p:clrMapOvr>
    <a:masterClrMapping/>
  </p:clrMapOvr>
  <mc:AlternateContent xmlns:mc="http://schemas.openxmlformats.org/markup-compatibility/2006" xmlns:p14="http://schemas.microsoft.com/office/powerpoint/2010/main">
    <mc:Choice Requires="p14">
      <p:transition spd="slow" p14:dur="20000" advClick="0" advTm="20000"/>
    </mc:Choice>
    <mc:Fallback xmlns="">
      <p:transition xmlns:p14="http://schemas.microsoft.com/office/powerpoint/2010/main" spd="slow" advClick="0" advTm="20000"/>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500" dirty="0" smtClean="0"/>
              <a:t>The daughter’s resilience: the effects of racial socialisation and the ‘language of agency’ as struggle  </a:t>
            </a:r>
            <a:endParaRPr lang="en-GB" sz="2500" dirty="0"/>
          </a:p>
        </p:txBody>
      </p:sp>
      <p:sp>
        <p:nvSpPr>
          <p:cNvPr id="4" name="Rounded Rectangular Callout 3"/>
          <p:cNvSpPr/>
          <p:nvPr/>
        </p:nvSpPr>
        <p:spPr>
          <a:xfrm>
            <a:off x="381000" y="1295400"/>
            <a:ext cx="3962400" cy="22860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533400" y="1600200"/>
            <a:ext cx="3657600" cy="1938992"/>
          </a:xfrm>
          <a:prstGeom prst="rect">
            <a:avLst/>
          </a:prstGeom>
        </p:spPr>
        <p:txBody>
          <a:bodyPr wrap="square">
            <a:spAutoFit/>
          </a:bodyPr>
          <a:lstStyle/>
          <a:p>
            <a:r>
              <a:rPr lang="en-US" sz="2400" dirty="0">
                <a:solidFill>
                  <a:srgbClr val="FFFFFF"/>
                </a:solidFill>
              </a:rPr>
              <a:t>Yeah {laughs}. Well it’s just…</a:t>
            </a:r>
            <a:r>
              <a:rPr lang="en-US" sz="2400" b="1" u="sng" dirty="0">
                <a:solidFill>
                  <a:srgbClr val="FFFFFF"/>
                </a:solidFill>
              </a:rPr>
              <a:t>.I think my life would be perfect if it wasn’t for my school really</a:t>
            </a:r>
            <a:r>
              <a:rPr lang="en-US" sz="2400" dirty="0">
                <a:solidFill>
                  <a:srgbClr val="FFFFFF"/>
                </a:solidFill>
              </a:rPr>
              <a:t>. </a:t>
            </a:r>
          </a:p>
        </p:txBody>
      </p:sp>
      <p:sp>
        <p:nvSpPr>
          <p:cNvPr id="6" name="Rounded Rectangular Callout 5"/>
          <p:cNvSpPr/>
          <p:nvPr/>
        </p:nvSpPr>
        <p:spPr>
          <a:xfrm>
            <a:off x="4572000" y="1295400"/>
            <a:ext cx="4572000" cy="320040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ounded Rectangular Callout 10"/>
          <p:cNvSpPr/>
          <p:nvPr/>
        </p:nvSpPr>
        <p:spPr>
          <a:xfrm>
            <a:off x="381000" y="3886200"/>
            <a:ext cx="4267200" cy="2438400"/>
          </a:xfrm>
          <a:prstGeom prst="wedgeRoundRectCallout">
            <a:avLst>
              <a:gd name="adj1" fmla="val -18366"/>
              <a:gd name="adj2" fmla="val 7548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304800" y="4114800"/>
            <a:ext cx="4343400" cy="1938992"/>
          </a:xfrm>
          <a:prstGeom prst="rect">
            <a:avLst/>
          </a:prstGeom>
        </p:spPr>
        <p:txBody>
          <a:bodyPr wrap="square">
            <a:spAutoFit/>
          </a:bodyPr>
          <a:lstStyle/>
          <a:p>
            <a:r>
              <a:rPr lang="en-US" sz="2000" dirty="0">
                <a:solidFill>
                  <a:srgbClr val="FFFFFF"/>
                </a:solidFill>
              </a:rPr>
              <a:t>Because {laughs} when I go into like the fashion industry and I basically achieve what I want to achieve</a:t>
            </a:r>
            <a:r>
              <a:rPr lang="en-US" sz="2000" b="1" u="sng" dirty="0">
                <a:solidFill>
                  <a:srgbClr val="FFFFFF"/>
                </a:solidFill>
              </a:rPr>
              <a:t>, I will just want to like wave at all the people {laughs} that got me down and thought that I couldn’t do it. </a:t>
            </a:r>
            <a:endParaRPr lang="en-US" sz="2000" u="sng" dirty="0">
              <a:solidFill>
                <a:srgbClr val="FFFFFF"/>
              </a:solidFill>
            </a:endParaRPr>
          </a:p>
        </p:txBody>
      </p:sp>
      <p:sp>
        <p:nvSpPr>
          <p:cNvPr id="13" name="Rectangle 12"/>
          <p:cNvSpPr/>
          <p:nvPr/>
        </p:nvSpPr>
        <p:spPr>
          <a:xfrm>
            <a:off x="4648200" y="1600200"/>
            <a:ext cx="4267200" cy="2677656"/>
          </a:xfrm>
          <a:prstGeom prst="rect">
            <a:avLst/>
          </a:prstGeom>
        </p:spPr>
        <p:txBody>
          <a:bodyPr wrap="square">
            <a:spAutoFit/>
          </a:bodyPr>
          <a:lstStyle/>
          <a:p>
            <a:r>
              <a:rPr lang="en-GB" dirty="0" smtClean="0">
                <a:solidFill>
                  <a:srgbClr val="FFFFFF"/>
                </a:solidFill>
              </a:rPr>
              <a:t>I </a:t>
            </a:r>
            <a:r>
              <a:rPr lang="en-GB" sz="2400" dirty="0">
                <a:solidFill>
                  <a:srgbClr val="FFFFFF"/>
                </a:solidFill>
              </a:rPr>
              <a:t>know a girl called Megan, she’s white, she’s got blue eyes, blonde hair, quite quiet, she’s got kind of a baby voice. </a:t>
            </a:r>
            <a:r>
              <a:rPr lang="en-GB" sz="2400" dirty="0" smtClean="0">
                <a:solidFill>
                  <a:srgbClr val="FFFFFF"/>
                </a:solidFill>
              </a:rPr>
              <a:t>(…)…</a:t>
            </a:r>
            <a:r>
              <a:rPr lang="en-GB" sz="2400" b="1" u="sng" dirty="0">
                <a:solidFill>
                  <a:srgbClr val="FFFFFF"/>
                </a:solidFill>
              </a:rPr>
              <a:t>I’m not sure if it’s racist but it’s quite stereotypical that obviously the taller, black girl did it </a:t>
            </a:r>
            <a:endParaRPr lang="en-US" sz="2400" b="1" u="sng"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Structure and agency still open question..</a:t>
            </a:r>
          </a:p>
        </p:txBody>
      </p:sp>
      <p:sp>
        <p:nvSpPr>
          <p:cNvPr id="3" name="Content Placeholder 2"/>
          <p:cNvSpPr>
            <a:spLocks noGrp="1"/>
          </p:cNvSpPr>
          <p:nvPr>
            <p:ph sz="quarter" idx="1"/>
          </p:nvPr>
        </p:nvSpPr>
        <p:spPr/>
        <p:txBody>
          <a:bodyPr>
            <a:normAutofit fontScale="85000" lnSpcReduction="20000"/>
          </a:bodyPr>
          <a:lstStyle/>
          <a:p>
            <a:endParaRPr lang="en-GB" dirty="0" smtClean="0"/>
          </a:p>
          <a:p>
            <a:r>
              <a:rPr lang="en-GB" dirty="0"/>
              <a:t>Attempt to explain </a:t>
            </a:r>
            <a:r>
              <a:rPr lang="en-GB" i="1" dirty="0"/>
              <a:t>how</a:t>
            </a:r>
            <a:r>
              <a:rPr lang="en-GB" dirty="0"/>
              <a:t> parenting may affect </a:t>
            </a:r>
            <a:r>
              <a:rPr lang="en-GB" dirty="0" smtClean="0"/>
              <a:t>children’s life chances </a:t>
            </a:r>
            <a:endParaRPr lang="en-GB" dirty="0"/>
          </a:p>
          <a:p>
            <a:pPr marL="0" indent="0">
              <a:buNone/>
            </a:pPr>
            <a:endParaRPr lang="en-GB" dirty="0"/>
          </a:p>
          <a:p>
            <a:r>
              <a:rPr lang="en-GB" dirty="0"/>
              <a:t>E</a:t>
            </a:r>
            <a:r>
              <a:rPr lang="en-GB" dirty="0" smtClean="0"/>
              <a:t>mphasis on agency comes together with the awareness of structured opportunities and racialised society</a:t>
            </a:r>
          </a:p>
          <a:p>
            <a:endParaRPr lang="en-GB" dirty="0"/>
          </a:p>
          <a:p>
            <a:r>
              <a:rPr lang="en-GB" dirty="0" smtClean="0"/>
              <a:t>Retrospective parenting (drawing on the past) reflects the effort that parents make to teach </a:t>
            </a:r>
            <a:r>
              <a:rPr lang="en-GB" dirty="0"/>
              <a:t>their children how to </a:t>
            </a:r>
            <a:r>
              <a:rPr lang="en-GB" dirty="0" smtClean="0"/>
              <a:t>overcome barriers </a:t>
            </a:r>
            <a:endParaRPr lang="en-GB" dirty="0"/>
          </a:p>
          <a:p>
            <a:pPr marL="0" indent="0">
              <a:buNone/>
            </a:pPr>
            <a:endParaRPr lang="en-GB" dirty="0"/>
          </a:p>
        </p:txBody>
      </p:sp>
      <p:pic>
        <p:nvPicPr>
          <p:cNvPr id="7" name="Content Placeholder 6" descr="standoutinacrowd.png"/>
          <p:cNvPicPr>
            <a:picLocks noGrp="1" noChangeAspect="1"/>
          </p:cNvPicPr>
          <p:nvPr>
            <p:ph sz="quarter" idx="2"/>
          </p:nvPr>
        </p:nvPicPr>
        <p:blipFill>
          <a:blip r:embed="rId3">
            <a:extLst>
              <a:ext uri="{28A0092B-C50C-407E-A947-70E740481C1C}">
                <a14:useLocalDpi xmlns:a14="http://schemas.microsoft.com/office/drawing/2010/main" val="0"/>
              </a:ext>
            </a:extLst>
          </a:blip>
          <a:srcRect t="-43246" b="-43246"/>
          <a:stretch>
            <a:fillRect/>
          </a:stretch>
        </p:blipFill>
        <p:spPr>
          <a:xfrm>
            <a:off x="4632325" y="1216025"/>
            <a:ext cx="4041775" cy="4937125"/>
          </a:xfrm>
        </p:spPr>
      </p:pic>
    </p:spTree>
    <p:extLst>
      <p:ext uri="{BB962C8B-B14F-4D97-AF65-F5344CB8AC3E}">
        <p14:creationId xmlns:p14="http://schemas.microsoft.com/office/powerpoint/2010/main" val="24464499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Mobility and ethnic gap in attainment  </a:t>
            </a:r>
            <a:endParaRPr lang="en-US" dirty="0"/>
          </a:p>
        </p:txBody>
      </p:sp>
      <p:sp>
        <p:nvSpPr>
          <p:cNvPr id="5" name="Text Placeholder 4"/>
          <p:cNvSpPr>
            <a:spLocks noGrp="1"/>
          </p:cNvSpPr>
          <p:nvPr>
            <p:ph type="body" idx="1"/>
          </p:nvPr>
        </p:nvSpPr>
        <p:spPr/>
        <p:txBody>
          <a:bodyPr/>
          <a:lstStyle/>
          <a:p>
            <a:r>
              <a:rPr lang="en-US" dirty="0" smtClean="0"/>
              <a:t>Platt (2005): ONS LS</a:t>
            </a:r>
            <a:endParaRPr lang="en-US" dirty="0"/>
          </a:p>
        </p:txBody>
      </p:sp>
      <p:sp>
        <p:nvSpPr>
          <p:cNvPr id="6" name="Text Placeholder 5"/>
          <p:cNvSpPr>
            <a:spLocks noGrp="1"/>
          </p:cNvSpPr>
          <p:nvPr>
            <p:ph type="body" sz="half" idx="3"/>
          </p:nvPr>
        </p:nvSpPr>
        <p:spPr/>
        <p:txBody>
          <a:bodyPr/>
          <a:lstStyle/>
          <a:p>
            <a:r>
              <a:rPr lang="en-US" dirty="0" smtClean="0"/>
              <a:t>Strand (2008): LSYP</a:t>
            </a:r>
            <a:endParaRPr lang="en-US" dirty="0"/>
          </a:p>
        </p:txBody>
      </p:sp>
      <p:sp>
        <p:nvSpPr>
          <p:cNvPr id="3" name="Content Placeholder 2"/>
          <p:cNvSpPr>
            <a:spLocks noGrp="1"/>
          </p:cNvSpPr>
          <p:nvPr>
            <p:ph sz="quarter" idx="2"/>
          </p:nvPr>
        </p:nvSpPr>
        <p:spPr/>
        <p:txBody>
          <a:bodyPr>
            <a:normAutofit fontScale="85000" lnSpcReduction="20000"/>
          </a:bodyPr>
          <a:lstStyle/>
          <a:p>
            <a:r>
              <a:rPr lang="en-US" dirty="0" smtClean="0"/>
              <a:t>High concentration of Black Caribbean in working class origins (78%)</a:t>
            </a:r>
          </a:p>
          <a:p>
            <a:endParaRPr lang="en-US" dirty="0"/>
          </a:p>
          <a:p>
            <a:r>
              <a:rPr lang="en-US" dirty="0"/>
              <a:t>S</a:t>
            </a:r>
            <a:r>
              <a:rPr lang="en-US" dirty="0" smtClean="0"/>
              <a:t>o some upward mobility is occurring as expected…</a:t>
            </a:r>
          </a:p>
          <a:p>
            <a:endParaRPr lang="en-US" dirty="0"/>
          </a:p>
          <a:p>
            <a:r>
              <a:rPr lang="en-US" dirty="0" smtClean="0"/>
              <a:t>BUT: Black Caribbean remained at higher risk of unemployment (74% higher than for White British) </a:t>
            </a:r>
          </a:p>
          <a:p>
            <a:endParaRPr lang="en-US" dirty="0"/>
          </a:p>
          <a:p>
            <a:pPr marL="0" indent="0">
              <a:buNone/>
            </a:pPr>
            <a:r>
              <a:rPr lang="en-US" dirty="0" smtClean="0"/>
              <a:t> </a:t>
            </a:r>
          </a:p>
        </p:txBody>
      </p:sp>
      <p:sp>
        <p:nvSpPr>
          <p:cNvPr id="7" name="Content Placeholder 6"/>
          <p:cNvSpPr>
            <a:spLocks noGrp="1"/>
          </p:cNvSpPr>
          <p:nvPr>
            <p:ph sz="quarter" idx="4"/>
          </p:nvPr>
        </p:nvSpPr>
        <p:spPr/>
        <p:txBody>
          <a:bodyPr>
            <a:normAutofit fontScale="85000" lnSpcReduction="20000"/>
          </a:bodyPr>
          <a:lstStyle/>
          <a:p>
            <a:pPr marL="171450" indent="-171450">
              <a:buFont typeface="Arial" panose="020B0604020202020204" pitchFamily="34" charset="0"/>
              <a:buChar char="•"/>
            </a:pPr>
            <a:r>
              <a:rPr lang="en-GB" sz="2800" dirty="0"/>
              <a:t>E</a:t>
            </a:r>
            <a:r>
              <a:rPr lang="en-GB" sz="2800" dirty="0" smtClean="0"/>
              <a:t>thnic </a:t>
            </a:r>
            <a:r>
              <a:rPr lang="en-GB" sz="2800" dirty="0"/>
              <a:t>group differences in KS3 attainment are substantial. </a:t>
            </a:r>
          </a:p>
          <a:p>
            <a:pPr marL="171450" indent="-171450">
              <a:buFont typeface="Arial" panose="020B0604020202020204" pitchFamily="34" charset="0"/>
              <a:buChar char="•"/>
            </a:pPr>
            <a:r>
              <a:rPr lang="en-GB" sz="2800" dirty="0"/>
              <a:t>Black Caribbean and Black African groups were significantly lower in all three </a:t>
            </a:r>
            <a:r>
              <a:rPr lang="en-GB" sz="2800" dirty="0" smtClean="0"/>
              <a:t>subjects (English, Maths &amp; Science)</a:t>
            </a:r>
            <a:endParaRPr lang="en-GB" sz="2800" dirty="0"/>
          </a:p>
          <a:p>
            <a:pPr marL="171450" indent="-171450">
              <a:buFont typeface="Arial" panose="020B0604020202020204" pitchFamily="34" charset="0"/>
              <a:buChar char="•"/>
            </a:pPr>
            <a:r>
              <a:rPr lang="en-GB" sz="2800" dirty="0"/>
              <a:t>Black Caribbean pupils a particularly low mean score in mathematics, relative to all other ethnic groups.</a:t>
            </a:r>
            <a:endParaRPr lang="en-GB" dirty="0"/>
          </a:p>
          <a:p>
            <a:endParaRPr lang="en-US" dirty="0"/>
          </a:p>
        </p:txBody>
      </p:sp>
    </p:spTree>
    <p:extLst>
      <p:ext uri="{BB962C8B-B14F-4D97-AF65-F5344CB8AC3E}">
        <p14:creationId xmlns:p14="http://schemas.microsoft.com/office/powerpoint/2010/main" val="215208346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did you take part?</a:t>
            </a:r>
            <a:endParaRPr lang="en-US" dirty="0"/>
          </a:p>
        </p:txBody>
      </p:sp>
      <p:sp>
        <p:nvSpPr>
          <p:cNvPr id="4" name="Cloud Callout 3"/>
          <p:cNvSpPr/>
          <p:nvPr/>
        </p:nvSpPr>
        <p:spPr>
          <a:xfrm>
            <a:off x="457200" y="1066800"/>
            <a:ext cx="2971800" cy="1676400"/>
          </a:xfrm>
          <a:prstGeom prst="cloud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I understand about research </a:t>
            </a:r>
            <a:endParaRPr lang="en-US" dirty="0"/>
          </a:p>
        </p:txBody>
      </p:sp>
      <p:sp>
        <p:nvSpPr>
          <p:cNvPr id="5" name="Cloud Callout 4"/>
          <p:cNvSpPr/>
          <p:nvPr/>
        </p:nvSpPr>
        <p:spPr>
          <a:xfrm>
            <a:off x="609600" y="4495800"/>
            <a:ext cx="2971800" cy="1676400"/>
          </a:xfrm>
          <a:prstGeom prst="cloud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It’s nice that you are asking </a:t>
            </a:r>
            <a:endParaRPr lang="en-US" dirty="0"/>
          </a:p>
        </p:txBody>
      </p:sp>
      <p:sp>
        <p:nvSpPr>
          <p:cNvPr id="6" name="Cloud Callout 5"/>
          <p:cNvSpPr/>
          <p:nvPr/>
        </p:nvSpPr>
        <p:spPr>
          <a:xfrm>
            <a:off x="5867400" y="2286000"/>
            <a:ext cx="2971800" cy="1676400"/>
          </a:xfrm>
          <a:prstGeom prst="cloud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I love talking to people </a:t>
            </a:r>
            <a:endParaRPr lang="en-US" dirty="0"/>
          </a:p>
        </p:txBody>
      </p:sp>
      <p:sp>
        <p:nvSpPr>
          <p:cNvPr id="7" name="Cloud Callout 6"/>
          <p:cNvSpPr/>
          <p:nvPr/>
        </p:nvSpPr>
        <p:spPr>
          <a:xfrm>
            <a:off x="5867400" y="4419600"/>
            <a:ext cx="2971800" cy="1676400"/>
          </a:xfrm>
          <a:prstGeom prst="cloud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I couldn’t</a:t>
            </a:r>
            <a:r>
              <a:rPr lang="fr-FR" dirty="0"/>
              <a:t> </a:t>
            </a:r>
            <a:r>
              <a:rPr lang="en-US" dirty="0" smtClean="0"/>
              <a:t>say no when I heard your accent on the phone </a:t>
            </a:r>
            <a:endParaRPr lang="en-US" dirty="0"/>
          </a:p>
        </p:txBody>
      </p:sp>
      <p:sp>
        <p:nvSpPr>
          <p:cNvPr id="8" name="Cloud Callout 7"/>
          <p:cNvSpPr/>
          <p:nvPr/>
        </p:nvSpPr>
        <p:spPr>
          <a:xfrm>
            <a:off x="4343400" y="1143000"/>
            <a:ext cx="2971800" cy="1676400"/>
          </a:xfrm>
          <a:prstGeom prst="cloud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It’s therapeutic </a:t>
            </a:r>
            <a:endParaRPr lang="en-US" dirty="0"/>
          </a:p>
        </p:txBody>
      </p:sp>
      <p:sp>
        <p:nvSpPr>
          <p:cNvPr id="9" name="Cloud Callout 8"/>
          <p:cNvSpPr/>
          <p:nvPr/>
        </p:nvSpPr>
        <p:spPr>
          <a:xfrm>
            <a:off x="2895600" y="2286000"/>
            <a:ext cx="2971800" cy="1676400"/>
          </a:xfrm>
          <a:prstGeom prst="cloud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It’s time to speak up</a:t>
            </a:r>
            <a:endParaRPr lang="en-US" dirty="0"/>
          </a:p>
        </p:txBody>
      </p:sp>
      <p:sp>
        <p:nvSpPr>
          <p:cNvPr id="10" name="Cloud Callout 9"/>
          <p:cNvSpPr/>
          <p:nvPr/>
        </p:nvSpPr>
        <p:spPr>
          <a:xfrm>
            <a:off x="3352800" y="4191000"/>
            <a:ext cx="2971800" cy="1676400"/>
          </a:xfrm>
          <a:prstGeom prst="cloud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No one generally cares, it’s nice if someone does </a:t>
            </a:r>
            <a:endParaRPr lang="en-US" dirty="0"/>
          </a:p>
        </p:txBody>
      </p:sp>
      <p:sp>
        <p:nvSpPr>
          <p:cNvPr id="11" name="Cloud Callout 10"/>
          <p:cNvSpPr/>
          <p:nvPr/>
        </p:nvSpPr>
        <p:spPr>
          <a:xfrm>
            <a:off x="457200" y="2819400"/>
            <a:ext cx="2971800" cy="1676400"/>
          </a:xfrm>
          <a:prstGeom prst="cloud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The incentive helped </a:t>
            </a:r>
            <a:endParaRPr lang="en-US" dirty="0"/>
          </a:p>
        </p:txBody>
      </p:sp>
    </p:spTree>
    <p:extLst>
      <p:ext uri="{BB962C8B-B14F-4D97-AF65-F5344CB8AC3E}">
        <p14:creationId xmlns:p14="http://schemas.microsoft.com/office/powerpoint/2010/main" val="146719542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Explanations and conclusions </a:t>
            </a:r>
            <a:endParaRPr lang="en-US" dirty="0"/>
          </a:p>
        </p:txBody>
      </p:sp>
      <p:sp>
        <p:nvSpPr>
          <p:cNvPr id="3" name="Content Placeholder 2"/>
          <p:cNvSpPr>
            <a:spLocks noGrp="1"/>
          </p:cNvSpPr>
          <p:nvPr>
            <p:ph sz="quarter" idx="1"/>
          </p:nvPr>
        </p:nvSpPr>
        <p:spPr/>
        <p:txBody>
          <a:bodyPr>
            <a:normAutofit/>
          </a:bodyPr>
          <a:lstStyle/>
          <a:p>
            <a:endParaRPr lang="en-US" dirty="0" smtClean="0"/>
          </a:p>
          <a:p>
            <a:r>
              <a:rPr lang="en-US" sz="2800" dirty="0" smtClean="0"/>
              <a:t>Platt &amp; Strand more cautious when making conclusions about racism</a:t>
            </a:r>
          </a:p>
          <a:p>
            <a:endParaRPr lang="en-US" sz="2800" dirty="0" smtClean="0"/>
          </a:p>
          <a:p>
            <a:r>
              <a:rPr lang="en-US" sz="2800" dirty="0" err="1" smtClean="0"/>
              <a:t>Gillborn</a:t>
            </a:r>
            <a:r>
              <a:rPr lang="en-US" sz="2800" dirty="0" smtClean="0"/>
              <a:t> (1990):  Teachers’ stereotyping based on disciplinary problem with previous students  engenders </a:t>
            </a:r>
            <a:r>
              <a:rPr lang="en-US" sz="2800" dirty="0"/>
              <a:t>low expectations about the behaviour and academic potential of Black </a:t>
            </a:r>
            <a:r>
              <a:rPr lang="en-US" sz="2800" dirty="0" smtClean="0"/>
              <a:t>Caribbean. </a:t>
            </a:r>
            <a:r>
              <a:rPr lang="en-US" sz="2800" dirty="0"/>
              <a:t>Pupils are assumed to react to this discrimination by becoming demotivated or </a:t>
            </a:r>
            <a:r>
              <a:rPr lang="en-US" sz="2800" dirty="0" smtClean="0"/>
              <a:t>confrontational…</a:t>
            </a:r>
            <a:endParaRPr lang="en-US" sz="2800" dirty="0"/>
          </a:p>
        </p:txBody>
      </p:sp>
    </p:spTree>
    <p:extLst>
      <p:ext uri="{BB962C8B-B14F-4D97-AF65-F5344CB8AC3E}">
        <p14:creationId xmlns:p14="http://schemas.microsoft.com/office/powerpoint/2010/main" val="419880269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Parenting, education, mobility or reproduction?</a:t>
            </a:r>
            <a:endParaRPr lang="en-GB" dirty="0"/>
          </a:p>
        </p:txBody>
      </p:sp>
      <p:sp>
        <p:nvSpPr>
          <p:cNvPr id="3" name="Content Placeholder 2"/>
          <p:cNvSpPr>
            <a:spLocks noGrp="1"/>
          </p:cNvSpPr>
          <p:nvPr>
            <p:ph sz="quarter" idx="1"/>
          </p:nvPr>
        </p:nvSpPr>
        <p:spPr/>
        <p:txBody>
          <a:bodyPr/>
          <a:lstStyle/>
          <a:p>
            <a:endParaRPr lang="en-GB" dirty="0" smtClean="0"/>
          </a:p>
          <a:p>
            <a:endParaRPr lang="en-GB" dirty="0"/>
          </a:p>
        </p:txBody>
      </p:sp>
      <p:graphicFrame>
        <p:nvGraphicFramePr>
          <p:cNvPr id="4" name="Diagram 3"/>
          <p:cNvGraphicFramePr/>
          <p:nvPr>
            <p:extLst>
              <p:ext uri="{D42A27DB-BD31-4B8C-83A1-F6EECF244321}">
                <p14:modId xmlns:p14="http://schemas.microsoft.com/office/powerpoint/2010/main" val="2497775385"/>
              </p:ext>
            </p:extLst>
          </p:nvPr>
        </p:nvGraphicFramePr>
        <p:xfrm>
          <a:off x="609600" y="1397000"/>
          <a:ext cx="8382000" cy="47599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4707532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Research  </a:t>
            </a:r>
            <a:endParaRPr lang="en-GB" dirty="0"/>
          </a:p>
        </p:txBody>
      </p:sp>
      <p:sp>
        <p:nvSpPr>
          <p:cNvPr id="3" name="Content Placeholder 2"/>
          <p:cNvSpPr>
            <a:spLocks noGrp="1"/>
          </p:cNvSpPr>
          <p:nvPr>
            <p:ph sz="quarter" idx="1"/>
          </p:nvPr>
        </p:nvSpPr>
        <p:spPr/>
        <p:txBody>
          <a:bodyPr/>
          <a:lstStyle/>
          <a:p>
            <a:endParaRPr lang="en-US" b="1" dirty="0" smtClean="0"/>
          </a:p>
          <a:p>
            <a:endParaRPr lang="en-US" b="1" dirty="0" smtClean="0"/>
          </a:p>
          <a:p>
            <a:endParaRPr lang="en-US" b="1" dirty="0" smtClean="0"/>
          </a:p>
          <a:p>
            <a:pPr>
              <a:buNone/>
            </a:pPr>
            <a:endParaRPr lang="en-US" b="1" dirty="0" smtClean="0"/>
          </a:p>
          <a:p>
            <a:endParaRPr lang="en-US" b="1" dirty="0" smtClean="0"/>
          </a:p>
          <a:p>
            <a:endParaRPr lang="en-US" b="1" dirty="0" smtClean="0"/>
          </a:p>
          <a:p>
            <a:pPr>
              <a:buNone/>
            </a:pPr>
            <a:endParaRPr lang="en-US" b="1" dirty="0" smtClean="0"/>
          </a:p>
          <a:p>
            <a:endParaRPr lang="en-GB" dirty="0"/>
          </a:p>
        </p:txBody>
      </p:sp>
      <p:graphicFrame>
        <p:nvGraphicFramePr>
          <p:cNvPr id="4" name="Diagram 3"/>
          <p:cNvGraphicFramePr/>
          <p:nvPr>
            <p:extLst>
              <p:ext uri="{D42A27DB-BD31-4B8C-83A1-F6EECF244321}">
                <p14:modId xmlns:p14="http://schemas.microsoft.com/office/powerpoint/2010/main" val="88084528"/>
              </p:ext>
            </p:extLst>
          </p:nvPr>
        </p:nvGraphicFramePr>
        <p:xfrm>
          <a:off x="685800" y="1295400"/>
          <a:ext cx="80010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Approach &amp; Conceptual framework </a:t>
            </a:r>
            <a:endParaRPr lang="en-GB" dirty="0"/>
          </a:p>
        </p:txBody>
      </p:sp>
      <p:graphicFrame>
        <p:nvGraphicFramePr>
          <p:cNvPr id="11" name="Content Placeholder 10"/>
          <p:cNvGraphicFramePr>
            <a:graphicFrameLocks noGrp="1"/>
          </p:cNvGraphicFramePr>
          <p:nvPr>
            <p:ph sz="quarter" idx="1"/>
            <p:extLst/>
          </p:nvPr>
        </p:nvGraphicFramePr>
        <p:xfrm>
          <a:off x="457200" y="1219200"/>
          <a:ext cx="8229600" cy="4937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437408" y="6019800"/>
            <a:ext cx="6934200" cy="369332"/>
          </a:xfrm>
          <a:prstGeom prst="rect">
            <a:avLst/>
          </a:prstGeom>
          <a:noFill/>
        </p:spPr>
        <p:txBody>
          <a:bodyPr wrap="square" rtlCol="0">
            <a:spAutoFit/>
          </a:bodyPr>
          <a:lstStyle/>
          <a:p>
            <a:r>
              <a:rPr lang="en-US" dirty="0" smtClean="0"/>
              <a:t>Phoenix and </a:t>
            </a:r>
            <a:r>
              <a:rPr lang="en-US" dirty="0" err="1" smtClean="0"/>
              <a:t>Brannen</a:t>
            </a:r>
            <a:r>
              <a:rPr lang="en-US" dirty="0" smtClean="0"/>
              <a:t> (2013)</a:t>
            </a:r>
            <a:endParaRPr lang="en-US" dirty="0"/>
          </a:p>
        </p:txBody>
      </p:sp>
    </p:spTree>
    <p:extLst>
      <p:ext uri="{BB962C8B-B14F-4D97-AF65-F5344CB8AC3E}">
        <p14:creationId xmlns:p14="http://schemas.microsoft.com/office/powerpoint/2010/main" val="40101847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Methods</a:t>
            </a:r>
            <a:endParaRPr lang="en-US" dirty="0"/>
          </a:p>
        </p:txBody>
      </p:sp>
      <p:sp>
        <p:nvSpPr>
          <p:cNvPr id="4" name="Up Arrow 3"/>
          <p:cNvSpPr/>
          <p:nvPr/>
        </p:nvSpPr>
        <p:spPr>
          <a:xfrm rot="10800000">
            <a:off x="838200" y="1295400"/>
            <a:ext cx="1143000" cy="4800600"/>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ight Arrow 4"/>
          <p:cNvSpPr/>
          <p:nvPr/>
        </p:nvSpPr>
        <p:spPr>
          <a:xfrm>
            <a:off x="914400" y="5913056"/>
            <a:ext cx="7620000" cy="914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066800" y="5562600"/>
            <a:ext cx="6858000" cy="523220"/>
          </a:xfrm>
          <a:prstGeom prst="rect">
            <a:avLst/>
          </a:prstGeom>
          <a:noFill/>
        </p:spPr>
        <p:txBody>
          <a:bodyPr wrap="square" rtlCol="0">
            <a:spAutoFit/>
          </a:bodyPr>
          <a:lstStyle/>
          <a:p>
            <a:pPr algn="ctr"/>
            <a:r>
              <a:rPr lang="en-US" sz="2800" b="1" dirty="0" smtClean="0"/>
              <a:t>THEMATIC ANALYSIS </a:t>
            </a:r>
            <a:endParaRPr lang="en-US" sz="2800" b="1" dirty="0"/>
          </a:p>
        </p:txBody>
      </p:sp>
      <p:sp>
        <p:nvSpPr>
          <p:cNvPr id="7" name="TextBox 6"/>
          <p:cNvSpPr txBox="1"/>
          <p:nvPr/>
        </p:nvSpPr>
        <p:spPr>
          <a:xfrm rot="5400000">
            <a:off x="-704048" y="3294847"/>
            <a:ext cx="5257802" cy="954107"/>
          </a:xfrm>
          <a:prstGeom prst="rect">
            <a:avLst/>
          </a:prstGeom>
          <a:noFill/>
        </p:spPr>
        <p:txBody>
          <a:bodyPr wrap="square" rtlCol="0">
            <a:spAutoFit/>
          </a:bodyPr>
          <a:lstStyle/>
          <a:p>
            <a:pPr algn="ctr"/>
            <a:r>
              <a:rPr lang="en-US" sz="2800" b="1" dirty="0" smtClean="0"/>
              <a:t>NARRATIVE ANALYSIS</a:t>
            </a:r>
          </a:p>
          <a:p>
            <a:pPr algn="ctr"/>
            <a:endParaRPr lang="en-US" sz="2800" b="1" dirty="0"/>
          </a:p>
        </p:txBody>
      </p:sp>
      <p:sp>
        <p:nvSpPr>
          <p:cNvPr id="8" name="TextBox 7"/>
          <p:cNvSpPr txBox="1"/>
          <p:nvPr/>
        </p:nvSpPr>
        <p:spPr>
          <a:xfrm>
            <a:off x="2514600" y="1066800"/>
            <a:ext cx="5827692" cy="4524315"/>
          </a:xfrm>
          <a:prstGeom prst="rect">
            <a:avLst/>
          </a:prstGeom>
          <a:noFill/>
        </p:spPr>
        <p:txBody>
          <a:bodyPr wrap="square" rtlCol="0">
            <a:spAutoFit/>
          </a:bodyPr>
          <a:lstStyle/>
          <a:p>
            <a:pPr lvl="0"/>
            <a:r>
              <a:rPr lang="en-GB" sz="2400" b="1" u="sng" dirty="0" smtClean="0"/>
              <a:t>10 family case studies </a:t>
            </a:r>
            <a:r>
              <a:rPr lang="en-GB" sz="2400" dirty="0" smtClean="0"/>
              <a:t>(N=30) with </a:t>
            </a:r>
            <a:r>
              <a:rPr lang="en-GB" sz="2400" dirty="0"/>
              <a:t>parents and </a:t>
            </a:r>
            <a:r>
              <a:rPr lang="en-GB" sz="2400" dirty="0" smtClean="0"/>
              <a:t>their teenage </a:t>
            </a:r>
            <a:r>
              <a:rPr lang="en-GB" sz="2400" dirty="0"/>
              <a:t>children (13-19 years </a:t>
            </a:r>
            <a:r>
              <a:rPr lang="en-GB" sz="2400" dirty="0" smtClean="0"/>
              <a:t>old). Multiple </a:t>
            </a:r>
            <a:r>
              <a:rPr lang="en-GB" sz="2400" dirty="0"/>
              <a:t>visits in each family </a:t>
            </a:r>
            <a:r>
              <a:rPr lang="en-GB" sz="2400" dirty="0" smtClean="0"/>
              <a:t>(&amp; field</a:t>
            </a:r>
            <a:r>
              <a:rPr lang="en-GB" sz="2400" dirty="0"/>
              <a:t>-work notes</a:t>
            </a:r>
            <a:r>
              <a:rPr lang="en-GB" sz="2400" dirty="0" smtClean="0"/>
              <a:t>)</a:t>
            </a:r>
          </a:p>
          <a:p>
            <a:pPr lvl="0"/>
            <a:endParaRPr lang="en-GB" sz="2400" dirty="0"/>
          </a:p>
          <a:p>
            <a:pPr lvl="0"/>
            <a:r>
              <a:rPr lang="en-GB" sz="2400" dirty="0"/>
              <a:t>Thematic analysis </a:t>
            </a:r>
            <a:r>
              <a:rPr lang="en-GB" sz="2400" dirty="0" smtClean="0"/>
              <a:t>(</a:t>
            </a:r>
            <a:r>
              <a:rPr lang="en-GB" sz="2400" b="1" u="sng" dirty="0" smtClean="0"/>
              <a:t>what</a:t>
            </a:r>
            <a:r>
              <a:rPr lang="en-GB" sz="2400" dirty="0" smtClean="0"/>
              <a:t>: main trends in the data) &amp; Narrative </a:t>
            </a:r>
            <a:r>
              <a:rPr lang="en-GB" sz="2400" dirty="0"/>
              <a:t>A</a:t>
            </a:r>
            <a:r>
              <a:rPr lang="en-GB" sz="2400" dirty="0" smtClean="0"/>
              <a:t>nalysis (</a:t>
            </a:r>
            <a:r>
              <a:rPr lang="en-GB" sz="2400" b="1" u="sng" dirty="0" smtClean="0"/>
              <a:t>how</a:t>
            </a:r>
            <a:r>
              <a:rPr lang="en-GB" sz="2400" dirty="0" smtClean="0"/>
              <a:t>: respondents were making </a:t>
            </a:r>
            <a:r>
              <a:rPr lang="en-US" sz="2400" dirty="0" smtClean="0"/>
              <a:t>sense </a:t>
            </a:r>
            <a:r>
              <a:rPr lang="en-US" sz="2400" dirty="0"/>
              <a:t>and </a:t>
            </a:r>
            <a:r>
              <a:rPr lang="en-US" sz="2400" dirty="0" smtClean="0"/>
              <a:t>coming </a:t>
            </a:r>
            <a:r>
              <a:rPr lang="en-US" sz="2400" dirty="0"/>
              <a:t>to terms with </a:t>
            </a:r>
            <a:r>
              <a:rPr lang="en-US" sz="2400" dirty="0" smtClean="0"/>
              <a:t>their experiences</a:t>
            </a:r>
            <a:r>
              <a:rPr lang="en-GB" sz="2400" dirty="0" smtClean="0"/>
              <a:t>)</a:t>
            </a:r>
          </a:p>
          <a:p>
            <a:pPr lvl="0"/>
            <a:endParaRPr lang="en-GB" sz="2400" dirty="0" smtClean="0"/>
          </a:p>
          <a:p>
            <a:pPr lvl="0"/>
            <a:r>
              <a:rPr lang="en-GB" sz="2400" b="1" u="sng" dirty="0" smtClean="0"/>
              <a:t>Reflexivity: </a:t>
            </a:r>
            <a:r>
              <a:rPr lang="en-GB" sz="2400" dirty="0" smtClean="0"/>
              <a:t>accessing communities as an outsider  </a:t>
            </a:r>
            <a:endParaRPr lang="en-GB" sz="2400" dirty="0"/>
          </a:p>
        </p:txBody>
      </p:sp>
    </p:spTree>
    <p:extLst>
      <p:ext uri="{BB962C8B-B14F-4D97-AF65-F5344CB8AC3E}">
        <p14:creationId xmlns:p14="http://schemas.microsoft.com/office/powerpoint/2010/main" val="239859206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a:t>
            </a:r>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1958832833"/>
              </p:ext>
            </p:extLst>
          </p:nvPr>
        </p:nvGraphicFramePr>
        <p:xfrm>
          <a:off x="457200" y="1143000"/>
          <a:ext cx="8382000" cy="5318399"/>
        </p:xfrm>
        <a:graphic>
          <a:graphicData uri="http://schemas.openxmlformats.org/drawingml/2006/table">
            <a:tbl>
              <a:tblPr>
                <a:tableStyleId>{5C22544A-7EE6-4342-B048-85BDC9FD1C3A}</a:tableStyleId>
              </a:tblPr>
              <a:tblGrid>
                <a:gridCol w="2229753"/>
                <a:gridCol w="6152247"/>
              </a:tblGrid>
              <a:tr h="344237">
                <a:tc>
                  <a:txBody>
                    <a:bodyPr/>
                    <a:lstStyle/>
                    <a:p>
                      <a:pPr algn="l" fontAlgn="b"/>
                      <a:r>
                        <a:rPr lang="en-GB" sz="1600" u="none" strike="noStrike" dirty="0">
                          <a:effectLst/>
                        </a:rPr>
                        <a:t>Families </a:t>
                      </a:r>
                      <a:endParaRPr lang="en-GB"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1600" u="none" strike="noStrike" dirty="0">
                          <a:effectLst/>
                        </a:rPr>
                        <a:t>Total: </a:t>
                      </a:r>
                      <a:r>
                        <a:rPr lang="en-GB" sz="1600" u="none" strike="noStrike" dirty="0" smtClean="0">
                          <a:effectLst/>
                        </a:rPr>
                        <a:t>10 (N=30); </a:t>
                      </a:r>
                      <a:r>
                        <a:rPr lang="en-GB" sz="1600" u="none" strike="noStrike" dirty="0">
                          <a:effectLst/>
                        </a:rPr>
                        <a:t>4 Lone parent families</a:t>
                      </a:r>
                      <a:endParaRPr lang="en-GB" sz="1600" b="0" i="0" u="none" strike="noStrike" dirty="0">
                        <a:solidFill>
                          <a:srgbClr val="000000"/>
                        </a:solidFill>
                        <a:effectLst/>
                        <a:latin typeface="Calibri" panose="020F0502020204030204" pitchFamily="34" charset="0"/>
                      </a:endParaRPr>
                    </a:p>
                  </a:txBody>
                  <a:tcPr marL="9525" marR="9525" marT="9525" marB="0" anchor="b"/>
                </a:tc>
              </a:tr>
              <a:tr h="481982">
                <a:tc>
                  <a:txBody>
                    <a:bodyPr/>
                    <a:lstStyle/>
                    <a:p>
                      <a:pPr algn="l" fontAlgn="b"/>
                      <a:r>
                        <a:rPr lang="en-GB" sz="1600" u="none" strike="noStrike">
                          <a:effectLst/>
                        </a:rPr>
                        <a:t>Gender</a:t>
                      </a:r>
                      <a:endParaRPr lang="en-GB" sz="16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600" u="none" strike="noStrike" dirty="0">
                          <a:effectLst/>
                        </a:rPr>
                        <a:t>10 mothers; 5 fathers &amp; 1 step-father; 1 grandmother; </a:t>
                      </a:r>
                      <a:r>
                        <a:rPr lang="en-GB" sz="1600" u="none" strike="noStrike" dirty="0" smtClean="0">
                          <a:effectLst/>
                        </a:rPr>
                        <a:t>7</a:t>
                      </a:r>
                      <a:r>
                        <a:rPr lang="en-GB" sz="1600" u="none" strike="noStrike" baseline="0" dirty="0" smtClean="0">
                          <a:effectLst/>
                        </a:rPr>
                        <a:t> </a:t>
                      </a:r>
                      <a:r>
                        <a:rPr lang="en-GB" sz="1600" u="none" strike="noStrike" dirty="0" smtClean="0">
                          <a:effectLst/>
                        </a:rPr>
                        <a:t>young </a:t>
                      </a:r>
                      <a:r>
                        <a:rPr lang="en-GB" sz="1600" u="none" strike="noStrike" dirty="0">
                          <a:effectLst/>
                        </a:rPr>
                        <a:t>boys; </a:t>
                      </a:r>
                      <a:r>
                        <a:rPr lang="en-GB" sz="1600" u="none" strike="noStrike" dirty="0" smtClean="0">
                          <a:effectLst/>
                        </a:rPr>
                        <a:t>6</a:t>
                      </a:r>
                      <a:r>
                        <a:rPr lang="en-GB" sz="1600" u="none" strike="noStrike" baseline="0" dirty="0" smtClean="0">
                          <a:effectLst/>
                        </a:rPr>
                        <a:t> </a:t>
                      </a:r>
                      <a:r>
                        <a:rPr lang="en-GB" sz="1600" u="none" strike="noStrike" dirty="0" smtClean="0">
                          <a:effectLst/>
                        </a:rPr>
                        <a:t>young </a:t>
                      </a:r>
                      <a:r>
                        <a:rPr lang="en-GB" sz="1600" u="none" strike="noStrike" dirty="0">
                          <a:effectLst/>
                        </a:rPr>
                        <a:t>girls </a:t>
                      </a:r>
                      <a:endParaRPr lang="en-GB" sz="1600" b="0" i="0" u="none" strike="noStrike" dirty="0">
                        <a:solidFill>
                          <a:srgbClr val="000000"/>
                        </a:solidFill>
                        <a:effectLst/>
                        <a:latin typeface="Calibri" panose="020F0502020204030204" pitchFamily="34" charset="0"/>
                      </a:endParaRPr>
                    </a:p>
                  </a:txBody>
                  <a:tcPr marL="9525" marR="9525" marT="9525" marB="0" anchor="b"/>
                </a:tc>
              </a:tr>
              <a:tr h="636840">
                <a:tc>
                  <a:txBody>
                    <a:bodyPr/>
                    <a:lstStyle/>
                    <a:p>
                      <a:pPr algn="l" fontAlgn="b"/>
                      <a:r>
                        <a:rPr lang="en-GB" sz="1600" u="none" strike="noStrike">
                          <a:effectLst/>
                        </a:rPr>
                        <a:t>Ethncity </a:t>
                      </a:r>
                      <a:endParaRPr lang="en-GB" sz="16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600" u="none" strike="noStrike" dirty="0">
                          <a:effectLst/>
                        </a:rPr>
                        <a:t>Black British African (Nigeria n=2; Ghana n=6) Black British Caribbean (Jamaica; Neiv; Grenada)</a:t>
                      </a:r>
                      <a:endParaRPr lang="en-GB" sz="1600" b="0" i="0" u="none" strike="noStrike" dirty="0">
                        <a:solidFill>
                          <a:srgbClr val="000000"/>
                        </a:solidFill>
                        <a:effectLst/>
                        <a:latin typeface="Calibri" panose="020F0502020204030204" pitchFamily="34" charset="0"/>
                      </a:endParaRPr>
                    </a:p>
                  </a:txBody>
                  <a:tcPr marL="9525" marR="9525" marT="9525" marB="0" anchor="b"/>
                </a:tc>
              </a:tr>
              <a:tr h="636840">
                <a:tc>
                  <a:txBody>
                    <a:bodyPr/>
                    <a:lstStyle/>
                    <a:p>
                      <a:pPr algn="l" fontAlgn="b"/>
                      <a:r>
                        <a:rPr lang="en-GB" sz="1600" u="none" strike="noStrike">
                          <a:effectLst/>
                        </a:rPr>
                        <a:t>Generation </a:t>
                      </a:r>
                      <a:endParaRPr lang="en-GB" sz="16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600" u="none" strike="noStrike" dirty="0" smtClean="0">
                          <a:effectLst/>
                        </a:rPr>
                        <a:t>24</a:t>
                      </a:r>
                      <a:r>
                        <a:rPr lang="en-GB" sz="1600" u="none" strike="noStrike" baseline="0" dirty="0" smtClean="0">
                          <a:effectLst/>
                        </a:rPr>
                        <a:t> </a:t>
                      </a:r>
                      <a:r>
                        <a:rPr lang="en-GB" sz="1600" u="none" strike="noStrike" dirty="0" smtClean="0">
                          <a:effectLst/>
                        </a:rPr>
                        <a:t>UK </a:t>
                      </a:r>
                      <a:r>
                        <a:rPr lang="en-GB" sz="1600" u="none" strike="noStrike" dirty="0">
                          <a:effectLst/>
                        </a:rPr>
                        <a:t>born; 3 Born in Ghana;1 born Nigeria; 2 born in Jamaica (1 grandmother)</a:t>
                      </a:r>
                      <a:endParaRPr lang="en-GB" sz="1600" b="0" i="0" u="none" strike="noStrike" dirty="0">
                        <a:solidFill>
                          <a:srgbClr val="000000"/>
                        </a:solidFill>
                        <a:effectLst/>
                        <a:latin typeface="Calibri" panose="020F0502020204030204" pitchFamily="34" charset="0"/>
                      </a:endParaRPr>
                    </a:p>
                  </a:txBody>
                  <a:tcPr marL="9525" marR="9525" marT="9525" marB="0" anchor="b"/>
                </a:tc>
              </a:tr>
              <a:tr h="954731">
                <a:tc>
                  <a:txBody>
                    <a:bodyPr/>
                    <a:lstStyle/>
                    <a:p>
                      <a:pPr algn="l" fontAlgn="b"/>
                      <a:r>
                        <a:rPr lang="en-GB" sz="1600" u="none" strike="noStrike">
                          <a:effectLst/>
                        </a:rPr>
                        <a:t>Income band </a:t>
                      </a:r>
                      <a:endParaRPr lang="en-GB" sz="16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600" u="none" strike="noStrike" dirty="0" smtClean="0">
                          <a:effectLst/>
                        </a:rPr>
                        <a:t>2 families Between £20,000 and £29,000 per year ; 3 Between £30,000 and £39,000 per year; 2 f. Between £60,000 and £99,000 per year; 1 between £40.000 and £59.000; 1 Between c/d £20.000 and£ 39.000 per year; 1 Between f/d  £30.000 and £99.000 per years</a:t>
                      </a:r>
                      <a:endParaRPr lang="en-GB" sz="1600" b="0" i="0" u="none" strike="noStrike" dirty="0">
                        <a:solidFill>
                          <a:srgbClr val="000000"/>
                        </a:solidFill>
                        <a:effectLst/>
                        <a:latin typeface="Calibri" panose="020F0502020204030204" pitchFamily="34" charset="0"/>
                      </a:endParaRPr>
                    </a:p>
                  </a:txBody>
                  <a:tcPr marL="9525" marR="9525" marT="9525" marB="0" anchor="b"/>
                </a:tc>
              </a:tr>
              <a:tr h="1032713">
                <a:tc>
                  <a:txBody>
                    <a:bodyPr/>
                    <a:lstStyle/>
                    <a:p>
                      <a:pPr algn="l" fontAlgn="b"/>
                      <a:r>
                        <a:rPr lang="en-GB" sz="1600" u="none" strike="noStrike">
                          <a:effectLst/>
                        </a:rPr>
                        <a:t>Mothers' Qualifications </a:t>
                      </a:r>
                      <a:endParaRPr lang="en-GB" sz="16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600" u="none" strike="noStrike" dirty="0">
                          <a:effectLst/>
                        </a:rPr>
                        <a:t>3 mothers  degree; 3 mothers had NVQ L1-3; 1 mother OCR Teaching Qualification; 1 mother Diploma in career guidance; 1 mother studying for accounting; 1 mother studying for a degree. Grandmother diploma nursing; </a:t>
                      </a:r>
                      <a:endParaRPr lang="en-GB" sz="1600" b="0" i="0" u="none" strike="noStrike" dirty="0">
                        <a:solidFill>
                          <a:srgbClr val="000000"/>
                        </a:solidFill>
                        <a:effectLst/>
                        <a:latin typeface="Calibri" panose="020F0502020204030204" pitchFamily="34" charset="0"/>
                      </a:endParaRPr>
                    </a:p>
                  </a:txBody>
                  <a:tcPr marL="9525" marR="9525" marT="9525" marB="0" anchor="b"/>
                </a:tc>
              </a:tr>
              <a:tr h="344237">
                <a:tc>
                  <a:txBody>
                    <a:bodyPr/>
                    <a:lstStyle/>
                    <a:p>
                      <a:pPr algn="l" fontAlgn="b"/>
                      <a:r>
                        <a:rPr lang="en-GB" sz="1600" u="none" strike="noStrike">
                          <a:effectLst/>
                        </a:rPr>
                        <a:t>Fathers' Qualifications </a:t>
                      </a:r>
                      <a:endParaRPr lang="en-GB" sz="16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600" u="none" strike="noStrike">
                          <a:effectLst/>
                        </a:rPr>
                        <a:t>3 NVQs; 1 degree; 1 RSA accountancy; 1 diploma Civic Engineering </a:t>
                      </a:r>
                      <a:endParaRPr lang="en-GB" sz="1600" b="0" i="0" u="none" strike="noStrike">
                        <a:solidFill>
                          <a:srgbClr val="000000"/>
                        </a:solidFill>
                        <a:effectLst/>
                        <a:latin typeface="Calibri" panose="020F0502020204030204" pitchFamily="34" charset="0"/>
                      </a:endParaRPr>
                    </a:p>
                  </a:txBody>
                  <a:tcPr marL="9525" marR="9525" marT="9525" marB="0" anchor="b"/>
                </a:tc>
              </a:tr>
              <a:tr h="344237">
                <a:tc>
                  <a:txBody>
                    <a:bodyPr/>
                    <a:lstStyle/>
                    <a:p>
                      <a:pPr algn="l" fontAlgn="b"/>
                      <a:r>
                        <a:rPr lang="en-GB" sz="1600" u="none" strike="noStrike">
                          <a:effectLst/>
                        </a:rPr>
                        <a:t>Employment status fathers </a:t>
                      </a:r>
                      <a:endParaRPr lang="en-GB" sz="16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600" u="none" strike="noStrike">
                          <a:effectLst/>
                        </a:rPr>
                        <a:t>5 full time employment; 1 part-time work</a:t>
                      </a:r>
                      <a:endParaRPr lang="en-GB" sz="1600" b="0" i="0" u="none" strike="noStrike">
                        <a:solidFill>
                          <a:srgbClr val="000000"/>
                        </a:solidFill>
                        <a:effectLst/>
                        <a:latin typeface="Calibri" panose="020F0502020204030204" pitchFamily="34" charset="0"/>
                      </a:endParaRPr>
                    </a:p>
                  </a:txBody>
                  <a:tcPr marL="9525" marR="9525" marT="9525" marB="0" anchor="b"/>
                </a:tc>
              </a:tr>
              <a:tr h="481982">
                <a:tc>
                  <a:txBody>
                    <a:bodyPr/>
                    <a:lstStyle/>
                    <a:p>
                      <a:pPr algn="l" fontAlgn="b"/>
                      <a:r>
                        <a:rPr lang="en-GB" sz="1600" u="none" strike="noStrike">
                          <a:effectLst/>
                        </a:rPr>
                        <a:t>Employment status mothers </a:t>
                      </a:r>
                      <a:endParaRPr lang="en-GB" sz="16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1600" u="none" strike="noStrike" dirty="0">
                          <a:effectLst/>
                        </a:rPr>
                        <a:t>5 full time employment; 1 part time employment; 4 studying </a:t>
                      </a:r>
                      <a:endParaRPr lang="en-GB" sz="16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400716496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6766</TotalTime>
  <Words>3009</Words>
  <Application>Microsoft Office PowerPoint</Application>
  <PresentationFormat>On-screen Show (4:3)</PresentationFormat>
  <Paragraphs>236</Paragraphs>
  <Slides>30</Slides>
  <Notes>30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MS Mincho</vt:lpstr>
      <vt:lpstr>Arial</vt:lpstr>
      <vt:lpstr>Bookman Old Style</vt:lpstr>
      <vt:lpstr>Calibri</vt:lpstr>
      <vt:lpstr>Cambria</vt:lpstr>
      <vt:lpstr>Gill Sans MT</vt:lpstr>
      <vt:lpstr>Wingdings</vt:lpstr>
      <vt:lpstr>Wingdings 3</vt:lpstr>
      <vt:lpstr>Origin</vt:lpstr>
      <vt:lpstr>‘Race, class… they can all be a barrier if you choose’ </vt:lpstr>
      <vt:lpstr>Content </vt:lpstr>
      <vt:lpstr>Mobility and ethnic gap in attainment  </vt:lpstr>
      <vt:lpstr>Explanations and conclusions </vt:lpstr>
      <vt:lpstr>Parenting, education, mobility or reproduction?</vt:lpstr>
      <vt:lpstr>The Research  </vt:lpstr>
      <vt:lpstr>Approach &amp; Conceptual framework </vt:lpstr>
      <vt:lpstr>Methods</vt:lpstr>
      <vt:lpstr>Sample </vt:lpstr>
      <vt:lpstr>The debate &amp; influences: Class, Race and Parenting   </vt:lpstr>
      <vt:lpstr>Race or class?  </vt:lpstr>
      <vt:lpstr>The data</vt:lpstr>
      <vt:lpstr>Retrospective parenting: the functions of ‘pasts’ for childrearing   </vt:lpstr>
      <vt:lpstr>‘Your past makes you who you are’: biography and family history (Thomas)</vt:lpstr>
      <vt:lpstr>His children ….</vt:lpstr>
      <vt:lpstr>History and a ‘wider past’ </vt:lpstr>
      <vt:lpstr>Building up resilience in their children </vt:lpstr>
      <vt:lpstr>Parenting in Black African and Black Caribbean British families   </vt:lpstr>
      <vt:lpstr>Building up resilience: Meritocracy and  Aspirations </vt:lpstr>
      <vt:lpstr>Ambivalences: awareness of barriers &amp; positive outlook  to the future </vt:lpstr>
      <vt:lpstr>Building up resilience: Preparation for bias</vt:lpstr>
      <vt:lpstr>Intergenerational perceptions of racism: the ‘Obama generation’  </vt:lpstr>
      <vt:lpstr>Enhance children talents so they’ll do their best: Concerted Cultivation</vt:lpstr>
      <vt:lpstr>Gender and family roles: different fatherhoods</vt:lpstr>
      <vt:lpstr>Educational experiences as narratives of resilience</vt:lpstr>
      <vt:lpstr>Personal educational journeys: maps  </vt:lpstr>
      <vt:lpstr>Parents’ resilience </vt:lpstr>
      <vt:lpstr>The daughter’s resilience: the effects of racial socialisation and the ‘language of agency’ as struggle  </vt:lpstr>
      <vt:lpstr>Structure and agency still open question..</vt:lpstr>
      <vt:lpstr>Why did you take part?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‘Race, class… they can all be a barrier if you choose’:</dc:title>
  <dc:creator>Michela Franceschelli</dc:creator>
  <cp:lastModifiedBy>Richard Arnold</cp:lastModifiedBy>
  <cp:revision>521</cp:revision>
  <cp:lastPrinted>2015-06-03T11:03:30Z</cp:lastPrinted>
  <dcterms:created xsi:type="dcterms:W3CDTF">2006-08-16T00:00:00Z</dcterms:created>
  <dcterms:modified xsi:type="dcterms:W3CDTF">2015-06-03T15:58:21Z</dcterms:modified>
</cp:coreProperties>
</file>