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7"/>
  </p:notesMasterIdLst>
  <p:sldIdLst>
    <p:sldId id="257" r:id="rId2"/>
    <p:sldId id="286" r:id="rId3"/>
    <p:sldId id="287" r:id="rId4"/>
    <p:sldId id="260" r:id="rId5"/>
    <p:sldId id="258" r:id="rId6"/>
    <p:sldId id="272" r:id="rId7"/>
    <p:sldId id="288" r:id="rId8"/>
    <p:sldId id="289" r:id="rId9"/>
    <p:sldId id="290" r:id="rId10"/>
    <p:sldId id="291" r:id="rId11"/>
    <p:sldId id="292" r:id="rId12"/>
    <p:sldId id="270" r:id="rId13"/>
    <p:sldId id="263" r:id="rId14"/>
    <p:sldId id="277" r:id="rId15"/>
    <p:sldId id="278" r:id="rId16"/>
    <p:sldId id="296" r:id="rId17"/>
    <p:sldId id="276" r:id="rId18"/>
    <p:sldId id="295" r:id="rId19"/>
    <p:sldId id="293" r:id="rId20"/>
    <p:sldId id="294" r:id="rId21"/>
    <p:sldId id="265" r:id="rId22"/>
    <p:sldId id="266" r:id="rId23"/>
    <p:sldId id="284" r:id="rId24"/>
    <p:sldId id="285" r:id="rId25"/>
    <p:sldId id="26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464" autoAdjust="0"/>
  </p:normalViewPr>
  <p:slideViewPr>
    <p:cSldViewPr>
      <p:cViewPr varScale="1">
        <p:scale>
          <a:sx n="64" d="100"/>
          <a:sy n="64" d="100"/>
        </p:scale>
        <p:origin x="17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FD751A-05D0-4BA8-B5AD-334BC1702EAB}" type="datetimeFigureOut">
              <a:rPr lang="en-GB" smtClean="0"/>
              <a:pPr/>
              <a:t>05/06/2015</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295193-743E-42CF-B545-FF432654845D}" type="slidenum">
              <a:rPr lang="en-GB" smtClean="0"/>
              <a:pPr/>
              <a:t>‹#›</a:t>
            </a:fld>
            <a:endParaRPr lang="en-GB" dirty="0"/>
          </a:p>
        </p:txBody>
      </p:sp>
    </p:spTree>
    <p:extLst>
      <p:ext uri="{BB962C8B-B14F-4D97-AF65-F5344CB8AC3E}">
        <p14:creationId xmlns:p14="http://schemas.microsoft.com/office/powerpoint/2010/main" val="2635596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fp7-myplace.eu/"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295193-743E-42CF-B545-FF432654845D}" type="slidenum">
              <a:rPr lang="en-GB" smtClean="0"/>
              <a:pPr/>
              <a:t>1</a:t>
            </a:fld>
            <a:endParaRPr lang="en-GB" dirty="0"/>
          </a:p>
        </p:txBody>
      </p:sp>
    </p:spTree>
    <p:extLst>
      <p:ext uri="{BB962C8B-B14F-4D97-AF65-F5344CB8AC3E}">
        <p14:creationId xmlns:p14="http://schemas.microsoft.com/office/powerpoint/2010/main" val="21834337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baseline="0" dirty="0" smtClean="0">
                <a:solidFill>
                  <a:schemeClr val="tx1"/>
                </a:solidFill>
                <a:effectLst/>
                <a:latin typeface="+mn-lt"/>
                <a:ea typeface="+mn-ea"/>
                <a:cs typeface="+mn-cs"/>
              </a:rPr>
              <a:t>We gain greater statistical robustness, if we shift the focus of measurement away from voting intentions/political parties towards the ideas associated with those parties. This also allows us to capture a wider range of movements (beyond formal political parties) to whose ideas and activism young people might be receptive</a:t>
            </a:r>
          </a:p>
          <a:p>
            <a:endParaRPr lang="en-GB" sz="1200" kern="1200" baseline="0" dirty="0" smtClean="0">
              <a:solidFill>
                <a:schemeClr val="tx1"/>
              </a:solidFill>
              <a:effectLst/>
              <a:latin typeface="+mn-lt"/>
              <a:ea typeface="+mn-ea"/>
              <a:cs typeface="+mn-cs"/>
            </a:endParaRPr>
          </a:p>
          <a:p>
            <a:r>
              <a:rPr lang="en-GB" sz="1200" kern="1200" baseline="0" dirty="0" smtClean="0">
                <a:solidFill>
                  <a:schemeClr val="tx1"/>
                </a:solidFill>
                <a:effectLst/>
                <a:latin typeface="+mn-lt"/>
                <a:ea typeface="+mn-ea"/>
                <a:cs typeface="+mn-cs"/>
              </a:rPr>
              <a:t>Of course what ideas we focus on raises important conceptual and definitional questions that I noted earlier and of course in each location in our research there are both a range of such parties and their policy foci vary significantly from country to country. For this reason we draw here broadly on Cas Mudde’s characterisation of ‘radical populist right’  ideologies as consisting of a combination of: nativism, populism and authoritarianism.</a:t>
            </a:r>
          </a:p>
          <a:p>
            <a:endParaRPr lang="en-GB" sz="1200" kern="1200" baseline="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MYPLACE survey data have measures for all three of these ideologies:</a:t>
            </a: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Nativism is measured by: negative attitudes towards minorities, anti-immigration attitudes, welfare chauvinism and exclusionism; </a:t>
            </a:r>
          </a:p>
          <a:p>
            <a:pPr marL="171450" indent="-171450">
              <a:buFont typeface="Arial" panose="020B0604020202020204" pitchFamily="34" charset="0"/>
              <a:buChar char="•"/>
            </a:pPr>
            <a:r>
              <a:rPr lang="en-GB" sz="1200" kern="1200" baseline="0" dirty="0" smtClean="0">
                <a:solidFill>
                  <a:schemeClr val="tx1"/>
                </a:solidFill>
                <a:effectLst/>
                <a:latin typeface="+mn-lt"/>
                <a:ea typeface="+mn-ea"/>
                <a:cs typeface="+mn-cs"/>
              </a:rPr>
              <a:t>Populism is measured by: cynicism towards the political system.</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Authoritarianism is measured by:</a:t>
            </a:r>
            <a:r>
              <a:rPr lang="en-GB" sz="1200" kern="1200" baseline="0" dirty="0" smtClean="0">
                <a:solidFill>
                  <a:schemeClr val="tx1"/>
                </a:solidFill>
                <a:effectLst/>
                <a:latin typeface="+mn-lt"/>
                <a:ea typeface="+mn-ea"/>
                <a:cs typeface="+mn-cs"/>
              </a:rPr>
              <a:t> </a:t>
            </a:r>
            <a:r>
              <a:rPr lang="en-GB" dirty="0" smtClean="0"/>
              <a:t>support for autocratic principles (strong leader and army rule);</a:t>
            </a:r>
          </a:p>
          <a:p>
            <a:pPr marL="171450" indent="-171450">
              <a:buFont typeface="Arial" panose="020B0604020202020204" pitchFamily="34" charset="0"/>
              <a:buChar char="•"/>
            </a:pPr>
            <a:endParaRPr lang="en-GB" sz="1200" kern="1200" baseline="0" dirty="0" smtClean="0">
              <a:solidFill>
                <a:schemeClr val="tx1"/>
              </a:solidFill>
              <a:effectLst/>
              <a:latin typeface="+mn-lt"/>
              <a:ea typeface="+mn-ea"/>
              <a:cs typeface="+mn-cs"/>
            </a:endParaRPr>
          </a:p>
          <a:p>
            <a:pPr marL="171450" indent="-171450">
              <a:buFont typeface="Arial" panose="020B0604020202020204" pitchFamily="34" charset="0"/>
              <a:buNone/>
            </a:pPr>
            <a:r>
              <a:rPr lang="en-GB" sz="1200" b="1" kern="1200" baseline="0" dirty="0" smtClean="0">
                <a:solidFill>
                  <a:schemeClr val="tx1"/>
                </a:solidFill>
                <a:effectLst/>
                <a:latin typeface="+mn-lt"/>
                <a:ea typeface="+mn-ea"/>
                <a:cs typeface="+mn-cs"/>
              </a:rPr>
              <a:t>I will refer to the first two measures only in this presentation.</a:t>
            </a:r>
          </a:p>
          <a:p>
            <a:endParaRPr lang="en-GB" dirty="0"/>
          </a:p>
        </p:txBody>
      </p:sp>
      <p:sp>
        <p:nvSpPr>
          <p:cNvPr id="4" name="Slide Number Placeholder 3"/>
          <p:cNvSpPr>
            <a:spLocks noGrp="1"/>
          </p:cNvSpPr>
          <p:nvPr>
            <p:ph type="sldNum" sz="quarter" idx="10"/>
          </p:nvPr>
        </p:nvSpPr>
        <p:spPr/>
        <p:txBody>
          <a:bodyPr/>
          <a:lstStyle/>
          <a:p>
            <a:fld id="{2C359316-2C68-4B66-8990-635D65DD67B1}" type="slidenum">
              <a:rPr lang="en-GB" smtClean="0"/>
              <a:pPr/>
              <a:t>10</a:t>
            </a:fld>
            <a:endParaRPr lang="en-GB" dirty="0"/>
          </a:p>
        </p:txBody>
      </p:sp>
    </p:spTree>
    <p:extLst>
      <p:ext uri="{BB962C8B-B14F-4D97-AF65-F5344CB8AC3E}">
        <p14:creationId xmlns:p14="http://schemas.microsoft.com/office/powerpoint/2010/main" val="3423246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If we take just the anti-immigration</a:t>
            </a:r>
            <a:r>
              <a:rPr lang="en-GB" sz="1200" kern="1200" baseline="0" dirty="0" smtClean="0">
                <a:solidFill>
                  <a:schemeClr val="tx1"/>
                </a:solidFill>
                <a:effectLst/>
                <a:latin typeface="+mn-lt"/>
                <a:ea typeface="+mn-ea"/>
                <a:cs typeface="+mn-cs"/>
              </a:rPr>
              <a:t>  question, then we see that of the whole survey sample (n=</a:t>
            </a:r>
            <a:r>
              <a:rPr lang="en-GB" sz="1200" kern="1200" dirty="0" smtClean="0">
                <a:solidFill>
                  <a:schemeClr val="tx1"/>
                </a:solidFill>
                <a:effectLst/>
                <a:latin typeface="+mn-lt"/>
                <a:ea typeface="+mn-ea"/>
                <a:cs typeface="+mn-cs"/>
              </a:rPr>
              <a:t>16,436),</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just under half (48%) of respondents s</a:t>
            </a:r>
            <a:r>
              <a:rPr lang="en-GB" sz="1200" kern="1200" baseline="0" dirty="0" smtClean="0">
                <a:solidFill>
                  <a:schemeClr val="tx1"/>
                </a:solidFill>
                <a:effectLst/>
                <a:latin typeface="+mn-lt"/>
                <a:ea typeface="+mn-ea"/>
                <a:cs typeface="+mn-cs"/>
              </a:rPr>
              <a:t>upport the restriction of immigration while just over a quarter (28%) do not want further restrictions. </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2C359316-2C68-4B66-8990-635D65DD67B1}" type="slidenum">
              <a:rPr lang="en-GB" smtClean="0"/>
              <a:pPr/>
              <a:t>11</a:t>
            </a:fld>
            <a:endParaRPr lang="en-GB" dirty="0"/>
          </a:p>
        </p:txBody>
      </p:sp>
    </p:spTree>
    <p:extLst>
      <p:ext uri="{BB962C8B-B14F-4D97-AF65-F5344CB8AC3E}">
        <p14:creationId xmlns:p14="http://schemas.microsoft.com/office/powerpoint/2010/main" val="36164029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Taking the broader composite </a:t>
            </a:r>
            <a:r>
              <a:rPr lang="en-GB" baseline="0" dirty="0" err="1" smtClean="0"/>
              <a:t>nativism</a:t>
            </a:r>
            <a:r>
              <a:rPr lang="en-GB" baseline="0" dirty="0" smtClean="0"/>
              <a:t> v</a:t>
            </a:r>
            <a:r>
              <a:rPr lang="en-GB" dirty="0" smtClean="0"/>
              <a:t>ariable and look at the data by location, we see that locations in the post-socialist countries of Hungary, Slovakia and Russia and also in Greece. </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This variable is constructed on the basis of </a:t>
            </a:r>
            <a:r>
              <a:rPr lang="en-GB" b="1" dirty="0" smtClean="0"/>
              <a:t>agreement or disagreement with </a:t>
            </a:r>
            <a:r>
              <a:rPr lang="en-GB" dirty="0" smtClean="0"/>
              <a:t>the following statements: </a:t>
            </a:r>
          </a:p>
          <a:p>
            <a:endParaRPr lang="en-GB" dirty="0" smtClean="0"/>
          </a:p>
          <a:p>
            <a:pPr marL="228600" indent="-228600">
              <a:buFont typeface="+mj-lt"/>
              <a:buAutoNum type="arabicPeriod"/>
            </a:pPr>
            <a:r>
              <a:rPr lang="en-GB" dirty="0" smtClean="0"/>
              <a:t>‘Foreigners should not be allowed to buy land in [COUNTRY]’; </a:t>
            </a:r>
          </a:p>
          <a:p>
            <a:pPr marL="228600" indent="-228600">
              <a:buFont typeface="+mj-lt"/>
              <a:buAutoNum type="arabicPeriod"/>
            </a:pPr>
            <a:endParaRPr lang="en-GB" dirty="0" smtClean="0"/>
          </a:p>
          <a:p>
            <a:pPr marL="228600" indent="-228600">
              <a:buFont typeface="+mj-lt"/>
              <a:buAutoNum type="arabicPeriod"/>
            </a:pPr>
            <a:r>
              <a:rPr lang="en-GB" dirty="0" smtClean="0"/>
              <a:t>[COUNTRY] should have stricter border controls and visa restrictions to prevent further immigration’;</a:t>
            </a:r>
          </a:p>
          <a:p>
            <a:pPr marL="228600" indent="-228600">
              <a:buFont typeface="+mj-lt"/>
              <a:buAutoNum type="arabicPeriod"/>
            </a:pPr>
            <a:endParaRPr lang="en-GB" dirty="0" smtClean="0"/>
          </a:p>
          <a:p>
            <a:pPr marL="228600" indent="-228600">
              <a:buFont typeface="+mj-lt"/>
              <a:buAutoNum type="arabicPeriod"/>
            </a:pPr>
            <a:r>
              <a:rPr lang="en-GB" dirty="0" smtClean="0"/>
              <a:t> ‘When jobs are scarce, employers should give priority to [COUNTRY] people over foreign workers’</a:t>
            </a:r>
            <a:endParaRPr lang="en-GB" dirty="0"/>
          </a:p>
        </p:txBody>
      </p:sp>
      <p:sp>
        <p:nvSpPr>
          <p:cNvPr id="4" name="Slide Number Placeholder 3"/>
          <p:cNvSpPr>
            <a:spLocks noGrp="1"/>
          </p:cNvSpPr>
          <p:nvPr>
            <p:ph type="sldNum" sz="quarter" idx="10"/>
          </p:nvPr>
        </p:nvSpPr>
        <p:spPr/>
        <p:txBody>
          <a:bodyPr/>
          <a:lstStyle/>
          <a:p>
            <a:fld id="{B3295193-743E-42CF-B545-FF432654845D}" type="slidenum">
              <a:rPr lang="en-GB" smtClean="0"/>
              <a:pPr/>
              <a:t>12</a:t>
            </a:fld>
            <a:endParaRPr lang="en-GB" dirty="0"/>
          </a:p>
        </p:txBody>
      </p:sp>
    </p:spTree>
    <p:extLst>
      <p:ext uri="{BB962C8B-B14F-4D97-AF65-F5344CB8AC3E}">
        <p14:creationId xmlns:p14="http://schemas.microsoft.com/office/powerpoint/2010/main" val="41743414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295193-743E-42CF-B545-FF432654845D}" type="slidenum">
              <a:rPr lang="en-GB" smtClean="0"/>
              <a:pPr/>
              <a:t>13</a:t>
            </a:fld>
            <a:endParaRPr lang="en-GB" dirty="0"/>
          </a:p>
        </p:txBody>
      </p:sp>
    </p:spTree>
    <p:extLst>
      <p:ext uri="{BB962C8B-B14F-4D97-AF65-F5344CB8AC3E}">
        <p14:creationId xmlns:p14="http://schemas.microsoft.com/office/powerpoint/2010/main" val="9246281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295193-743E-42CF-B545-FF432654845D}" type="slidenum">
              <a:rPr lang="en-GB" smtClean="0"/>
              <a:pPr/>
              <a:t>14</a:t>
            </a:fld>
            <a:endParaRPr lang="en-GB" dirty="0"/>
          </a:p>
        </p:txBody>
      </p:sp>
    </p:spTree>
    <p:extLst>
      <p:ext uri="{BB962C8B-B14F-4D97-AF65-F5344CB8AC3E}">
        <p14:creationId xmlns:p14="http://schemas.microsoft.com/office/powerpoint/2010/main" val="31701280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If we go back to Slide 11 (on immigration measure) we can also see that the two locations in Portugal show high anti-immigration</a:t>
            </a:r>
            <a:r>
              <a:rPr lang="en-GB" baseline="0" dirty="0" smtClean="0"/>
              <a:t> attitudes.</a:t>
            </a:r>
            <a:endParaRPr lang="en-GB" dirty="0"/>
          </a:p>
        </p:txBody>
      </p:sp>
      <p:sp>
        <p:nvSpPr>
          <p:cNvPr id="4" name="Slide Number Placeholder 3"/>
          <p:cNvSpPr>
            <a:spLocks noGrp="1"/>
          </p:cNvSpPr>
          <p:nvPr>
            <p:ph type="sldNum" sz="quarter" idx="10"/>
          </p:nvPr>
        </p:nvSpPr>
        <p:spPr/>
        <p:txBody>
          <a:bodyPr/>
          <a:lstStyle/>
          <a:p>
            <a:fld id="{B3295193-743E-42CF-B545-FF432654845D}" type="slidenum">
              <a:rPr lang="en-GB" smtClean="0"/>
              <a:pPr/>
              <a:t>16</a:t>
            </a:fld>
            <a:endParaRPr lang="en-GB" dirty="0"/>
          </a:p>
        </p:txBody>
      </p:sp>
    </p:spTree>
    <p:extLst>
      <p:ext uri="{BB962C8B-B14F-4D97-AF65-F5344CB8AC3E}">
        <p14:creationId xmlns:p14="http://schemas.microsoft.com/office/powerpoint/2010/main" val="9091164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However, interview data also suggest support for extreme right parties a consequence of anti-establishment</a:t>
            </a:r>
            <a:r>
              <a:rPr lang="en-GB" sz="1200" b="1" baseline="0" dirty="0" smtClean="0"/>
              <a:t> views. </a:t>
            </a:r>
            <a:r>
              <a:rPr lang="en-GB" sz="1200" baseline="0" dirty="0" smtClean="0"/>
              <a:t>This is reflected in views that either:</a:t>
            </a:r>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n-GB" sz="1200" baseline="0" dirty="0" smtClean="0"/>
              <a:t>Support for extreme right parties is justified by the fact </a:t>
            </a:r>
            <a:r>
              <a:rPr lang="en-GB" sz="1200" dirty="0" smtClean="0"/>
              <a:t>these parties having proved themselves an effective force in local government </a:t>
            </a:r>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n-GB" sz="1200" dirty="0" smtClean="0"/>
              <a:t>Or, alternatively, because these parties are untainted by  political power.</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smtClean="0"/>
          </a:p>
          <a:p>
            <a:endParaRPr lang="en-GB" dirty="0"/>
          </a:p>
        </p:txBody>
      </p:sp>
      <p:sp>
        <p:nvSpPr>
          <p:cNvPr id="4" name="Slide Number Placeholder 3"/>
          <p:cNvSpPr>
            <a:spLocks noGrp="1"/>
          </p:cNvSpPr>
          <p:nvPr>
            <p:ph type="sldNum" sz="quarter" idx="10"/>
          </p:nvPr>
        </p:nvSpPr>
        <p:spPr/>
        <p:txBody>
          <a:bodyPr/>
          <a:lstStyle/>
          <a:p>
            <a:fld id="{B3295193-743E-42CF-B545-FF432654845D}" type="slidenum">
              <a:rPr lang="en-GB" smtClean="0"/>
              <a:pPr/>
              <a:t>17</a:t>
            </a:fld>
            <a:endParaRPr lang="en-GB" dirty="0"/>
          </a:p>
        </p:txBody>
      </p:sp>
    </p:spTree>
    <p:extLst>
      <p:ext uri="{BB962C8B-B14F-4D97-AF65-F5344CB8AC3E}">
        <p14:creationId xmlns:p14="http://schemas.microsoft.com/office/powerpoint/2010/main" val="7168864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295193-743E-42CF-B545-FF432654845D}" type="slidenum">
              <a:rPr lang="en-GB" smtClean="0"/>
              <a:pPr/>
              <a:t>18</a:t>
            </a:fld>
            <a:endParaRPr lang="en-GB" dirty="0"/>
          </a:p>
        </p:txBody>
      </p:sp>
    </p:spTree>
    <p:extLst>
      <p:ext uri="{BB962C8B-B14F-4D97-AF65-F5344CB8AC3E}">
        <p14:creationId xmlns:p14="http://schemas.microsoft.com/office/powerpoint/2010/main" val="42353188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And the MYPLACE survey confirms what we already know about widespread distrust of political institutions and disavowal</a:t>
            </a:r>
            <a:r>
              <a:rPr lang="en-GB" sz="1200" kern="1200" baseline="0" dirty="0" smtClean="0">
                <a:solidFill>
                  <a:schemeClr val="tx1"/>
                </a:solidFill>
                <a:effectLst/>
                <a:latin typeface="+mn-lt"/>
                <a:ea typeface="+mn-ea"/>
                <a:cs typeface="+mn-cs"/>
              </a:rPr>
              <a:t> of politics and its agents (politicians and political parties).</a:t>
            </a:r>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On the latter question, the MYPLACE survey asked two questions; ‘Politicians are corrupt’ and ‘The rich have too much influence over politics’ which have been combined to create a ‘Cynicism’ variable and have been standardised on a 0 to 100 scale, with 100 representing most cynical.</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a:t>
            </a:r>
            <a:r>
              <a:rPr lang="en-GB" sz="1200" b="1" kern="1200" dirty="0" smtClean="0">
                <a:solidFill>
                  <a:schemeClr val="tx1"/>
                </a:solidFill>
                <a:effectLst/>
                <a:latin typeface="+mn-lt"/>
                <a:ea typeface="+mn-ea"/>
                <a:cs typeface="+mn-cs"/>
              </a:rPr>
              <a:t>overall average for all locations is 69.2 </a:t>
            </a:r>
            <a:r>
              <a:rPr lang="en-GB" sz="1200" kern="1200" dirty="0" smtClean="0">
                <a:solidFill>
                  <a:schemeClr val="tx1"/>
                </a:solidFill>
                <a:effectLst/>
                <a:latin typeface="+mn-lt"/>
                <a:ea typeface="+mn-ea"/>
                <a:cs typeface="+mn-cs"/>
              </a:rPr>
              <a:t>(n=16,018, </a:t>
            </a:r>
            <a:r>
              <a:rPr lang="en-GB" sz="1200" kern="1200" dirty="0" err="1" smtClean="0">
                <a:solidFill>
                  <a:schemeClr val="tx1"/>
                </a:solidFill>
                <a:effectLst/>
                <a:latin typeface="+mn-lt"/>
                <a:ea typeface="+mn-ea"/>
                <a:cs typeface="+mn-cs"/>
              </a:rPr>
              <a:t>sd</a:t>
            </a:r>
            <a:r>
              <a:rPr lang="en-GB" sz="1200" kern="1200" dirty="0" smtClean="0">
                <a:solidFill>
                  <a:schemeClr val="tx1"/>
                </a:solidFill>
                <a:effectLst/>
                <a:latin typeface="+mn-lt"/>
                <a:ea typeface="+mn-ea"/>
                <a:cs typeface="+mn-cs"/>
              </a:rPr>
              <a:t> = 21.5). This varies from </a:t>
            </a:r>
            <a:r>
              <a:rPr lang="en-GB" sz="1200" b="1" kern="1200" dirty="0" smtClean="0">
                <a:solidFill>
                  <a:schemeClr val="tx1"/>
                </a:solidFill>
                <a:effectLst/>
                <a:latin typeface="+mn-lt"/>
                <a:ea typeface="+mn-ea"/>
                <a:cs typeface="+mn-cs"/>
              </a:rPr>
              <a:t>New Philadelphia (GR)</a:t>
            </a:r>
            <a:r>
              <a:rPr lang="en-GB" sz="1200" kern="1200" dirty="0" smtClean="0">
                <a:solidFill>
                  <a:schemeClr val="tx1"/>
                </a:solidFill>
                <a:effectLst/>
                <a:latin typeface="+mn-lt"/>
                <a:ea typeface="+mn-ea"/>
                <a:cs typeface="+mn-cs"/>
              </a:rPr>
              <a:t> with </a:t>
            </a:r>
            <a:r>
              <a:rPr lang="en-GB" sz="1200" b="1" kern="1200" dirty="0" smtClean="0">
                <a:solidFill>
                  <a:schemeClr val="tx1"/>
                </a:solidFill>
                <a:effectLst/>
                <a:latin typeface="+mn-lt"/>
                <a:ea typeface="+mn-ea"/>
                <a:cs typeface="+mn-cs"/>
              </a:rPr>
              <a:t>85.7 </a:t>
            </a:r>
            <a:r>
              <a:rPr lang="en-GB" sz="1200" kern="1200" dirty="0" smtClean="0">
                <a:solidFill>
                  <a:schemeClr val="tx1"/>
                </a:solidFill>
                <a:effectLst/>
                <a:latin typeface="+mn-lt"/>
                <a:ea typeface="+mn-ea"/>
                <a:cs typeface="+mn-cs"/>
              </a:rPr>
              <a:t>with </a:t>
            </a:r>
            <a:r>
              <a:rPr lang="en-GB" sz="1200" b="1" kern="1200" dirty="0" smtClean="0">
                <a:solidFill>
                  <a:schemeClr val="tx1"/>
                </a:solidFill>
                <a:effectLst/>
                <a:latin typeface="+mn-lt"/>
                <a:ea typeface="+mn-ea"/>
                <a:cs typeface="+mn-cs"/>
              </a:rPr>
              <a:t>the highest levels of cynicism </a:t>
            </a:r>
            <a:r>
              <a:rPr lang="en-GB" sz="1200" kern="1200" dirty="0" smtClean="0">
                <a:solidFill>
                  <a:schemeClr val="tx1"/>
                </a:solidFill>
                <a:effectLst/>
                <a:latin typeface="+mn-lt"/>
                <a:ea typeface="+mn-ea"/>
                <a:cs typeface="+mn-cs"/>
              </a:rPr>
              <a:t>to </a:t>
            </a:r>
            <a:r>
              <a:rPr lang="en-GB" sz="1200" b="1" kern="1200" dirty="0" smtClean="0">
                <a:solidFill>
                  <a:schemeClr val="tx1"/>
                </a:solidFill>
                <a:effectLst/>
                <a:latin typeface="+mn-lt"/>
                <a:ea typeface="+mn-ea"/>
                <a:cs typeface="+mn-cs"/>
              </a:rPr>
              <a:t>Odense </a:t>
            </a:r>
            <a:r>
              <a:rPr lang="en-GB" sz="1200" b="1" kern="1200" dirty="0" err="1" smtClean="0">
                <a:solidFill>
                  <a:schemeClr val="tx1"/>
                </a:solidFill>
                <a:effectLst/>
                <a:latin typeface="+mn-lt"/>
                <a:ea typeface="+mn-ea"/>
                <a:cs typeface="+mn-cs"/>
              </a:rPr>
              <a:t>Center</a:t>
            </a:r>
            <a:r>
              <a:rPr lang="en-GB" sz="1200" b="1" kern="1200" dirty="0" smtClean="0">
                <a:solidFill>
                  <a:schemeClr val="tx1"/>
                </a:solidFill>
                <a:effectLst/>
                <a:latin typeface="+mn-lt"/>
                <a:ea typeface="+mn-ea"/>
                <a:cs typeface="+mn-cs"/>
              </a:rPr>
              <a:t> (DK), 43.2 with the lowest levels of cynicism</a:t>
            </a:r>
            <a:r>
              <a:rPr lang="en-GB" sz="1200" kern="1200" dirty="0" smtClean="0">
                <a:solidFill>
                  <a:schemeClr val="tx1"/>
                </a:solidFill>
                <a:effectLst/>
                <a:latin typeface="+mn-lt"/>
                <a:ea typeface="+mn-ea"/>
                <a:cs typeface="+mn-cs"/>
              </a:rPr>
              <a:t>.</a:t>
            </a:r>
          </a:p>
          <a:p>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effectLst/>
                <a:latin typeface="+mn-lt"/>
                <a:ea typeface="+mn-ea"/>
                <a:cs typeface="+mn-cs"/>
              </a:rPr>
              <a:t>Locations in Mediterranean countries of Greece, Portugal and Spain are most cynical of politicians and politics.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effectLst/>
                <a:latin typeface="+mn-lt"/>
                <a:ea typeface="+mn-ea"/>
                <a:cs typeface="+mn-cs"/>
              </a:rPr>
              <a:t>However universally the levels are relatively high and there is little differentiation across different socio-demographic variables.</a:t>
            </a:r>
            <a:r>
              <a:rPr lang="en-GB" sz="1200" b="1" kern="1200" baseline="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The overall average for all locations is 69.2 (n=16,018, </a:t>
            </a:r>
            <a:r>
              <a:rPr lang="en-GB" sz="1200" kern="1200" dirty="0" err="1" smtClean="0">
                <a:solidFill>
                  <a:schemeClr val="tx1"/>
                </a:solidFill>
                <a:effectLst/>
                <a:latin typeface="+mn-lt"/>
                <a:ea typeface="+mn-ea"/>
                <a:cs typeface="+mn-cs"/>
              </a:rPr>
              <a:t>sd</a:t>
            </a:r>
            <a:r>
              <a:rPr lang="en-GB" sz="1200" kern="1200" dirty="0" smtClean="0">
                <a:solidFill>
                  <a:schemeClr val="tx1"/>
                </a:solidFill>
                <a:effectLst/>
                <a:latin typeface="+mn-lt"/>
                <a:ea typeface="+mn-ea"/>
                <a:cs typeface="+mn-cs"/>
              </a:rPr>
              <a:t> = 21.5), demonstrating high levels of cynicism towards politicians and politics. This varies from New Philadelphia (GR) with 85.7 with the highest levels of cynicism to Odense </a:t>
            </a:r>
            <a:r>
              <a:rPr lang="en-GB" sz="1200" kern="1200" dirty="0" err="1" smtClean="0">
                <a:solidFill>
                  <a:schemeClr val="tx1"/>
                </a:solidFill>
                <a:effectLst/>
                <a:latin typeface="+mn-lt"/>
                <a:ea typeface="+mn-ea"/>
                <a:cs typeface="+mn-cs"/>
              </a:rPr>
              <a:t>Center</a:t>
            </a:r>
            <a:r>
              <a:rPr lang="en-GB" sz="1200" kern="1200" dirty="0" smtClean="0">
                <a:solidFill>
                  <a:schemeClr val="tx1"/>
                </a:solidFill>
                <a:effectLst/>
                <a:latin typeface="+mn-lt"/>
                <a:ea typeface="+mn-ea"/>
                <a:cs typeface="+mn-cs"/>
              </a:rPr>
              <a:t> (DK), 43.2 with the lowest levels of cynicism.</a:t>
            </a:r>
          </a:p>
          <a:p>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Locations in Mediterranean countries of Greece, Portugal and Spain are most cynical of politicians and politics.</a:t>
            </a:r>
          </a:p>
          <a:p>
            <a:endParaRPr lang="en-GB" dirty="0"/>
          </a:p>
        </p:txBody>
      </p:sp>
      <p:sp>
        <p:nvSpPr>
          <p:cNvPr id="4" name="Slide Number Placeholder 3"/>
          <p:cNvSpPr>
            <a:spLocks noGrp="1"/>
          </p:cNvSpPr>
          <p:nvPr>
            <p:ph type="sldNum" sz="quarter" idx="10"/>
          </p:nvPr>
        </p:nvSpPr>
        <p:spPr/>
        <p:txBody>
          <a:bodyPr/>
          <a:lstStyle/>
          <a:p>
            <a:fld id="{B3295193-743E-42CF-B545-FF432654845D}" type="slidenum">
              <a:rPr lang="en-GB" smtClean="0"/>
              <a:pPr/>
              <a:t>19</a:t>
            </a:fld>
            <a:endParaRPr lang="en-GB" dirty="0"/>
          </a:p>
        </p:txBody>
      </p:sp>
    </p:spTree>
    <p:extLst>
      <p:ext uri="{BB962C8B-B14F-4D97-AF65-F5344CB8AC3E}">
        <p14:creationId xmlns:p14="http://schemas.microsoft.com/office/powerpoint/2010/main" val="19252190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However,</a:t>
            </a:r>
            <a:r>
              <a:rPr lang="en-GB" sz="1200" kern="1200" baseline="0" dirty="0" smtClean="0">
                <a:solidFill>
                  <a:schemeClr val="tx1"/>
                </a:solidFill>
                <a:effectLst/>
                <a:latin typeface="+mn-lt"/>
                <a:ea typeface="+mn-ea"/>
                <a:cs typeface="+mn-cs"/>
              </a:rPr>
              <a:t> interrogation of the data show also that </a:t>
            </a:r>
            <a:r>
              <a:rPr lang="en-GB" sz="1200" kern="1200" dirty="0" smtClean="0">
                <a:solidFill>
                  <a:schemeClr val="tx1"/>
                </a:solidFill>
                <a:effectLst/>
                <a:latin typeface="+mn-lt"/>
                <a:ea typeface="+mn-ea"/>
                <a:cs typeface="+mn-cs"/>
              </a:rPr>
              <a:t>that such anti establishment sentiment is as much a feature of left wing as right wing disillusionment. </a:t>
            </a:r>
          </a:p>
          <a:p>
            <a:endParaRPr lang="en-GB" dirty="0"/>
          </a:p>
        </p:txBody>
      </p:sp>
      <p:sp>
        <p:nvSpPr>
          <p:cNvPr id="4" name="Slide Number Placeholder 3"/>
          <p:cNvSpPr>
            <a:spLocks noGrp="1"/>
          </p:cNvSpPr>
          <p:nvPr>
            <p:ph type="sldNum" sz="quarter" idx="10"/>
          </p:nvPr>
        </p:nvSpPr>
        <p:spPr/>
        <p:txBody>
          <a:bodyPr/>
          <a:lstStyle/>
          <a:p>
            <a:fld id="{2C359316-2C68-4B66-8990-635D65DD67B1}" type="slidenum">
              <a:rPr lang="en-GB" smtClean="0"/>
              <a:pPr/>
              <a:t>20</a:t>
            </a:fld>
            <a:endParaRPr lang="en-GB" dirty="0"/>
          </a:p>
        </p:txBody>
      </p:sp>
    </p:spTree>
    <p:extLst>
      <p:ext uri="{BB962C8B-B14F-4D97-AF65-F5344CB8AC3E}">
        <p14:creationId xmlns:p14="http://schemas.microsoft.com/office/powerpoint/2010/main" val="1161080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baseline="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‘typical extreme-right voter’ in Europe is characterised by Bakić (2009: 201) as ‘a twenty five-year-old unemployed man, with below-average education’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fact, however, the data on whether young people have a particular propensity to support the ‘extreme-right’ is inconclusive. </a:t>
            </a:r>
          </a:p>
          <a:p>
            <a:endParaRPr lang="en-US" sz="1200" kern="1200" dirty="0" smtClean="0">
              <a:solidFill>
                <a:schemeClr val="tx1"/>
              </a:solidFill>
              <a:effectLst/>
              <a:latin typeface="+mn-lt"/>
              <a:ea typeface="+mn-ea"/>
              <a:cs typeface="+mn-cs"/>
            </a:endParaRPr>
          </a:p>
          <a:p>
            <a:pPr>
              <a:buFont typeface="Wingdings" pitchFamily="2" charset="2"/>
              <a:buNone/>
            </a:pPr>
            <a:r>
              <a:rPr lang="en-US" sz="1200" kern="1200" dirty="0" smtClean="0">
                <a:solidFill>
                  <a:schemeClr val="tx1"/>
                </a:solidFill>
                <a:effectLst/>
                <a:latin typeface="+mn-lt"/>
                <a:ea typeface="+mn-ea"/>
                <a:cs typeface="+mn-cs"/>
              </a:rPr>
              <a:t>Kitschelt’s (2007) review of the findings of social</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survey data to date</a:t>
            </a:r>
            <a:r>
              <a:rPr lang="en-US" sz="1200" kern="1200" baseline="0" dirty="0" smtClean="0">
                <a:solidFill>
                  <a:schemeClr val="tx1"/>
                </a:solidFill>
                <a:effectLst/>
                <a:latin typeface="+mn-lt"/>
                <a:ea typeface="+mn-ea"/>
                <a:cs typeface="+mn-cs"/>
              </a:rPr>
              <a:t> concludes that</a:t>
            </a:r>
            <a:r>
              <a:rPr lang="en-US" sz="1200" kern="1200" dirty="0" smtClean="0">
                <a:solidFill>
                  <a:schemeClr val="tx1"/>
                </a:solidFill>
                <a:effectLst/>
                <a:latin typeface="+mn-lt"/>
                <a:ea typeface="+mn-ea"/>
                <a:cs typeface="+mn-cs"/>
              </a:rPr>
              <a:t>, with regard to individual socio-demographic criteria and support for the ‘radical right’, only two facts are incontrovertible: </a:t>
            </a:r>
          </a:p>
          <a:p>
            <a:pPr>
              <a:buFont typeface="Wingdings" pitchFamily="2" charset="2"/>
              <a:buChar char="Ø"/>
            </a:pPr>
            <a:r>
              <a:rPr lang="en-US" sz="1200" kern="1200" dirty="0" smtClean="0">
                <a:solidFill>
                  <a:schemeClr val="tx1"/>
                </a:solidFill>
                <a:effectLst/>
                <a:latin typeface="+mn-lt"/>
                <a:ea typeface="+mn-ea"/>
                <a:cs typeface="+mn-cs"/>
              </a:rPr>
              <a:t>support is weakest among highly educated professionals and greatest among manual workers, those in small business, the unemployed, ‘housewives’ and pensioners; </a:t>
            </a:r>
          </a:p>
          <a:p>
            <a:pPr>
              <a:buFont typeface="Wingdings" pitchFamily="2" charset="2"/>
              <a:buChar char="Ø"/>
            </a:pPr>
            <a:r>
              <a:rPr lang="en-US" sz="1200" kern="1200" dirty="0" smtClean="0">
                <a:solidFill>
                  <a:schemeClr val="tx1"/>
                </a:solidFill>
                <a:effectLst/>
                <a:latin typeface="+mn-lt"/>
                <a:ea typeface="+mn-ea"/>
                <a:cs typeface="+mn-cs"/>
              </a:rPr>
              <a:t>and such parties attract more men than women. </a:t>
            </a: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strongest case for heightened receptivity among young people is made by Arzheimer (2009) who proposes that the young will have a greater propensity to vote for the ‘extreme right’ because ‘they compete with immigrants for scarce resources’. </a:t>
            </a:r>
            <a:r>
              <a:rPr lang="en-US" dirty="0" smtClean="0"/>
              <a:t>Since this conclusion (2009), economic crisis has made resources scarcer.</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evidence we have to date however suggests that the impact of age on support for the far right varies significantly across different national and regional contexts.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UK data</a:t>
            </a:r>
            <a:r>
              <a:rPr lang="en-GB" sz="1200" kern="1200" baseline="0" dirty="0" smtClean="0">
                <a:solidFill>
                  <a:schemeClr val="tx1"/>
                </a:solidFill>
                <a:effectLst/>
                <a:latin typeface="+mn-lt"/>
                <a:ea typeface="+mn-ea"/>
                <a:cs typeface="+mn-cs"/>
              </a:rPr>
              <a:t> on support for BNP and UKIP, for example, refute Arzheimer’s claim. Goodwin et al (2010) show that of those who had voted for or would vote for the BNP (based on surveys conducted 2002-06)  only 11% were under the </a:t>
            </a:r>
            <a:r>
              <a:rPr lang="en-GB" sz="1200" kern="1200" dirty="0" smtClean="0">
                <a:solidFill>
                  <a:schemeClr val="tx1"/>
                </a:solidFill>
                <a:effectLst/>
                <a:latin typeface="+mn-lt"/>
                <a:ea typeface="+mn-ea"/>
                <a:cs typeface="+mn-cs"/>
              </a:rPr>
              <a:t>age of 25, while 36% were over the age of 55.  A </a:t>
            </a:r>
            <a:r>
              <a:rPr lang="en-GB" dirty="0" smtClean="0"/>
              <a:t>YouGov poll</a:t>
            </a:r>
            <a:r>
              <a:rPr lang="en-GB" baseline="0" dirty="0" smtClean="0"/>
              <a:t> (March 2014) also showed that 71% of UKIP voters are over the age of 55. </a:t>
            </a:r>
          </a:p>
          <a:p>
            <a:endParaRPr lang="en-GB" baseline="0" dirty="0" smtClean="0"/>
          </a:p>
          <a:p>
            <a:r>
              <a:rPr lang="en-GB" baseline="0" dirty="0" smtClean="0"/>
              <a:t>On the other hand, Kovacs (2013) </a:t>
            </a:r>
            <a:r>
              <a:rPr lang="en-GB" sz="1200" kern="1200" dirty="0" smtClean="0">
                <a:solidFill>
                  <a:schemeClr val="tx1"/>
                </a:solidFill>
                <a:effectLst/>
                <a:latin typeface="+mn-lt"/>
                <a:ea typeface="+mn-ea"/>
                <a:cs typeface="+mn-cs"/>
              </a:rPr>
              <a:t>finds that people aged 18-29 represented the largest age group (29%) of Jobbik supporters. This would appear to confirm ESS data which show that the younger generation in East European countries does not follow the West European pattern in being more tolerant than older generations. </a:t>
            </a:r>
          </a:p>
        </p:txBody>
      </p:sp>
      <p:sp>
        <p:nvSpPr>
          <p:cNvPr id="4" name="Slide Number Placeholder 3"/>
          <p:cNvSpPr>
            <a:spLocks noGrp="1"/>
          </p:cNvSpPr>
          <p:nvPr>
            <p:ph type="sldNum" sz="quarter" idx="10"/>
          </p:nvPr>
        </p:nvSpPr>
        <p:spPr/>
        <p:txBody>
          <a:bodyPr/>
          <a:lstStyle/>
          <a:p>
            <a:fld id="{2C359316-2C68-4B66-8990-635D65DD67B1}" type="slidenum">
              <a:rPr lang="en-GB" smtClean="0"/>
              <a:pPr/>
              <a:t>2</a:t>
            </a:fld>
            <a:endParaRPr lang="en-GB" dirty="0"/>
          </a:p>
        </p:txBody>
      </p:sp>
    </p:spTree>
    <p:extLst>
      <p:ext uri="{BB962C8B-B14F-4D97-AF65-F5344CB8AC3E}">
        <p14:creationId xmlns:p14="http://schemas.microsoft.com/office/powerpoint/2010/main" val="7695623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References are heavily dominated by the Spanish (actually Catalonian</a:t>
            </a:r>
            <a:r>
              <a:rPr lang="en-GB" baseline="0" dirty="0" smtClean="0"/>
              <a:t> since both field sites are towns close to Barcelona) </a:t>
            </a:r>
            <a:r>
              <a:rPr lang="en-GB" dirty="0" smtClean="0"/>
              <a:t>data set and in particular support for the</a:t>
            </a:r>
            <a:r>
              <a:rPr lang="en-GB" baseline="0" dirty="0" smtClean="0"/>
              <a:t> radical </a:t>
            </a:r>
            <a:r>
              <a:rPr lang="en-GB" sz="1200" kern="1200" dirty="0" smtClean="0">
                <a:solidFill>
                  <a:schemeClr val="tx1"/>
                </a:solidFill>
                <a:latin typeface="+mn-lt"/>
                <a:ea typeface="+mn-ea"/>
                <a:cs typeface="+mn-cs"/>
              </a:rPr>
              <a:t>left wing and pro-Catalan </a:t>
            </a:r>
            <a:r>
              <a:rPr lang="en-GB" sz="1200" kern="1200" dirty="0" err="1" smtClean="0">
                <a:solidFill>
                  <a:schemeClr val="tx1"/>
                </a:solidFill>
                <a:latin typeface="+mn-lt"/>
                <a:ea typeface="+mn-ea"/>
                <a:cs typeface="+mn-cs"/>
              </a:rPr>
              <a:t>indpendence</a:t>
            </a:r>
            <a:r>
              <a:rPr lang="en-GB" sz="1200" kern="1200" dirty="0" smtClean="0">
                <a:solidFill>
                  <a:schemeClr val="tx1"/>
                </a:solidFill>
                <a:latin typeface="+mn-lt"/>
                <a:ea typeface="+mn-ea"/>
                <a:cs typeface="+mn-cs"/>
              </a:rPr>
              <a:t> party Candidatures </a:t>
            </a:r>
            <a:r>
              <a:rPr lang="en-GB" sz="1200" kern="1200" dirty="0" err="1" smtClean="0">
                <a:solidFill>
                  <a:schemeClr val="tx1"/>
                </a:solidFill>
                <a:latin typeface="+mn-lt"/>
                <a:ea typeface="+mn-ea"/>
                <a:cs typeface="+mn-cs"/>
              </a:rPr>
              <a:t>d’Unitat</a:t>
            </a:r>
            <a:r>
              <a:rPr lang="en-GB" sz="1200" kern="1200" dirty="0" smtClean="0">
                <a:solidFill>
                  <a:schemeClr val="tx1"/>
                </a:solidFill>
                <a:latin typeface="+mn-lt"/>
                <a:ea typeface="+mn-ea"/>
                <a:cs typeface="+mn-cs"/>
              </a:rPr>
              <a:t> Popular (CUP).</a:t>
            </a:r>
            <a:endParaRPr lang="en-GB" dirty="0" smtClean="0"/>
          </a:p>
          <a:p>
            <a:endParaRPr lang="en-GB" dirty="0"/>
          </a:p>
        </p:txBody>
      </p:sp>
      <p:sp>
        <p:nvSpPr>
          <p:cNvPr id="4" name="Slide Number Placeholder 3"/>
          <p:cNvSpPr>
            <a:spLocks noGrp="1"/>
          </p:cNvSpPr>
          <p:nvPr>
            <p:ph type="sldNum" sz="quarter" idx="10"/>
          </p:nvPr>
        </p:nvSpPr>
        <p:spPr/>
        <p:txBody>
          <a:bodyPr/>
          <a:lstStyle/>
          <a:p>
            <a:fld id="{B3295193-743E-42CF-B545-FF432654845D}" type="slidenum">
              <a:rPr lang="en-GB" smtClean="0"/>
              <a:pPr/>
              <a:t>21</a:t>
            </a:fld>
            <a:endParaRPr lang="en-GB" dirty="0"/>
          </a:p>
        </p:txBody>
      </p:sp>
    </p:spTree>
    <p:extLst>
      <p:ext uri="{BB962C8B-B14F-4D97-AF65-F5344CB8AC3E}">
        <p14:creationId xmlns:p14="http://schemas.microsoft.com/office/powerpoint/2010/main" val="32893182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Just for contrast – note the difference</a:t>
            </a:r>
            <a:r>
              <a:rPr lang="en-GB" baseline="0" dirty="0" smtClean="0"/>
              <a:t> in reasons for rejecting left-wing extremism.</a:t>
            </a:r>
            <a:endParaRPr lang="en-GB" dirty="0"/>
          </a:p>
        </p:txBody>
      </p:sp>
      <p:sp>
        <p:nvSpPr>
          <p:cNvPr id="4" name="Slide Number Placeholder 3"/>
          <p:cNvSpPr>
            <a:spLocks noGrp="1"/>
          </p:cNvSpPr>
          <p:nvPr>
            <p:ph type="sldNum" sz="quarter" idx="10"/>
          </p:nvPr>
        </p:nvSpPr>
        <p:spPr/>
        <p:txBody>
          <a:bodyPr/>
          <a:lstStyle/>
          <a:p>
            <a:fld id="{B3295193-743E-42CF-B545-FF432654845D}" type="slidenum">
              <a:rPr lang="en-GB" smtClean="0"/>
              <a:pPr/>
              <a:t>23</a:t>
            </a:fld>
            <a:endParaRPr lang="en-GB" dirty="0"/>
          </a:p>
        </p:txBody>
      </p:sp>
    </p:spTree>
    <p:extLst>
      <p:ext uri="{BB962C8B-B14F-4D97-AF65-F5344CB8AC3E}">
        <p14:creationId xmlns:p14="http://schemas.microsoft.com/office/powerpoint/2010/main" val="25328655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Many respondents reject extreme positions of both left and right. [interview examples]</a:t>
            </a:r>
          </a:p>
          <a:p>
            <a:endParaRPr lang="en-GB" dirty="0" smtClean="0"/>
          </a:p>
          <a:p>
            <a:r>
              <a:rPr lang="en-GB" dirty="0" smtClean="0"/>
              <a:t>This reflects the findings of the MYPLACE survey.</a:t>
            </a:r>
          </a:p>
          <a:p>
            <a:pPr>
              <a:buNone/>
            </a:pPr>
            <a:endParaRPr lang="en-GB" dirty="0" smtClean="0"/>
          </a:p>
          <a:p>
            <a:r>
              <a:rPr lang="en-GB" dirty="0" smtClean="0"/>
              <a:t>When asked to place themselves on the political spectrum from left (0) to right (10), respondents tended to cluster around the midway point.</a:t>
            </a:r>
          </a:p>
          <a:p>
            <a:endParaRPr lang="en-GB" dirty="0" smtClean="0"/>
          </a:p>
          <a:p>
            <a:r>
              <a:rPr lang="en-GB" dirty="0" smtClean="0"/>
              <a:t>Moreover,</a:t>
            </a:r>
            <a:r>
              <a:rPr lang="en-GB" baseline="0" dirty="0" smtClean="0"/>
              <a:t> t</a:t>
            </a:r>
            <a:r>
              <a:rPr lang="en-GB" dirty="0" smtClean="0"/>
              <a:t>he full range of positions was relatively narrow</a:t>
            </a:r>
          </a:p>
          <a:p>
            <a:r>
              <a:rPr lang="en-GB" dirty="0" smtClean="0"/>
              <a:t>The most extreme left position was </a:t>
            </a:r>
            <a:r>
              <a:rPr lang="en-GB" b="1" dirty="0" smtClean="0"/>
              <a:t>3.2</a:t>
            </a:r>
            <a:r>
              <a:rPr lang="en-GB" dirty="0" smtClean="0"/>
              <a:t> (Vic, ES) while the most extreme right position was </a:t>
            </a:r>
            <a:r>
              <a:rPr lang="en-GB" b="1" dirty="0" smtClean="0"/>
              <a:t>6.3</a:t>
            </a:r>
            <a:r>
              <a:rPr lang="en-GB" dirty="0" smtClean="0"/>
              <a:t> (Vyborg, RU) </a:t>
            </a:r>
            <a:endParaRPr lang="en-GB" dirty="0"/>
          </a:p>
        </p:txBody>
      </p:sp>
      <p:sp>
        <p:nvSpPr>
          <p:cNvPr id="4" name="Slide Number Placeholder 3"/>
          <p:cNvSpPr>
            <a:spLocks noGrp="1"/>
          </p:cNvSpPr>
          <p:nvPr>
            <p:ph type="sldNum" sz="quarter" idx="10"/>
          </p:nvPr>
        </p:nvSpPr>
        <p:spPr/>
        <p:txBody>
          <a:bodyPr/>
          <a:lstStyle/>
          <a:p>
            <a:fld id="{B3295193-743E-42CF-B545-FF432654845D}" type="slidenum">
              <a:rPr lang="en-GB" smtClean="0"/>
              <a:pPr/>
              <a:t>24</a:t>
            </a:fld>
            <a:endParaRPr lang="en-GB" dirty="0"/>
          </a:p>
        </p:txBody>
      </p:sp>
    </p:spTree>
    <p:extLst>
      <p:ext uri="{BB962C8B-B14F-4D97-AF65-F5344CB8AC3E}">
        <p14:creationId xmlns:p14="http://schemas.microsoft.com/office/powerpoint/2010/main" val="4240510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The existing literature</a:t>
            </a:r>
            <a:r>
              <a:rPr lang="en-GB" sz="1200" kern="1200" baseline="0" dirty="0" smtClean="0">
                <a:solidFill>
                  <a:schemeClr val="tx1"/>
                </a:solidFill>
                <a:effectLst/>
                <a:latin typeface="+mn-lt"/>
                <a:ea typeface="+mn-ea"/>
                <a:cs typeface="+mn-cs"/>
              </a:rPr>
              <a:t> is based </a:t>
            </a:r>
            <a:r>
              <a:rPr lang="en-GB" sz="1200" kern="1200" dirty="0" smtClean="0">
                <a:solidFill>
                  <a:schemeClr val="tx1"/>
                </a:solidFill>
                <a:effectLst/>
                <a:latin typeface="+mn-lt"/>
                <a:ea typeface="+mn-ea"/>
                <a:cs typeface="+mn-cs"/>
              </a:rPr>
              <a:t> largely</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on </a:t>
            </a:r>
            <a:r>
              <a:rPr lang="en-GB" sz="1200" kern="1200" baseline="0" dirty="0" smtClean="0">
                <a:solidFill>
                  <a:schemeClr val="tx1"/>
                </a:solidFill>
                <a:effectLst/>
                <a:latin typeface="+mn-lt"/>
                <a:ea typeface="+mn-ea"/>
                <a:cs typeface="+mn-cs"/>
              </a:rPr>
              <a:t>past voting patterns or general population surveys of </a:t>
            </a:r>
            <a:r>
              <a:rPr lang="en-GB" sz="1200" kern="1200" dirty="0" smtClean="0">
                <a:solidFill>
                  <a:schemeClr val="tx1"/>
                </a:solidFill>
                <a:effectLst/>
                <a:latin typeface="+mn-lt"/>
                <a:ea typeface="+mn-ea"/>
                <a:cs typeface="+mn-cs"/>
              </a:rPr>
              <a:t>voting intentions in</a:t>
            </a:r>
            <a:r>
              <a:rPr lang="en-GB" sz="1200" kern="1200" baseline="0" dirty="0" smtClean="0">
                <a:solidFill>
                  <a:schemeClr val="tx1"/>
                </a:solidFill>
                <a:effectLst/>
                <a:latin typeface="+mn-lt"/>
                <a:ea typeface="+mn-ea"/>
                <a:cs typeface="+mn-cs"/>
              </a:rPr>
              <a:t> relation to</a:t>
            </a:r>
            <a:r>
              <a:rPr lang="en-GB" sz="1200" kern="1200" dirty="0" smtClean="0">
                <a:solidFill>
                  <a:schemeClr val="tx1"/>
                </a:solidFill>
                <a:effectLst/>
                <a:latin typeface="+mn-lt"/>
                <a:ea typeface="+mn-ea"/>
                <a:cs typeface="+mn-cs"/>
              </a:rPr>
              <a:t> formally registered (and electorally successful) political parties.</a:t>
            </a:r>
          </a:p>
          <a:p>
            <a:endParaRPr lang="en-GB" sz="1200" kern="1200" dirty="0" smtClean="0">
              <a:solidFill>
                <a:schemeClr val="tx1"/>
              </a:solidFill>
              <a:effectLst/>
              <a:latin typeface="+mn-lt"/>
              <a:ea typeface="+mn-ea"/>
              <a:cs typeface="+mn-cs"/>
            </a:endParaRPr>
          </a:p>
          <a:p>
            <a:r>
              <a:rPr lang="en-GB" dirty="0" smtClean="0"/>
              <a:t>This constrains our knowledge since groups of the population supporting populist/radical right parties are small and general population surveys also contain a relatively small sample of young people. </a:t>
            </a:r>
          </a:p>
          <a:p>
            <a:endParaRPr lang="en-GB" sz="1200" kern="1200" baseline="0" dirty="0" smtClean="0">
              <a:solidFill>
                <a:schemeClr val="tx1"/>
              </a:solidFill>
              <a:effectLst/>
              <a:latin typeface="+mn-lt"/>
              <a:ea typeface="+mn-ea"/>
              <a:cs typeface="+mn-cs"/>
            </a:endParaRPr>
          </a:p>
          <a:p>
            <a:r>
              <a:rPr lang="en-GB" sz="1200" kern="1200" baseline="0" dirty="0" smtClean="0">
                <a:solidFill>
                  <a:schemeClr val="tx1"/>
                </a:solidFill>
                <a:effectLst/>
                <a:latin typeface="+mn-lt"/>
                <a:ea typeface="+mn-ea"/>
                <a:cs typeface="+mn-cs"/>
              </a:rPr>
              <a:t>R</a:t>
            </a:r>
            <a:r>
              <a:rPr lang="en-GB" sz="1200" kern="1200" dirty="0" smtClean="0">
                <a:solidFill>
                  <a:schemeClr val="tx1"/>
                </a:solidFill>
                <a:effectLst/>
                <a:latin typeface="+mn-lt"/>
                <a:ea typeface="+mn-ea"/>
                <a:cs typeface="+mn-cs"/>
              </a:rPr>
              <a:t>eliable data on the strength of support for a range of populist and radical</a:t>
            </a:r>
            <a:r>
              <a:rPr lang="en-GB" sz="1200" kern="1200" baseline="0" dirty="0" smtClean="0">
                <a:solidFill>
                  <a:schemeClr val="tx1"/>
                </a:solidFill>
                <a:effectLst/>
                <a:latin typeface="+mn-lt"/>
                <a:ea typeface="+mn-ea"/>
                <a:cs typeface="+mn-cs"/>
              </a:rPr>
              <a:t> right political agendas </a:t>
            </a:r>
            <a:r>
              <a:rPr lang="en-GB" sz="1200" kern="1200" dirty="0" smtClean="0">
                <a:solidFill>
                  <a:schemeClr val="tx1"/>
                </a:solidFill>
                <a:effectLst/>
                <a:latin typeface="+mn-lt"/>
                <a:ea typeface="+mn-ea"/>
                <a:cs typeface="+mn-cs"/>
              </a:rPr>
              <a:t>among youth in Europe are thus lacking.</a:t>
            </a:r>
          </a:p>
          <a:p>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C359316-2C68-4B66-8990-635D65DD67B1}" type="slidenum">
              <a:rPr lang="en-GB" smtClean="0"/>
              <a:pPr/>
              <a:t>3</a:t>
            </a:fld>
            <a:endParaRPr lang="en-GB" dirty="0"/>
          </a:p>
        </p:txBody>
      </p:sp>
    </p:spTree>
    <p:extLst>
      <p:ext uri="{BB962C8B-B14F-4D97-AF65-F5344CB8AC3E}">
        <p14:creationId xmlns:p14="http://schemas.microsoft.com/office/powerpoint/2010/main" val="1338199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GB" dirty="0" smtClean="0"/>
              <a:t>This</a:t>
            </a:r>
            <a:r>
              <a:rPr lang="en-GB" baseline="0" dirty="0" smtClean="0"/>
              <a:t> presentation draws on the FP7 MYPLACE project (</a:t>
            </a:r>
            <a:r>
              <a:rPr lang="en-GB" baseline="0" dirty="0" err="1" smtClean="0"/>
              <a:t>Jume</a:t>
            </a:r>
            <a:r>
              <a:rPr lang="en-GB" baseline="0" dirty="0" smtClean="0"/>
              <a:t> 2011-May 2015)</a:t>
            </a:r>
          </a:p>
          <a:p>
            <a:pPr lvl="0"/>
            <a:endParaRPr lang="en-GB" baseline="0" dirty="0" smtClean="0"/>
          </a:p>
          <a:p>
            <a:pPr lvl="0"/>
            <a:r>
              <a:rPr lang="en-GB" dirty="0" smtClean="0"/>
              <a:t>MYPLACE explores the relationship between political heritage, young people’s current civic and political engagement and activism, and their receptivity to radical or populist agendas. (</a:t>
            </a:r>
            <a:r>
              <a:rPr lang="en-GB" dirty="0" smtClean="0">
                <a:hlinkClick r:id="rId3"/>
              </a:rPr>
              <a:t>http://www.fp7-myplace.eu/</a:t>
            </a:r>
            <a:r>
              <a:rPr lang="en-GB" dirty="0" smtClean="0"/>
              <a:t>)</a:t>
            </a:r>
          </a:p>
          <a:p>
            <a:pPr marL="0" lvl="0" indent="0">
              <a:buNone/>
            </a:pPr>
            <a:endParaRPr lang="en-GB" dirty="0" smtClean="0"/>
          </a:p>
          <a:p>
            <a:r>
              <a:rPr lang="en-GB" dirty="0" smtClean="0"/>
              <a:t>It  used a case study approach consisting of 30 locations in 14 European countries. Locations were selected to provide within country contrasts in terms of hypothesised receptivity to radical politics. </a:t>
            </a:r>
          </a:p>
          <a:p>
            <a:endParaRPr lang="en-GB" dirty="0"/>
          </a:p>
        </p:txBody>
      </p:sp>
      <p:sp>
        <p:nvSpPr>
          <p:cNvPr id="4" name="Slide Number Placeholder 3"/>
          <p:cNvSpPr>
            <a:spLocks noGrp="1"/>
          </p:cNvSpPr>
          <p:nvPr>
            <p:ph type="sldNum" sz="quarter" idx="10"/>
          </p:nvPr>
        </p:nvSpPr>
        <p:spPr/>
        <p:txBody>
          <a:bodyPr/>
          <a:lstStyle/>
          <a:p>
            <a:fld id="{B3295193-743E-42CF-B545-FF432654845D}" type="slidenum">
              <a:rPr lang="en-GB" smtClean="0"/>
              <a:pPr/>
              <a:t>4</a:t>
            </a:fld>
            <a:endParaRPr lang="en-GB" dirty="0"/>
          </a:p>
        </p:txBody>
      </p:sp>
    </p:spTree>
    <p:extLst>
      <p:ext uri="{BB962C8B-B14F-4D97-AF65-F5344CB8AC3E}">
        <p14:creationId xmlns:p14="http://schemas.microsoft.com/office/powerpoint/2010/main" val="11003424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From Georgia</a:t>
            </a:r>
            <a:r>
              <a:rPr lang="en-GB" baseline="0" dirty="0" smtClean="0"/>
              <a:t> to Portugal, Greece to Finland. 16 of 30 locations are post-socialist [including eastern German locations].</a:t>
            </a:r>
          </a:p>
          <a:p>
            <a:endParaRPr lang="en-GB" dirty="0" smtClean="0"/>
          </a:p>
          <a:p>
            <a:r>
              <a:rPr lang="en-GB" dirty="0" smtClean="0"/>
              <a:t>n.b. Note that any slippage into talking about countries,</a:t>
            </a:r>
            <a:r>
              <a:rPr lang="en-GB" baseline="0" dirty="0" smtClean="0"/>
              <a:t> should be auto-corrected by listeners to ‘the two locations in the country’.</a:t>
            </a:r>
            <a:endParaRPr lang="en-GB" dirty="0"/>
          </a:p>
        </p:txBody>
      </p:sp>
      <p:sp>
        <p:nvSpPr>
          <p:cNvPr id="4" name="Slide Number Placeholder 3"/>
          <p:cNvSpPr>
            <a:spLocks noGrp="1"/>
          </p:cNvSpPr>
          <p:nvPr>
            <p:ph type="sldNum" sz="quarter" idx="10"/>
          </p:nvPr>
        </p:nvSpPr>
        <p:spPr/>
        <p:txBody>
          <a:bodyPr/>
          <a:lstStyle/>
          <a:p>
            <a:fld id="{B3295193-743E-42CF-B545-FF432654845D}" type="slidenum">
              <a:rPr lang="en-GB" smtClean="0"/>
              <a:pPr/>
              <a:t>5</a:t>
            </a:fld>
            <a:endParaRPr lang="en-GB" dirty="0"/>
          </a:p>
        </p:txBody>
      </p:sp>
    </p:spTree>
    <p:extLst>
      <p:ext uri="{BB962C8B-B14F-4D97-AF65-F5344CB8AC3E}">
        <p14:creationId xmlns:p14="http://schemas.microsoft.com/office/powerpoint/2010/main" val="32597988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smtClean="0"/>
          </a:p>
          <a:p>
            <a:r>
              <a:rPr lang="en-GB" dirty="0" smtClean="0"/>
              <a:t>In most cases interviewees do not make these distinctions, which means that here I will usually talk about extremism and/or radicalism.</a:t>
            </a:r>
          </a:p>
          <a:p>
            <a:endParaRPr lang="en-GB" dirty="0"/>
          </a:p>
        </p:txBody>
      </p:sp>
      <p:sp>
        <p:nvSpPr>
          <p:cNvPr id="4" name="Slide Number Placeholder 3"/>
          <p:cNvSpPr>
            <a:spLocks noGrp="1"/>
          </p:cNvSpPr>
          <p:nvPr>
            <p:ph type="sldNum" sz="quarter" idx="10"/>
          </p:nvPr>
        </p:nvSpPr>
        <p:spPr/>
        <p:txBody>
          <a:bodyPr/>
          <a:lstStyle/>
          <a:p>
            <a:fld id="{B3295193-743E-42CF-B545-FF432654845D}" type="slidenum">
              <a:rPr lang="en-GB" smtClean="0"/>
              <a:pPr/>
              <a:t>6</a:t>
            </a:fld>
            <a:endParaRPr lang="en-GB" dirty="0"/>
          </a:p>
        </p:txBody>
      </p:sp>
    </p:spTree>
    <p:extLst>
      <p:ext uri="{BB962C8B-B14F-4D97-AF65-F5344CB8AC3E}">
        <p14:creationId xmlns:p14="http://schemas.microsoft.com/office/powerpoint/2010/main" val="28862466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This presentation draws on the survey (WP lead: Gary Pollock, MMU) and follow up interview element of the project (WP lead: </a:t>
            </a:r>
            <a:r>
              <a:rPr lang="en-GB" b="1" dirty="0" err="1" smtClean="0"/>
              <a:t>Florian</a:t>
            </a:r>
            <a:r>
              <a:rPr lang="en-GB" b="1" dirty="0" smtClean="0"/>
              <a:t> </a:t>
            </a:r>
            <a:r>
              <a:rPr lang="en-GB" b="1" dirty="0" err="1" smtClean="0"/>
              <a:t>Sipos</a:t>
            </a:r>
            <a:r>
              <a:rPr lang="en-GB" b="1" dirty="0" smtClean="0"/>
              <a:t>, University of Debrecen) across all 30 locations</a:t>
            </a:r>
            <a:r>
              <a:rPr lang="en-GB" dirty="0" smtClean="0"/>
              <a:t>.</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r>
              <a:rPr lang="en-GB" b="1" dirty="0" smtClean="0"/>
              <a:t>Respondents for follow-up interviews were selected from volunteers recruited during the survey. </a:t>
            </a:r>
            <a:r>
              <a:rPr lang="en-GB" dirty="0" smtClean="0"/>
              <a:t>In making the selection we controlled for gender, ethnicity/nationality, age and education. We used responses to two survey questions to ensure inclusion of contrasting types and intensities of political (non)engagement and levels of (in)tolerance.</a:t>
            </a:r>
          </a:p>
          <a:p>
            <a:pPr marL="0" indent="0">
              <a:buNone/>
            </a:pPr>
            <a:endParaRPr lang="en-GB" dirty="0" smtClean="0"/>
          </a:p>
          <a:p>
            <a:r>
              <a:rPr lang="en-GB" b="1" dirty="0" smtClean="0"/>
              <a:t>The cross-national analysis of qualitative interview data employed an adaptation of the meta-ethnographic synthesis approach </a:t>
            </a:r>
            <a:r>
              <a:rPr lang="en-GB" dirty="0" smtClean="0"/>
              <a:t>(</a:t>
            </a:r>
            <a:r>
              <a:rPr lang="en-GB" dirty="0" err="1" smtClean="0"/>
              <a:t>Noblit</a:t>
            </a:r>
            <a:r>
              <a:rPr lang="en-GB" dirty="0" smtClean="0"/>
              <a:t> and Hare, 1988). </a:t>
            </a:r>
          </a:p>
          <a:p>
            <a:endParaRPr lang="en-GB" dirty="0"/>
          </a:p>
        </p:txBody>
      </p:sp>
      <p:sp>
        <p:nvSpPr>
          <p:cNvPr id="4" name="Slide Number Placeholder 3"/>
          <p:cNvSpPr>
            <a:spLocks noGrp="1"/>
          </p:cNvSpPr>
          <p:nvPr>
            <p:ph type="sldNum" sz="quarter" idx="10"/>
          </p:nvPr>
        </p:nvSpPr>
        <p:spPr/>
        <p:txBody>
          <a:bodyPr/>
          <a:lstStyle/>
          <a:p>
            <a:fld id="{B3295193-743E-42CF-B545-FF432654845D}" type="slidenum">
              <a:rPr lang="en-GB" smtClean="0"/>
              <a:pPr/>
              <a:t>7</a:t>
            </a:fld>
            <a:endParaRPr lang="en-GB" dirty="0"/>
          </a:p>
        </p:txBody>
      </p:sp>
    </p:spTree>
    <p:extLst>
      <p:ext uri="{BB962C8B-B14F-4D97-AF65-F5344CB8AC3E}">
        <p14:creationId xmlns:p14="http://schemas.microsoft.com/office/powerpoint/2010/main" val="23178615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In measuring receptivity to extremism/radicalism</a:t>
            </a:r>
            <a:r>
              <a:rPr lang="en-GB" sz="1200" kern="1200" baseline="0" dirty="0" smtClean="0">
                <a:solidFill>
                  <a:schemeClr val="tx1"/>
                </a:solidFill>
                <a:effectLst/>
                <a:latin typeface="+mn-lt"/>
                <a:ea typeface="+mn-ea"/>
                <a:cs typeface="+mn-cs"/>
              </a:rPr>
              <a:t> among youth, in</a:t>
            </a:r>
            <a:r>
              <a:rPr lang="en-GB" sz="1200" kern="1200" dirty="0" smtClean="0">
                <a:solidFill>
                  <a:schemeClr val="tx1"/>
                </a:solidFill>
                <a:effectLst/>
                <a:latin typeface="+mn-lt"/>
                <a:ea typeface="+mn-ea"/>
                <a:cs typeface="+mn-cs"/>
              </a:rPr>
              <a:t> contrast to the population and voting intention surveys</a:t>
            </a:r>
            <a:r>
              <a:rPr lang="en-GB" sz="1200" kern="1200" baseline="0" dirty="0" smtClean="0">
                <a:solidFill>
                  <a:schemeClr val="tx1"/>
                </a:solidFill>
                <a:effectLst/>
                <a:latin typeface="+mn-lt"/>
                <a:ea typeface="+mn-ea"/>
                <a:cs typeface="+mn-cs"/>
              </a:rPr>
              <a:t> I mentioned early, t</a:t>
            </a:r>
            <a:r>
              <a:rPr lang="en-GB" sz="1200" kern="1200" dirty="0" smtClean="0">
                <a:solidFill>
                  <a:schemeClr val="tx1"/>
                </a:solidFill>
                <a:effectLst/>
                <a:latin typeface="+mn-lt"/>
                <a:ea typeface="+mn-ea"/>
                <a:cs typeface="+mn-cs"/>
              </a:rPr>
              <a:t>he MYPLACE survey does not suffer from a small sample size for young people.</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It  asked a number of questions directly about</a:t>
            </a:r>
            <a:r>
              <a:rPr lang="en-GB" sz="1200" kern="1200" baseline="0" dirty="0" smtClean="0">
                <a:solidFill>
                  <a:schemeClr val="tx1"/>
                </a:solidFill>
                <a:effectLst/>
                <a:latin typeface="+mn-lt"/>
                <a:ea typeface="+mn-ea"/>
                <a:cs typeface="+mn-cs"/>
              </a:rPr>
              <a:t> political party support: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Wingdings" pitchFamily="2" charset="2"/>
              <a:buChar char="Ø"/>
              <a:tabLst/>
              <a:defRPr/>
            </a:pPr>
            <a:r>
              <a:rPr lang="en-GB" sz="1200" kern="1200" baseline="0" dirty="0" smtClean="0">
                <a:solidFill>
                  <a:schemeClr val="tx1"/>
                </a:solidFill>
                <a:effectLst/>
                <a:latin typeface="+mn-lt"/>
                <a:ea typeface="+mn-ea"/>
                <a:cs typeface="+mn-cs"/>
              </a:rPr>
              <a:t>for whom respondents had voted (in last national and local elections), if they had voted; </a:t>
            </a:r>
          </a:p>
          <a:p>
            <a:pPr marL="0" marR="0" indent="0" algn="l" defTabSz="914400" rtl="0" eaLnBrk="1" fontAlgn="auto" latinLnBrk="0" hangingPunct="1">
              <a:lnSpc>
                <a:spcPct val="100000"/>
              </a:lnSpc>
              <a:spcBef>
                <a:spcPts val="0"/>
              </a:spcBef>
              <a:spcAft>
                <a:spcPts val="0"/>
              </a:spcAft>
              <a:buClrTx/>
              <a:buSzTx/>
              <a:buFont typeface="Wingdings" pitchFamily="2" charset="2"/>
              <a:buChar char="Ø"/>
              <a:tabLst/>
              <a:defRPr/>
            </a:pPr>
            <a:r>
              <a:rPr lang="en-GB" sz="1200" kern="1200" baseline="0" dirty="0" smtClean="0">
                <a:solidFill>
                  <a:schemeClr val="tx1"/>
                </a:solidFill>
                <a:effectLst/>
                <a:latin typeface="+mn-lt"/>
                <a:ea typeface="+mn-ea"/>
                <a:cs typeface="+mn-cs"/>
              </a:rPr>
              <a:t>and whether they felt close to any particular political party, and if so which one. </a:t>
            </a:r>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However, the target age range (16-25 years) for respondents means that a significant proportion were too young to have had the opportunity to vote</a:t>
            </a:r>
            <a:r>
              <a:rPr lang="en-IE" sz="1200" kern="1200" dirty="0" smtClean="0">
                <a:solidFill>
                  <a:schemeClr val="tx1"/>
                </a:solidFill>
                <a:effectLst/>
                <a:latin typeface="+mn-lt"/>
                <a:ea typeface="+mn-ea"/>
                <a:cs typeface="+mn-cs"/>
              </a:rPr>
              <a:t>. Thus</a:t>
            </a:r>
            <a:r>
              <a:rPr lang="en-IE" sz="1200" kern="1200" baseline="0" dirty="0" smtClean="0">
                <a:solidFill>
                  <a:schemeClr val="tx1"/>
                </a:solidFill>
                <a:effectLst/>
                <a:latin typeface="+mn-lt"/>
                <a:ea typeface="+mn-ea"/>
                <a:cs typeface="+mn-cs"/>
              </a:rPr>
              <a:t> the number of respondents reporting having voted for a far right  populist/radical right party </a:t>
            </a:r>
            <a:r>
              <a:rPr lang="en-GB" sz="1200" kern="1200" dirty="0" smtClean="0">
                <a:solidFill>
                  <a:schemeClr val="tx1"/>
                </a:solidFill>
                <a:effectLst/>
                <a:latin typeface="+mn-lt"/>
                <a:ea typeface="+mn-ea"/>
                <a:cs typeface="+mn-cs"/>
              </a:rPr>
              <a:t>produced such a small number of cases in most locations that the analysis of findings would have no statistical validity. </a:t>
            </a:r>
            <a:endParaRPr lang="en-GB" dirty="0" smtClean="0"/>
          </a:p>
          <a:p>
            <a:endParaRPr lang="en-GB" dirty="0" smtClean="0"/>
          </a:p>
          <a:p>
            <a:r>
              <a:rPr lang="en-GB" dirty="0" smtClean="0"/>
              <a:t>Moreover, 59.1% of the survey respondents overall did not feel close</a:t>
            </a:r>
            <a:r>
              <a:rPr lang="en-GB" baseline="0" dirty="0" smtClean="0"/>
              <a:t> to any party. </a:t>
            </a:r>
            <a:r>
              <a:rPr lang="en-GB" dirty="0" smtClean="0"/>
              <a:t>The absolute number of those reporting empathy with a far right or populist/radical right party thus is</a:t>
            </a:r>
            <a:r>
              <a:rPr lang="en-GB" baseline="0" dirty="0" smtClean="0"/>
              <a:t> </a:t>
            </a:r>
            <a:r>
              <a:rPr lang="en-GB" dirty="0" smtClean="0"/>
              <a:t>also small. </a:t>
            </a:r>
            <a:endParaRPr lang="en-GB" baseline="0" dirty="0" smtClean="0"/>
          </a:p>
          <a:p>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This interference from the broader distrust in political parties suggests that to enhance our understanding of receptivity to the far right, we need to switch the focus from ‘parties’ to ‘ideas’.</a:t>
            </a:r>
          </a:p>
          <a:p>
            <a:endParaRPr lang="en-GB" baseline="0" dirty="0" smtClean="0"/>
          </a:p>
          <a:p>
            <a:endParaRPr lang="en-US" dirty="0"/>
          </a:p>
        </p:txBody>
      </p:sp>
      <p:sp>
        <p:nvSpPr>
          <p:cNvPr id="4" name="Slide Number Placeholder 3"/>
          <p:cNvSpPr>
            <a:spLocks noGrp="1"/>
          </p:cNvSpPr>
          <p:nvPr>
            <p:ph type="sldNum" sz="quarter" idx="10"/>
          </p:nvPr>
        </p:nvSpPr>
        <p:spPr/>
        <p:txBody>
          <a:bodyPr/>
          <a:lstStyle/>
          <a:p>
            <a:fld id="{2C359316-2C68-4B66-8990-635D65DD67B1}" type="slidenum">
              <a:rPr lang="en-GB" smtClean="0"/>
              <a:pPr/>
              <a:t>8</a:t>
            </a:fld>
            <a:endParaRPr lang="en-GB" dirty="0"/>
          </a:p>
        </p:txBody>
      </p:sp>
    </p:spTree>
    <p:extLst>
      <p:ext uri="{BB962C8B-B14F-4D97-AF65-F5344CB8AC3E}">
        <p14:creationId xmlns:p14="http://schemas.microsoft.com/office/powerpoint/2010/main" val="14825370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We will return shortly to this point. First, it is worth considering briefly three country locations where a significant number of respondents did report voting for or closeness to far right or populist/radical right parties. These are locations in Greece, Finland and Hungary.</a:t>
            </a:r>
          </a:p>
          <a:p>
            <a:endParaRPr lang="en-GB" baseline="0" dirty="0" smtClean="0"/>
          </a:p>
          <a:p>
            <a:r>
              <a:rPr lang="en-GB" b="1" baseline="0" dirty="0" smtClean="0"/>
              <a:t>Voted for radical right/populist party</a:t>
            </a:r>
          </a:p>
          <a:p>
            <a:r>
              <a:rPr lang="en-GB" baseline="0" dirty="0" smtClean="0"/>
              <a:t>Greece: 16.7% voted for GD (national elections, 2012</a:t>
            </a:r>
            <a:r>
              <a:rPr lang="en-GB" b="1" baseline="0" dirty="0" smtClean="0"/>
              <a:t>). Although more voted for SYRIZA (32.7%).</a:t>
            </a:r>
          </a:p>
          <a:p>
            <a:r>
              <a:rPr lang="en-GB" baseline="0" dirty="0" smtClean="0"/>
              <a:t>Finland: 14% of respondents voted (national elections, 2011) for The Finns</a:t>
            </a:r>
          </a:p>
          <a:p>
            <a:r>
              <a:rPr lang="en-GB" baseline="0" dirty="0" smtClean="0"/>
              <a:t>Hungary: 27% voted for Jobbik [Movement for a Better Hungary]  (national elections, 2010) </a:t>
            </a:r>
          </a:p>
          <a:p>
            <a:endParaRPr lang="en-GB" baseline="0" dirty="0" smtClean="0"/>
          </a:p>
          <a:p>
            <a:r>
              <a:rPr lang="en-GB" b="1" baseline="0" dirty="0" smtClean="0"/>
              <a:t>Closeness to far right or populist/radical right party</a:t>
            </a:r>
          </a:p>
          <a:p>
            <a:r>
              <a:rPr lang="en-GB" baseline="0" dirty="0" smtClean="0"/>
              <a:t>Greece: 41% of respondents felt close to some political party. Of these 20.5% of Greek respondents felt close to GD. </a:t>
            </a:r>
            <a:r>
              <a:rPr lang="en-GB" b="1" baseline="0" dirty="0" smtClean="0"/>
              <a:t>Although more felt close to SYRIZA (32.3%)</a:t>
            </a:r>
          </a:p>
          <a:p>
            <a:r>
              <a:rPr lang="en-GB" baseline="0" dirty="0" smtClean="0"/>
              <a:t>Finland: 46% of respondents felt close to a political party. 22% of those felt close to The Finns </a:t>
            </a:r>
          </a:p>
          <a:p>
            <a:r>
              <a:rPr lang="en-GB" baseline="0" dirty="0" smtClean="0"/>
              <a:t>Hungary: Only 19% of respondents felt close to a political party in Hungary but 47% of those stated that party to be Jobbik</a:t>
            </a:r>
          </a:p>
          <a:p>
            <a:endParaRPr lang="en-GB" baseline="0" dirty="0" smtClean="0"/>
          </a:p>
          <a:p>
            <a:r>
              <a:rPr lang="en-GB" baseline="0" dirty="0" smtClean="0"/>
              <a:t>N.b. absolute numbers remain small (for those voting for these parties in the last national election, numbers were 30-40 respondents).</a:t>
            </a:r>
          </a:p>
        </p:txBody>
      </p:sp>
      <p:sp>
        <p:nvSpPr>
          <p:cNvPr id="4" name="Slide Number Placeholder 3"/>
          <p:cNvSpPr>
            <a:spLocks noGrp="1"/>
          </p:cNvSpPr>
          <p:nvPr>
            <p:ph type="sldNum" sz="quarter" idx="10"/>
          </p:nvPr>
        </p:nvSpPr>
        <p:spPr/>
        <p:txBody>
          <a:bodyPr/>
          <a:lstStyle/>
          <a:p>
            <a:fld id="{2C359316-2C68-4B66-8990-635D65DD67B1}" type="slidenum">
              <a:rPr lang="en-GB" smtClean="0"/>
              <a:pPr/>
              <a:t>9</a:t>
            </a:fld>
            <a:endParaRPr lang="en-GB" dirty="0"/>
          </a:p>
        </p:txBody>
      </p:sp>
    </p:spTree>
    <p:extLst>
      <p:ext uri="{BB962C8B-B14F-4D97-AF65-F5344CB8AC3E}">
        <p14:creationId xmlns:p14="http://schemas.microsoft.com/office/powerpoint/2010/main" val="3722125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D9F164FC-E78E-430C-AB2D-D18EA9CFB714}" type="datetimeFigureOut">
              <a:rPr lang="en-GB" smtClean="0"/>
              <a:pPr/>
              <a:t>05/06/2015</a:t>
            </a:fld>
            <a:endParaRPr lang="en-GB" dirty="0"/>
          </a:p>
        </p:txBody>
      </p:sp>
      <p:sp>
        <p:nvSpPr>
          <p:cNvPr id="17" name="Footer Placeholder 16"/>
          <p:cNvSpPr>
            <a:spLocks noGrp="1"/>
          </p:cNvSpPr>
          <p:nvPr>
            <p:ph type="ftr" sz="quarter" idx="11"/>
          </p:nvPr>
        </p:nvSpPr>
        <p:spPr/>
        <p:txBody>
          <a:bodyPr/>
          <a:lstStyle/>
          <a:p>
            <a:endParaRPr lang="en-GB"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9454CC1-461D-4950-A438-249B35B35AE2}" type="slidenum">
              <a:rPr lang="en-GB" smtClean="0"/>
              <a:pPr/>
              <a:t>‹#›</a:t>
            </a:fld>
            <a:endParaRPr lang="en-GB"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F164FC-E78E-430C-AB2D-D18EA9CFB714}" type="datetimeFigureOut">
              <a:rPr lang="en-GB" smtClean="0"/>
              <a:pPr/>
              <a:t>05/06/2015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9454CC1-461D-4950-A438-249B35B35AE2}" type="slidenum">
              <a:rPr lang="en-GB" smtClean="0"/>
              <a:pPr/>
              <a:t>‹#›</a:t>
            </a:fld>
            <a:endParaRPr lang="en-GB"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89454CC1-461D-4950-A438-249B35B35AE2}" type="slidenum">
              <a:rPr lang="en-GB" smtClean="0"/>
              <a:pPr/>
              <a:t>‹#›</a:t>
            </a:fld>
            <a:endParaRPr lang="en-GB"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F164FC-E78E-430C-AB2D-D18EA9CFB714}" type="datetimeFigureOut">
              <a:rPr lang="en-GB" smtClean="0"/>
              <a:pPr/>
              <a:t>05/06/2015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9F164FC-E78E-430C-AB2D-D18EA9CFB714}" type="datetimeFigureOut">
              <a:rPr lang="en-GB" smtClean="0"/>
              <a:pPr/>
              <a:t>05/06/2015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4361688" y="1026372"/>
            <a:ext cx="457200" cy="441325"/>
          </a:xfrm>
        </p:spPr>
        <p:txBody>
          <a:bodyPr/>
          <a:lstStyle/>
          <a:p>
            <a:fld id="{89454CC1-461D-4950-A438-249B35B35AE2}" type="slidenum">
              <a:rPr lang="en-GB" smtClean="0"/>
              <a:pPr/>
              <a:t>‹#›</a:t>
            </a:fld>
            <a:endParaRPr lang="en-GB"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GB" dirty="0"/>
          </a:p>
        </p:txBody>
      </p:sp>
      <p:sp>
        <p:nvSpPr>
          <p:cNvPr id="4" name="Date Placeholder 3"/>
          <p:cNvSpPr>
            <a:spLocks noGrp="1"/>
          </p:cNvSpPr>
          <p:nvPr>
            <p:ph type="dt" sz="half" idx="10"/>
          </p:nvPr>
        </p:nvSpPr>
        <p:spPr/>
        <p:txBody>
          <a:bodyPr/>
          <a:lstStyle/>
          <a:p>
            <a:fld id="{D9F164FC-E78E-430C-AB2D-D18EA9CFB714}" type="datetimeFigureOut">
              <a:rPr lang="en-GB" smtClean="0"/>
              <a:pPr/>
              <a:t>05/06/2015</a:t>
            </a:fld>
            <a:endParaRPr lang="en-GB"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9454CC1-461D-4950-A438-249B35B35AE2}" type="slidenum">
              <a:rPr lang="en-GB" smtClean="0"/>
              <a:pPr/>
              <a:t>‹#›</a:t>
            </a:fld>
            <a:endParaRPr lang="en-GB"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D9F164FC-E78E-430C-AB2D-D18EA9CFB714}" type="datetimeFigureOut">
              <a:rPr lang="en-GB" smtClean="0"/>
              <a:pPr/>
              <a:t>05/06/2015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9454CC1-461D-4950-A438-249B35B35AE2}" type="slidenum">
              <a:rPr lang="en-GB" smtClean="0"/>
              <a:pPr/>
              <a:t>‹#›</a:t>
            </a:fld>
            <a:endParaRPr lang="en-GB"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9F164FC-E78E-430C-AB2D-D18EA9CFB714}" type="datetimeFigureOut">
              <a:rPr lang="en-GB" smtClean="0"/>
              <a:pPr/>
              <a:t>05/06/2015</a:t>
            </a:fld>
            <a:endParaRPr lang="en-GB" dirty="0"/>
          </a:p>
        </p:txBody>
      </p:sp>
      <p:sp>
        <p:nvSpPr>
          <p:cNvPr id="8" name="Footer Placeholder 7"/>
          <p:cNvSpPr>
            <a:spLocks noGrp="1"/>
          </p:cNvSpPr>
          <p:nvPr>
            <p:ph type="ftr" sz="quarter" idx="11"/>
          </p:nvPr>
        </p:nvSpPr>
        <p:spPr>
          <a:xfrm>
            <a:off x="304800" y="6409944"/>
            <a:ext cx="3581400" cy="365760"/>
          </a:xfrm>
        </p:spPr>
        <p:txBody>
          <a:bodyPr/>
          <a:lstStyle/>
          <a:p>
            <a:endParaRPr lang="en-GB"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89454CC1-461D-4950-A438-249B35B35AE2}" type="slidenum">
              <a:rPr lang="en-GB" smtClean="0"/>
              <a:pPr/>
              <a:t>‹#›</a:t>
            </a:fld>
            <a:endParaRPr lang="en-GB"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9F164FC-E78E-430C-AB2D-D18EA9CFB714}" type="datetimeFigureOut">
              <a:rPr lang="en-GB" smtClean="0"/>
              <a:pPr/>
              <a:t>05/06/2015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a:xfrm>
            <a:off x="4343400" y="1036020"/>
            <a:ext cx="457200" cy="441325"/>
          </a:xfrm>
        </p:spPr>
        <p:txBody>
          <a:bodyPr/>
          <a:lstStyle/>
          <a:p>
            <a:fld id="{89454CC1-461D-4950-A438-249B35B35AE2}"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D9F164FC-E78E-430C-AB2D-D18EA9CFB714}" type="datetimeFigureOut">
              <a:rPr lang="en-GB" smtClean="0"/>
              <a:pPr/>
              <a:t>05/06/2015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9454CC1-461D-4950-A438-249B35B35AE2}"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9454CC1-461D-4950-A438-249B35B35AE2}" type="slidenum">
              <a:rPr lang="en-GB" smtClean="0"/>
              <a:pPr/>
              <a:t>‹#›</a:t>
            </a:fld>
            <a:endParaRPr lang="en-GB"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D9F164FC-E78E-430C-AB2D-D18EA9CFB714}" type="datetimeFigureOut">
              <a:rPr lang="en-GB" smtClean="0"/>
              <a:pPr/>
              <a:t>05/06/2015</a:t>
            </a:fld>
            <a:endParaRPr lang="en-GB" dirty="0"/>
          </a:p>
        </p:txBody>
      </p:sp>
      <p:sp>
        <p:nvSpPr>
          <p:cNvPr id="6" name="Footer Placeholder 5"/>
          <p:cNvSpPr>
            <a:spLocks noGrp="1"/>
          </p:cNvSpPr>
          <p:nvPr>
            <p:ph type="ftr" sz="quarter" idx="11"/>
          </p:nvPr>
        </p:nvSpPr>
        <p:spPr>
          <a:xfrm>
            <a:off x="301752" y="6410848"/>
            <a:ext cx="3383280" cy="365760"/>
          </a:xfrm>
        </p:spPr>
        <p:txBody>
          <a:bodyPr/>
          <a:lstStyle/>
          <a:p>
            <a:endParaRPr lang="en-GB"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89454CC1-461D-4950-A438-249B35B35AE2}" type="slidenum">
              <a:rPr lang="en-GB" smtClean="0"/>
              <a:pPr/>
              <a:t>‹#›</a:t>
            </a:fld>
            <a:endParaRPr lang="en-GB"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D9F164FC-E78E-430C-AB2D-D18EA9CFB714}" type="datetimeFigureOut">
              <a:rPr lang="en-GB" smtClean="0"/>
              <a:pPr/>
              <a:t>05/06/2015</a:t>
            </a:fld>
            <a:endParaRPr lang="en-GB" dirty="0"/>
          </a:p>
        </p:txBody>
      </p:sp>
      <p:sp>
        <p:nvSpPr>
          <p:cNvPr id="6" name="Footer Placeholder 5"/>
          <p:cNvSpPr>
            <a:spLocks noGrp="1"/>
          </p:cNvSpPr>
          <p:nvPr>
            <p:ph type="ftr" sz="quarter" idx="11"/>
          </p:nvPr>
        </p:nvSpPr>
        <p:spPr>
          <a:xfrm>
            <a:off x="301752" y="6410848"/>
            <a:ext cx="3584448" cy="365760"/>
          </a:xfrm>
        </p:spPr>
        <p:txBody>
          <a:bodyPr/>
          <a:lstStyle/>
          <a:p>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D9F164FC-E78E-430C-AB2D-D18EA9CFB714}" type="datetimeFigureOut">
              <a:rPr lang="en-GB" smtClean="0"/>
              <a:pPr/>
              <a:t>05/06/2015</a:t>
            </a:fld>
            <a:endParaRPr lang="en-GB"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GB"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9454CC1-461D-4950-A438-249B35B35AE2}" type="slidenum">
              <a:rPr lang="en-GB" smtClean="0"/>
              <a:pPr/>
              <a:t>‹#›</a:t>
            </a:fld>
            <a:endParaRPr lang="en-GB"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fp7-myplace.eu/"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3568" y="5589240"/>
            <a:ext cx="7632848" cy="998066"/>
          </a:xfrm>
        </p:spPr>
        <p:txBody>
          <a:bodyPr>
            <a:normAutofit/>
          </a:bodyPr>
          <a:lstStyle/>
          <a:p>
            <a:r>
              <a:rPr lang="en-GB" dirty="0"/>
              <a:t>Hilary Pilkington (University of Manchester)</a:t>
            </a:r>
          </a:p>
          <a:p>
            <a:endParaRPr lang="en-GB" dirty="0"/>
          </a:p>
        </p:txBody>
      </p:sp>
      <p:sp>
        <p:nvSpPr>
          <p:cNvPr id="2" name="Title 1"/>
          <p:cNvSpPr>
            <a:spLocks noGrp="1"/>
          </p:cNvSpPr>
          <p:nvPr>
            <p:ph type="ctrTitle"/>
          </p:nvPr>
        </p:nvSpPr>
        <p:spPr>
          <a:xfrm>
            <a:off x="323528" y="3284984"/>
            <a:ext cx="8568952" cy="1152128"/>
          </a:xfrm>
        </p:spPr>
        <p:txBody>
          <a:bodyPr>
            <a:normAutofit fontScale="90000"/>
          </a:bodyPr>
          <a:lstStyle/>
          <a:p>
            <a:r>
              <a:rPr lang="en-GB" dirty="0" smtClean="0"/>
              <a:t>Radical futures? </a:t>
            </a:r>
            <a:br>
              <a:rPr lang="en-GB" dirty="0" smtClean="0"/>
            </a:br>
            <a:r>
              <a:rPr lang="en-GB" dirty="0" smtClean="0"/>
              <a:t>Receptivity to extremism and radicalism among young Europeans</a:t>
            </a:r>
            <a:endParaRPr lang="en-GB" dirty="0"/>
          </a:p>
        </p:txBody>
      </p:sp>
      <p:pic>
        <p:nvPicPr>
          <p:cNvPr id="6" name="Picture 2" descr="C:\Hilary\MYPLACE\Dissemination\logos\MYPLACE Letterhead New.jpg"/>
          <p:cNvPicPr>
            <a:picLocks noChangeAspect="1" noChangeArrowheads="1"/>
          </p:cNvPicPr>
          <p:nvPr/>
        </p:nvPicPr>
        <p:blipFill>
          <a:blip r:embed="rId3" cstate="print"/>
          <a:srcRect/>
          <a:stretch>
            <a:fillRect/>
          </a:stretch>
        </p:blipFill>
        <p:spPr bwMode="auto">
          <a:xfrm>
            <a:off x="251520" y="404664"/>
            <a:ext cx="2965723" cy="1473084"/>
          </a:xfrm>
          <a:prstGeom prst="rect">
            <a:avLst/>
          </a:prstGeom>
          <a:noFill/>
        </p:spPr>
      </p:pic>
      <p:sp>
        <p:nvSpPr>
          <p:cNvPr id="8" name="Rectangle 7"/>
          <p:cNvSpPr/>
          <p:nvPr/>
        </p:nvSpPr>
        <p:spPr>
          <a:xfrm>
            <a:off x="1115616" y="4437112"/>
            <a:ext cx="7632848" cy="954107"/>
          </a:xfrm>
          <a:prstGeom prst="rect">
            <a:avLst/>
          </a:prstGeom>
        </p:spPr>
        <p:txBody>
          <a:bodyPr wrap="square">
            <a:spAutoFit/>
          </a:bodyPr>
          <a:lstStyle/>
          <a:p>
            <a:pPr algn="ctr"/>
            <a:r>
              <a:rPr lang="en-GB" sz="2800" b="1" dirty="0" smtClean="0"/>
              <a:t>LLAKES Youth in Crisis Conference</a:t>
            </a:r>
            <a:r>
              <a:rPr lang="en-GB" sz="2800" b="1" dirty="0"/>
              <a:t> </a:t>
            </a:r>
            <a:endParaRPr lang="en-GB" sz="2800" b="1" dirty="0" smtClean="0"/>
          </a:p>
          <a:p>
            <a:pPr algn="ctr"/>
            <a:r>
              <a:rPr lang="en-GB" sz="2800" b="1" dirty="0" smtClean="0"/>
              <a:t>SOAS, London, 4-5 June 2015</a:t>
            </a:r>
            <a:endParaRPr lang="en-GB" sz="2800" b="1" dirty="0"/>
          </a:p>
        </p:txBody>
      </p:sp>
      <p:pic>
        <p:nvPicPr>
          <p:cNvPr id="9" name="officeArt object"/>
          <p:cNvPicPr/>
          <p:nvPr/>
        </p:nvPicPr>
        <p:blipFill>
          <a:blip r:embed="rId4" cstate="print">
            <a:extLst/>
          </a:blip>
          <a:stretch>
            <a:fillRect/>
          </a:stretch>
        </p:blipFill>
        <p:spPr>
          <a:xfrm>
            <a:off x="6372200" y="548680"/>
            <a:ext cx="2577961" cy="1045709"/>
          </a:xfrm>
          <a:prstGeom prst="rect">
            <a:avLst/>
          </a:prstGeom>
          <a:ln w="12700" cap="flat">
            <a:noFill/>
            <a:miter lim="400000"/>
          </a:ln>
          <a:effectLst/>
        </p:spPr>
      </p:pic>
      <p:pic>
        <p:nvPicPr>
          <p:cNvPr id="7" name="Picture 6"/>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1920" y="548680"/>
            <a:ext cx="1614805" cy="1331595"/>
          </a:xfrm>
          <a:prstGeom prst="rect">
            <a:avLst/>
          </a:prstGeom>
          <a:noFill/>
        </p:spPr>
      </p:pic>
    </p:spTree>
    <p:extLst>
      <p:ext uri="{BB962C8B-B14F-4D97-AF65-F5344CB8AC3E}">
        <p14:creationId xmlns:p14="http://schemas.microsoft.com/office/powerpoint/2010/main" val="41941497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Measuring receptivity: Ideas not parties</a:t>
            </a:r>
            <a:endParaRPr lang="en-GB" b="1" dirty="0"/>
          </a:p>
        </p:txBody>
      </p:sp>
      <p:sp>
        <p:nvSpPr>
          <p:cNvPr id="3" name="Content Placeholder 2"/>
          <p:cNvSpPr>
            <a:spLocks noGrp="1"/>
          </p:cNvSpPr>
          <p:nvPr>
            <p:ph sz="quarter" idx="1"/>
          </p:nvPr>
        </p:nvSpPr>
        <p:spPr>
          <a:xfrm>
            <a:off x="467544" y="1484784"/>
            <a:ext cx="8352928" cy="5112568"/>
          </a:xfrm>
        </p:spPr>
        <p:txBody>
          <a:bodyPr>
            <a:normAutofit fontScale="92500" lnSpcReduction="10000"/>
          </a:bodyPr>
          <a:lstStyle/>
          <a:p>
            <a:r>
              <a:rPr lang="en-GB" dirty="0" smtClean="0"/>
              <a:t>Greater robustness is achieved if we seek measures of support not for parties but the ideas they propagate.</a:t>
            </a:r>
          </a:p>
          <a:p>
            <a:endParaRPr lang="en-GB" dirty="0" smtClean="0"/>
          </a:p>
          <a:p>
            <a:r>
              <a:rPr lang="en-GB" dirty="0" smtClean="0"/>
              <a:t>Conceptually we adopt here Mudde’s (2007) characterisation </a:t>
            </a:r>
            <a:r>
              <a:rPr lang="en-GB" dirty="0"/>
              <a:t>of </a:t>
            </a:r>
            <a:r>
              <a:rPr lang="en-GB" dirty="0" smtClean="0"/>
              <a:t>‘radical populist right’  </a:t>
            </a:r>
            <a:r>
              <a:rPr lang="en-GB" dirty="0"/>
              <a:t>ideologies as </a:t>
            </a:r>
            <a:r>
              <a:rPr lang="en-GB" dirty="0" smtClean="0"/>
              <a:t>combining: </a:t>
            </a:r>
            <a:r>
              <a:rPr lang="en-GB" dirty="0"/>
              <a:t>nativism, populism and authoritarianism</a:t>
            </a:r>
            <a:r>
              <a:rPr lang="en-GB" dirty="0" smtClean="0"/>
              <a:t>.</a:t>
            </a:r>
          </a:p>
          <a:p>
            <a:endParaRPr lang="en-GB" dirty="0" smtClean="0"/>
          </a:p>
          <a:p>
            <a:r>
              <a:rPr lang="en-GB" dirty="0" smtClean="0"/>
              <a:t>In the MYPLACE survey:</a:t>
            </a:r>
          </a:p>
          <a:p>
            <a:pPr lvl="1">
              <a:buFont typeface="Wingdings" pitchFamily="2" charset="2"/>
              <a:buChar char="Ø"/>
            </a:pPr>
            <a:r>
              <a:rPr lang="en-GB" dirty="0" smtClean="0"/>
              <a:t>Nativism is measured by: negative attitudes towards minorities, anti-immigration attitudes, welfare chauvinism and exclusionism.</a:t>
            </a:r>
          </a:p>
          <a:p>
            <a:pPr lvl="1">
              <a:buFont typeface="Wingdings" pitchFamily="2" charset="2"/>
              <a:buChar char="Ø"/>
            </a:pPr>
            <a:r>
              <a:rPr lang="en-GB" dirty="0" smtClean="0"/>
              <a:t>Populism is measured by: cynicism in relation to the current political system.</a:t>
            </a:r>
          </a:p>
          <a:p>
            <a:pPr lvl="1">
              <a:buFont typeface="Wingdings" pitchFamily="2" charset="2"/>
              <a:buChar char="Ø"/>
            </a:pPr>
            <a:r>
              <a:rPr lang="en-GB" dirty="0" smtClean="0"/>
              <a:t>Authoritarianism is measured by: support for autocratic principles (strong leader and army rule).</a:t>
            </a:r>
          </a:p>
          <a:p>
            <a:pPr lvl="1">
              <a:buFont typeface="Wingdings" pitchFamily="2" charset="2"/>
              <a:buChar char="Ø"/>
            </a:pPr>
            <a:endParaRPr lang="en-GB" dirty="0" smtClean="0"/>
          </a:p>
          <a:p>
            <a:pPr marL="457200" lvl="1" indent="0">
              <a:buNone/>
            </a:pPr>
            <a:endParaRPr lang="en-GB" dirty="0"/>
          </a:p>
        </p:txBody>
      </p:sp>
    </p:spTree>
    <p:extLst>
      <p:ext uri="{BB962C8B-B14F-4D97-AF65-F5344CB8AC3E}">
        <p14:creationId xmlns:p14="http://schemas.microsoft.com/office/powerpoint/2010/main" val="1406141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wipe(down)">
                                      <p:cBhvr>
                                        <p:cTn id="20" dur="500"/>
                                        <p:tgtEl>
                                          <p:spTgt spid="3">
                                            <p:txEl>
                                              <p:pRg st="5" end="5"/>
                                            </p:txEl>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wipe(down)">
                                      <p:cBhvr>
                                        <p:cTn id="23" dur="500"/>
                                        <p:tgtEl>
                                          <p:spTgt spid="3">
                                            <p:txEl>
                                              <p:pRg st="6" end="6"/>
                                            </p:txEl>
                                          </p:spTgt>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wipe(down)">
                                      <p:cBhvr>
                                        <p:cTn id="2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b="1" dirty="0" smtClean="0"/>
              <a:t>Nativism: Restricting immigration</a:t>
            </a:r>
            <a:endParaRPr lang="en-GB" sz="2400" b="1" dirty="0"/>
          </a:p>
        </p:txBody>
      </p:sp>
      <p:sp>
        <p:nvSpPr>
          <p:cNvPr id="5" name="Text Placeholder 4"/>
          <p:cNvSpPr>
            <a:spLocks noGrp="1"/>
          </p:cNvSpPr>
          <p:nvPr>
            <p:ph type="body" idx="2"/>
          </p:nvPr>
        </p:nvSpPr>
        <p:spPr>
          <a:xfrm>
            <a:off x="381000" y="1981200"/>
            <a:ext cx="2462808" cy="4400128"/>
          </a:xfrm>
        </p:spPr>
        <p:txBody>
          <a:bodyPr>
            <a:normAutofit fontScale="85000" lnSpcReduction="20000"/>
          </a:bodyPr>
          <a:lstStyle/>
          <a:p>
            <a:r>
              <a:rPr lang="en-GB" sz="1900" i="1" dirty="0" smtClean="0"/>
              <a:t>Should [your country] have stricter border controls and visa restrictions to prevent further immigration?</a:t>
            </a:r>
          </a:p>
          <a:p>
            <a:endParaRPr lang="en-GB" sz="1900" dirty="0" smtClean="0"/>
          </a:p>
          <a:p>
            <a:r>
              <a:rPr lang="en-GB" sz="1900" dirty="0" smtClean="0"/>
              <a:t>Of the total survey population:</a:t>
            </a:r>
          </a:p>
          <a:p>
            <a:r>
              <a:rPr lang="en-GB" sz="1900" dirty="0" smtClean="0"/>
              <a:t>Strongly agree - 16% </a:t>
            </a:r>
          </a:p>
          <a:p>
            <a:r>
              <a:rPr lang="en-GB" sz="1900" dirty="0" smtClean="0"/>
              <a:t>Agree - 32% </a:t>
            </a:r>
          </a:p>
          <a:p>
            <a:r>
              <a:rPr lang="en-GB" sz="1900" dirty="0" smtClean="0"/>
              <a:t>Neither agree nor disagree - 22% </a:t>
            </a:r>
          </a:p>
          <a:p>
            <a:r>
              <a:rPr lang="en-GB" sz="1900" dirty="0" smtClean="0"/>
              <a:t>Disagree - 22% </a:t>
            </a:r>
          </a:p>
          <a:p>
            <a:r>
              <a:rPr lang="en-GB" sz="1900" dirty="0" smtClean="0"/>
              <a:t>Strongly disagree - 6% </a:t>
            </a:r>
          </a:p>
          <a:p>
            <a:endParaRPr lang="en-GB" dirty="0" smtClean="0"/>
          </a:p>
          <a:p>
            <a:endParaRPr lang="en-GB" dirty="0"/>
          </a:p>
        </p:txBody>
      </p:sp>
      <p:pic>
        <p:nvPicPr>
          <p:cNvPr id="7" name="Content Placeholder 4"/>
          <p:cNvPicPr>
            <a:picLocks noGrp="1"/>
          </p:cNvPicPr>
          <p:nvPr>
            <p:ph sz="quarter" idx="1"/>
          </p:nvPr>
        </p:nvPicPr>
        <p:blipFill>
          <a:blip r:embed="rId3" cstate="print">
            <a:extLst>
              <a:ext uri="{28A0092B-C50C-407E-A947-70E740481C1C}">
                <a14:useLocalDpi xmlns:a14="http://schemas.microsoft.com/office/drawing/2010/main" val="0"/>
              </a:ext>
            </a:extLst>
          </a:blip>
          <a:stretch>
            <a:fillRect/>
          </a:stretch>
        </p:blipFill>
        <p:spPr bwMode="auto">
          <a:xfrm>
            <a:off x="3990205" y="685800"/>
            <a:ext cx="4038179" cy="5695528"/>
          </a:xfrm>
          <a:prstGeom prst="rect">
            <a:avLst/>
          </a:prstGeom>
          <a:noFill/>
        </p:spPr>
      </p:pic>
    </p:spTree>
    <p:extLst>
      <p:ext uri="{BB962C8B-B14F-4D97-AF65-F5344CB8AC3E}">
        <p14:creationId xmlns:p14="http://schemas.microsoft.com/office/powerpoint/2010/main" val="7888798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err="1" smtClean="0"/>
              <a:t>Nativism</a:t>
            </a:r>
            <a:r>
              <a:rPr lang="en-GB" sz="2800" dirty="0" smtClean="0"/>
              <a:t> by location</a:t>
            </a:r>
            <a:endParaRPr lang="en-GB" sz="2800" dirty="0"/>
          </a:p>
        </p:txBody>
      </p:sp>
      <p:sp>
        <p:nvSpPr>
          <p:cNvPr id="8" name="Text Placeholder 7"/>
          <p:cNvSpPr>
            <a:spLocks noGrp="1"/>
          </p:cNvSpPr>
          <p:nvPr>
            <p:ph type="body" idx="2"/>
          </p:nvPr>
        </p:nvSpPr>
        <p:spPr/>
        <p:txBody>
          <a:bodyPr/>
          <a:lstStyle/>
          <a:p>
            <a:r>
              <a:rPr lang="en-GB" sz="2000" dirty="0" smtClean="0"/>
              <a:t>On the composite </a:t>
            </a:r>
            <a:r>
              <a:rPr lang="en-GB" sz="2000" dirty="0" err="1" smtClean="0"/>
              <a:t>nativism</a:t>
            </a:r>
            <a:r>
              <a:rPr lang="en-GB" sz="2000" dirty="0" smtClean="0"/>
              <a:t> variable,  highest levels of receptivity to the radical right are found in locations in the post-socialist countries of Hungary, Slovakia and Russia and also in Greece. </a:t>
            </a:r>
          </a:p>
          <a:p>
            <a:endParaRPr lang="en-GB" dirty="0"/>
          </a:p>
        </p:txBody>
      </p:sp>
      <p:pic>
        <p:nvPicPr>
          <p:cNvPr id="5" name="Content Placeholder 4"/>
          <p:cNvPicPr>
            <a:picLocks noGrp="1"/>
          </p:cNvPicPr>
          <p:nvPr>
            <p:ph sz="quarter" idx="1"/>
          </p:nvPr>
        </p:nvPicPr>
        <p:blipFill>
          <a:blip r:embed="rId3" cstate="print">
            <a:extLst>
              <a:ext uri="{28A0092B-C50C-407E-A947-70E740481C1C}">
                <a14:useLocalDpi xmlns:a14="http://schemas.microsoft.com/office/drawing/2010/main" val="0"/>
              </a:ext>
            </a:extLst>
          </a:blip>
          <a:stretch>
            <a:fillRect/>
          </a:stretch>
        </p:blipFill>
        <p:spPr bwMode="auto">
          <a:xfrm>
            <a:off x="3810513" y="685800"/>
            <a:ext cx="4266173" cy="54102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584632" cy="1230960"/>
          </a:xfrm>
        </p:spPr>
        <p:txBody>
          <a:bodyPr>
            <a:normAutofit/>
          </a:bodyPr>
          <a:lstStyle/>
          <a:p>
            <a:r>
              <a:rPr lang="en-GB" b="1" dirty="0"/>
              <a:t>Support for </a:t>
            </a:r>
            <a:r>
              <a:rPr lang="en-GB" b="1" dirty="0" smtClean="0"/>
              <a:t>extreme/radical </a:t>
            </a:r>
            <a:r>
              <a:rPr lang="en-GB" b="1" dirty="0"/>
              <a:t>right parties and movements</a:t>
            </a:r>
          </a:p>
        </p:txBody>
      </p:sp>
      <p:sp>
        <p:nvSpPr>
          <p:cNvPr id="3" name="Content Placeholder 2"/>
          <p:cNvSpPr>
            <a:spLocks noGrp="1"/>
          </p:cNvSpPr>
          <p:nvPr>
            <p:ph sz="quarter" idx="1"/>
          </p:nvPr>
        </p:nvSpPr>
        <p:spPr>
          <a:xfrm>
            <a:off x="395536" y="1412776"/>
            <a:ext cx="8424936" cy="5257800"/>
          </a:xfrm>
        </p:spPr>
        <p:txBody>
          <a:bodyPr>
            <a:normAutofit/>
          </a:bodyPr>
          <a:lstStyle/>
          <a:p>
            <a:r>
              <a:rPr lang="en-GB" dirty="0" smtClean="0"/>
              <a:t>Interview data show support for the extreme/radical right is usually </a:t>
            </a:r>
            <a:r>
              <a:rPr lang="en-GB" dirty="0"/>
              <a:t>associated with </a:t>
            </a:r>
            <a:r>
              <a:rPr lang="en-GB" dirty="0" smtClean="0"/>
              <a:t>problems of ethnic </a:t>
            </a:r>
            <a:r>
              <a:rPr lang="en-GB" dirty="0"/>
              <a:t>tension, immigration or ‘threats’ posed by religious minorities. </a:t>
            </a:r>
            <a:endParaRPr lang="en-GB" dirty="0" smtClean="0"/>
          </a:p>
          <a:p>
            <a:r>
              <a:rPr lang="en-GB" dirty="0"/>
              <a:t>The desirability of controlling immigration into the country was found predominantly among northern European and Nordic </a:t>
            </a:r>
            <a:r>
              <a:rPr lang="en-GB" dirty="0" smtClean="0"/>
              <a:t>countries.</a:t>
            </a:r>
          </a:p>
          <a:p>
            <a:r>
              <a:rPr lang="en-GB" dirty="0" smtClean="0"/>
              <a:t> In countries </a:t>
            </a:r>
            <a:r>
              <a:rPr lang="en-GB" dirty="0"/>
              <a:t>of the Mediterranean and former socialist countries </a:t>
            </a:r>
            <a:r>
              <a:rPr lang="en-GB" dirty="0" smtClean="0"/>
              <a:t>respondents’ </a:t>
            </a:r>
            <a:r>
              <a:rPr lang="en-GB" dirty="0"/>
              <a:t>concern was </a:t>
            </a:r>
            <a:r>
              <a:rPr lang="en-GB" dirty="0" smtClean="0"/>
              <a:t>often about </a:t>
            </a:r>
            <a:r>
              <a:rPr lang="en-GB" dirty="0"/>
              <a:t>the impact </a:t>
            </a:r>
            <a:r>
              <a:rPr lang="en-GB" dirty="0" smtClean="0"/>
              <a:t>on society of </a:t>
            </a:r>
            <a:r>
              <a:rPr lang="en-GB" dirty="0"/>
              <a:t>emigration rather than </a:t>
            </a:r>
            <a:r>
              <a:rPr lang="en-GB" dirty="0" smtClean="0"/>
              <a:t>immigration.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604448" cy="1066130"/>
          </a:xfrm>
        </p:spPr>
        <p:txBody>
          <a:bodyPr>
            <a:normAutofit fontScale="90000"/>
          </a:bodyPr>
          <a:lstStyle/>
          <a:p>
            <a:r>
              <a:rPr lang="en-GB" b="1" dirty="0" smtClean="0"/>
              <a:t>Anti-immigrant sentiments: Northern Europe</a:t>
            </a:r>
            <a:endParaRPr lang="en-GB" b="1" dirty="0"/>
          </a:p>
        </p:txBody>
      </p:sp>
      <p:sp>
        <p:nvSpPr>
          <p:cNvPr id="3" name="Content Placeholder 2"/>
          <p:cNvSpPr>
            <a:spLocks noGrp="1"/>
          </p:cNvSpPr>
          <p:nvPr>
            <p:ph sz="half" idx="1"/>
          </p:nvPr>
        </p:nvSpPr>
        <p:spPr>
          <a:xfrm>
            <a:off x="323528" y="1700808"/>
            <a:ext cx="4392488" cy="5157192"/>
          </a:xfrm>
        </p:spPr>
        <p:txBody>
          <a:bodyPr>
            <a:normAutofit fontScale="77500" lnSpcReduction="20000"/>
          </a:bodyPr>
          <a:lstStyle/>
          <a:p>
            <a:pPr>
              <a:buNone/>
            </a:pPr>
            <a:r>
              <a:rPr lang="en-GB" dirty="0" smtClean="0"/>
              <a:t>	The </a:t>
            </a:r>
            <a:r>
              <a:rPr lang="en-GB" dirty="0"/>
              <a:t>most frequent negative associations with immigrants reflect widespread xenophobic discourse suggesting that immigrants</a:t>
            </a:r>
            <a:r>
              <a:rPr lang="en-GB" dirty="0" smtClean="0"/>
              <a:t>:</a:t>
            </a:r>
          </a:p>
          <a:p>
            <a:pPr>
              <a:buFont typeface="Wingdings" pitchFamily="2" charset="2"/>
              <a:buChar char="Ø"/>
            </a:pPr>
            <a:r>
              <a:rPr lang="en-GB" dirty="0" smtClean="0"/>
              <a:t>‘</a:t>
            </a:r>
            <a:r>
              <a:rPr lang="en-GB" dirty="0"/>
              <a:t>take our jobs’; </a:t>
            </a:r>
            <a:endParaRPr lang="en-GB" dirty="0" smtClean="0"/>
          </a:p>
          <a:p>
            <a:pPr>
              <a:buFont typeface="Wingdings" pitchFamily="2" charset="2"/>
              <a:buChar char="Ø"/>
            </a:pPr>
            <a:r>
              <a:rPr lang="en-GB" dirty="0" smtClean="0"/>
              <a:t>receive </a:t>
            </a:r>
            <a:r>
              <a:rPr lang="en-GB" dirty="0"/>
              <a:t>undeserved welfare and social benefits; </a:t>
            </a:r>
            <a:endParaRPr lang="en-GB" dirty="0" smtClean="0"/>
          </a:p>
          <a:p>
            <a:pPr>
              <a:buFont typeface="Wingdings" pitchFamily="2" charset="2"/>
              <a:buChar char="Ø"/>
            </a:pPr>
            <a:r>
              <a:rPr lang="en-GB" dirty="0" smtClean="0"/>
              <a:t>create </a:t>
            </a:r>
            <a:r>
              <a:rPr lang="en-GB" dirty="0"/>
              <a:t>cultural tension through non-integration</a:t>
            </a:r>
            <a:r>
              <a:rPr lang="en-GB" dirty="0" smtClean="0"/>
              <a:t>;</a:t>
            </a:r>
          </a:p>
          <a:p>
            <a:pPr>
              <a:buFont typeface="Wingdings" pitchFamily="2" charset="2"/>
              <a:buChar char="Ø"/>
            </a:pPr>
            <a:r>
              <a:rPr lang="en-GB" dirty="0"/>
              <a:t>d</a:t>
            </a:r>
            <a:r>
              <a:rPr lang="en-GB" dirty="0" smtClean="0"/>
              <a:t>emonstrate </a:t>
            </a:r>
            <a:r>
              <a:rPr lang="en-GB" dirty="0"/>
              <a:t>heightened criminality</a:t>
            </a:r>
            <a:r>
              <a:rPr lang="en-GB" dirty="0" smtClean="0"/>
              <a:t>.</a:t>
            </a:r>
          </a:p>
          <a:p>
            <a:pPr>
              <a:buFont typeface="Wingdings" pitchFamily="2" charset="2"/>
              <a:buChar char="Ø"/>
            </a:pPr>
            <a:endParaRPr lang="en-GB" dirty="0"/>
          </a:p>
          <a:p>
            <a:pPr>
              <a:buNone/>
            </a:pPr>
            <a:r>
              <a:rPr lang="en-GB" dirty="0"/>
              <a:t> </a:t>
            </a:r>
            <a:r>
              <a:rPr lang="en-GB" dirty="0" smtClean="0"/>
              <a:t>	‘</a:t>
            </a:r>
            <a:r>
              <a:rPr lang="en-US" dirty="0" smtClean="0"/>
              <a:t>It’s totally absurd man. The fact that there are people coming from a war, and then they get here and get a good life, and gain asylum, and then they choose to commit crime. I think that is really bad.’ </a:t>
            </a:r>
            <a:r>
              <a:rPr lang="en-GB" dirty="0" smtClean="0"/>
              <a:t>(</a:t>
            </a:r>
            <a:r>
              <a:rPr lang="en-US" dirty="0" smtClean="0"/>
              <a:t>Anton, OC, DK)</a:t>
            </a:r>
            <a:endParaRPr lang="en-GB" dirty="0" smtClean="0"/>
          </a:p>
          <a:p>
            <a:pPr>
              <a:buNone/>
            </a:pPr>
            <a:endParaRPr lang="en-GB" dirty="0"/>
          </a:p>
          <a:p>
            <a:pPr>
              <a:buFont typeface="Wingdings" pitchFamily="2" charset="2"/>
              <a:buChar char="Ø"/>
            </a:pPr>
            <a:endParaRPr lang="en-GB" dirty="0"/>
          </a:p>
        </p:txBody>
      </p:sp>
      <p:sp>
        <p:nvSpPr>
          <p:cNvPr id="4" name="Content Placeholder 3"/>
          <p:cNvSpPr>
            <a:spLocks noGrp="1"/>
          </p:cNvSpPr>
          <p:nvPr>
            <p:ph sz="half" idx="2"/>
          </p:nvPr>
        </p:nvSpPr>
        <p:spPr>
          <a:xfrm>
            <a:off x="4716016" y="1556792"/>
            <a:ext cx="4176464" cy="6480720"/>
          </a:xfrm>
        </p:spPr>
        <p:txBody>
          <a:bodyPr>
            <a:normAutofit fontScale="77500" lnSpcReduction="20000"/>
          </a:bodyPr>
          <a:lstStyle/>
          <a:p>
            <a:endParaRPr lang="en-GB" sz="3100" dirty="0" smtClean="0"/>
          </a:p>
          <a:p>
            <a:r>
              <a:rPr lang="en-GB" sz="3100" dirty="0" smtClean="0"/>
              <a:t>‘You </a:t>
            </a:r>
            <a:r>
              <a:rPr lang="en-GB" sz="3100" dirty="0"/>
              <a:t>see, I think we should have parties like that [BNP] because things like Polish people and that coming into the country, I can’t get a job sort of thing […] things like that are affecting me and the people who are around me and the place that I live. So of course I’d join a party like that</a:t>
            </a:r>
            <a:r>
              <a:rPr lang="en-GB" sz="3100" dirty="0" smtClean="0"/>
              <a:t>.’ </a:t>
            </a:r>
            <a:r>
              <a:rPr lang="en-GB" sz="3100" dirty="0"/>
              <a:t>(Chloe, Nuneaton, GB</a:t>
            </a:r>
            <a:r>
              <a:rPr lang="en-GB" sz="3100" dirty="0" smtClean="0"/>
              <a:t>)</a:t>
            </a:r>
          </a:p>
          <a:p>
            <a:endParaRPr lang="en-GB" sz="2400" dirty="0"/>
          </a:p>
          <a:p>
            <a:endParaRPr lang="en-GB"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r>
              <a:rPr lang="en-GB" b="1" dirty="0" smtClean="0"/>
              <a:t>Other countries: Hostility towards ethnic minorities</a:t>
            </a:r>
            <a:endParaRPr lang="en-GB" b="1" dirty="0"/>
          </a:p>
        </p:txBody>
      </p:sp>
      <p:sp>
        <p:nvSpPr>
          <p:cNvPr id="3" name="Content Placeholder 2"/>
          <p:cNvSpPr>
            <a:spLocks noGrp="1"/>
          </p:cNvSpPr>
          <p:nvPr>
            <p:ph sz="half" idx="1"/>
          </p:nvPr>
        </p:nvSpPr>
        <p:spPr>
          <a:xfrm>
            <a:off x="395536" y="1700808"/>
            <a:ext cx="4104456" cy="5157192"/>
          </a:xfrm>
        </p:spPr>
        <p:txBody>
          <a:bodyPr>
            <a:normAutofit fontScale="77500" lnSpcReduction="20000"/>
          </a:bodyPr>
          <a:lstStyle/>
          <a:p>
            <a:r>
              <a:rPr lang="en-GB" dirty="0"/>
              <a:t>In other countries, concern was less around recent immigrants than long-standing ethnic minority groups perceived to be </a:t>
            </a:r>
            <a:r>
              <a:rPr lang="en-GB" dirty="0" smtClean="0"/>
              <a:t>threatening.</a:t>
            </a:r>
          </a:p>
          <a:p>
            <a:pPr>
              <a:buNone/>
            </a:pPr>
            <a:r>
              <a:rPr lang="en-GB" dirty="0" smtClean="0"/>
              <a:t>	</a:t>
            </a:r>
          </a:p>
          <a:p>
            <a:pPr>
              <a:buNone/>
            </a:pPr>
            <a:r>
              <a:rPr lang="en-GB" dirty="0"/>
              <a:t>	</a:t>
            </a:r>
            <a:r>
              <a:rPr lang="en-GB" dirty="0" smtClean="0"/>
              <a:t>‘</a:t>
            </a:r>
            <a:r>
              <a:rPr lang="en-GB" dirty="0"/>
              <a:t>I don’t want any of the Hungarian parties ruling in Slovakia, because it is our country’ (Kristina, Rimavska Sobota, SK</a:t>
            </a:r>
            <a:r>
              <a:rPr lang="en-GB" dirty="0" smtClean="0"/>
              <a:t>).</a:t>
            </a:r>
          </a:p>
          <a:p>
            <a:pPr>
              <a:buNone/>
            </a:pPr>
            <a:endParaRPr lang="en-GB" dirty="0" smtClean="0"/>
          </a:p>
          <a:p>
            <a:pPr>
              <a:buNone/>
            </a:pPr>
            <a:r>
              <a:rPr lang="en-GB" dirty="0" smtClean="0"/>
              <a:t>‘[…] when I settled in Riga I had a terrible, terrible hatred towards Russians, well, enormous! I even joined the National Union youth organisation for a while [...]’ (Dana, Rīga, LV)</a:t>
            </a:r>
            <a:endParaRPr lang="en-GB" dirty="0"/>
          </a:p>
        </p:txBody>
      </p:sp>
      <p:sp>
        <p:nvSpPr>
          <p:cNvPr id="4" name="Content Placeholder 3"/>
          <p:cNvSpPr>
            <a:spLocks noGrp="1"/>
          </p:cNvSpPr>
          <p:nvPr>
            <p:ph sz="half" idx="2"/>
          </p:nvPr>
        </p:nvSpPr>
        <p:spPr>
          <a:xfrm>
            <a:off x="4572000" y="1340768"/>
            <a:ext cx="4186808" cy="5257800"/>
          </a:xfrm>
        </p:spPr>
        <p:txBody>
          <a:bodyPr>
            <a:normAutofit fontScale="77500" lnSpcReduction="20000"/>
          </a:bodyPr>
          <a:lstStyle/>
          <a:p>
            <a:pPr>
              <a:buNone/>
            </a:pPr>
            <a:r>
              <a:rPr lang="en-GB" dirty="0" smtClean="0"/>
              <a:t>	</a:t>
            </a:r>
          </a:p>
          <a:p>
            <a:pPr>
              <a:buFont typeface="Wingdings" pitchFamily="2" charset="2"/>
              <a:buChar char="§"/>
            </a:pPr>
            <a:r>
              <a:rPr lang="en-GB" dirty="0" smtClean="0"/>
              <a:t>A </a:t>
            </a:r>
            <a:r>
              <a:rPr lang="en-GB" dirty="0"/>
              <a:t>special animosity is reserved for Roma </a:t>
            </a:r>
            <a:r>
              <a:rPr lang="en-GB" dirty="0" smtClean="0"/>
              <a:t>communities (everywhere).</a:t>
            </a:r>
          </a:p>
          <a:p>
            <a:pPr>
              <a:buNone/>
            </a:pPr>
            <a:r>
              <a:rPr lang="en-GB" dirty="0" smtClean="0"/>
              <a:t>	</a:t>
            </a:r>
          </a:p>
          <a:p>
            <a:pPr>
              <a:buNone/>
            </a:pPr>
            <a:r>
              <a:rPr lang="en-GB" dirty="0" smtClean="0"/>
              <a:t>	[Roma people] </a:t>
            </a:r>
            <a:r>
              <a:rPr lang="en-GB" dirty="0"/>
              <a:t>‘get 500 or 400 Euros every month without doing anything, they sit at home and have 4-5 or more kids and they live off our </a:t>
            </a:r>
            <a:r>
              <a:rPr lang="en-GB" dirty="0" smtClean="0"/>
              <a:t>taxes’ (</a:t>
            </a:r>
            <a:r>
              <a:rPr lang="en-GB" dirty="0"/>
              <a:t>Marek, Rimavska Sobota, SK</a:t>
            </a:r>
            <a:r>
              <a:rPr lang="en-GB" dirty="0" smtClean="0"/>
              <a:t>)</a:t>
            </a:r>
          </a:p>
          <a:p>
            <a:pPr>
              <a:buNone/>
            </a:pPr>
            <a:endParaRPr lang="en-GB" dirty="0"/>
          </a:p>
          <a:p>
            <a:pPr>
              <a:buNone/>
            </a:pPr>
            <a:r>
              <a:rPr lang="en-GB" dirty="0" smtClean="0"/>
              <a:t>	‘Working </a:t>
            </a:r>
            <a:r>
              <a:rPr lang="en-GB" dirty="0"/>
              <a:t>doesn’t play a role in Roma culture and so they don’t go to school or anything else. Well they are </a:t>
            </a:r>
            <a:r>
              <a:rPr lang="en-GB" dirty="0" smtClean="0"/>
              <a:t>a heavy </a:t>
            </a:r>
            <a:r>
              <a:rPr lang="en-GB" dirty="0"/>
              <a:t>burden on society</a:t>
            </a:r>
            <a:r>
              <a:rPr lang="en-GB" dirty="0" smtClean="0"/>
              <a:t>.’ (Riku, PK</a:t>
            </a:r>
            <a:r>
              <a:rPr lang="en-GB" dirty="0"/>
              <a:t>, FI) </a:t>
            </a:r>
          </a:p>
          <a:p>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2"/>
          </p:nvPr>
        </p:nvSpPr>
        <p:spPr>
          <a:xfrm>
            <a:off x="323528" y="1196752"/>
            <a:ext cx="2419672" cy="4929411"/>
          </a:xfrm>
        </p:spPr>
        <p:txBody>
          <a:bodyPr>
            <a:normAutofit/>
          </a:bodyPr>
          <a:lstStyle/>
          <a:p>
            <a:r>
              <a:rPr lang="en-GB" sz="2800" dirty="0" smtClean="0"/>
              <a:t>Exceptions to this rule are Russia and Greece where immigration is also seen as a problem.</a:t>
            </a:r>
          </a:p>
          <a:p>
            <a:endParaRPr lang="en-GB" sz="2400" dirty="0"/>
          </a:p>
        </p:txBody>
      </p:sp>
      <p:sp>
        <p:nvSpPr>
          <p:cNvPr id="3" name="Content Placeholder 2"/>
          <p:cNvSpPr>
            <a:spLocks noGrp="1"/>
          </p:cNvSpPr>
          <p:nvPr>
            <p:ph sz="quarter" idx="1"/>
          </p:nvPr>
        </p:nvSpPr>
        <p:spPr/>
        <p:txBody>
          <a:bodyPr>
            <a:normAutofit fontScale="85000" lnSpcReduction="10000"/>
          </a:bodyPr>
          <a:lstStyle/>
          <a:p>
            <a:r>
              <a:rPr lang="en-US" dirty="0" smtClean="0"/>
              <a:t>‘Immigration is a problem, they are right on that, and the question is how you deal with it. I mean the fact that illegal immigrants take jobs away from Greek citizens, or work without paying taxes or even that you are afraid to walk in the centre of Athens, all these are facts and Golden Dawn's views are based on these facts.’ (</a:t>
            </a:r>
            <a:r>
              <a:rPr lang="en-US" dirty="0" err="1" smtClean="0"/>
              <a:t>Mironas</a:t>
            </a:r>
            <a:r>
              <a:rPr lang="en-US" dirty="0" smtClean="0"/>
              <a:t>, AR, GR) </a:t>
            </a:r>
            <a:endParaRPr lang="en-GB" dirty="0" smtClean="0"/>
          </a:p>
          <a:p>
            <a:endParaRPr lang="en-GB" dirty="0" smtClean="0"/>
          </a:p>
          <a:p>
            <a:r>
              <a:rPr lang="en-GB" dirty="0" smtClean="0"/>
              <a:t>‘If immigrants would behave according to the norms of this country, everything would be fine and there would be no inequality. If you come here, please, live like we do.’ (</a:t>
            </a:r>
            <a:r>
              <a:rPr lang="en-GB" dirty="0" err="1" smtClean="0"/>
              <a:t>Egor</a:t>
            </a:r>
            <a:r>
              <a:rPr lang="en-GB" dirty="0" smtClean="0"/>
              <a:t>, </a:t>
            </a:r>
            <a:r>
              <a:rPr lang="en-GB" dirty="0" err="1" smtClean="0"/>
              <a:t>Kupchino</a:t>
            </a:r>
            <a:r>
              <a:rPr lang="en-GB" dirty="0" smtClean="0"/>
              <a:t>, RU)</a:t>
            </a:r>
          </a:p>
          <a:p>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764704"/>
            <a:ext cx="2448272" cy="2088232"/>
          </a:xfrm>
        </p:spPr>
        <p:txBody>
          <a:bodyPr>
            <a:noAutofit/>
          </a:bodyPr>
          <a:lstStyle/>
          <a:p>
            <a:r>
              <a:rPr lang="en-GB" sz="2400" dirty="0" smtClean="0"/>
              <a:t>Support  for extreme right: Anti-establishment attitudes</a:t>
            </a:r>
            <a:endParaRPr lang="en-GB" sz="2400" dirty="0"/>
          </a:p>
        </p:txBody>
      </p:sp>
      <p:sp>
        <p:nvSpPr>
          <p:cNvPr id="4" name="Content Placeholder 3"/>
          <p:cNvSpPr>
            <a:spLocks noGrp="1"/>
          </p:cNvSpPr>
          <p:nvPr>
            <p:ph type="body" idx="2"/>
          </p:nvPr>
        </p:nvSpPr>
        <p:spPr>
          <a:xfrm>
            <a:off x="251520" y="3212976"/>
            <a:ext cx="2462808" cy="4876800"/>
          </a:xfrm>
        </p:spPr>
        <p:txBody>
          <a:bodyPr>
            <a:noAutofit/>
          </a:bodyPr>
          <a:lstStyle/>
          <a:p>
            <a:r>
              <a:rPr lang="en-GB" sz="2000" dirty="0" smtClean="0"/>
              <a:t>Support for extreme right parties is also expressed as being a consequence of these parties having proved themselves an effective force in local government or being untainted by  political power.</a:t>
            </a:r>
          </a:p>
          <a:p>
            <a:endParaRPr lang="en-GB" sz="2000" dirty="0" smtClean="0"/>
          </a:p>
          <a:p>
            <a:endParaRPr lang="en-GB" sz="2000" dirty="0"/>
          </a:p>
        </p:txBody>
      </p:sp>
      <p:sp>
        <p:nvSpPr>
          <p:cNvPr id="3" name="Content Placeholder 2"/>
          <p:cNvSpPr>
            <a:spLocks noGrp="1"/>
          </p:cNvSpPr>
          <p:nvPr>
            <p:ph sz="quarter" idx="1"/>
          </p:nvPr>
        </p:nvSpPr>
        <p:spPr/>
        <p:txBody>
          <a:bodyPr>
            <a:normAutofit fontScale="77500" lnSpcReduction="20000"/>
          </a:bodyPr>
          <a:lstStyle/>
          <a:p>
            <a:pPr>
              <a:buNone/>
            </a:pPr>
            <a:endParaRPr lang="en-GB" dirty="0" smtClean="0"/>
          </a:p>
          <a:p>
            <a:pPr>
              <a:buNone/>
            </a:pPr>
            <a:r>
              <a:rPr lang="en-GB" dirty="0"/>
              <a:t>	</a:t>
            </a:r>
            <a:r>
              <a:rPr lang="en-GB" dirty="0" smtClean="0"/>
              <a:t>‘[…] </a:t>
            </a:r>
            <a:r>
              <a:rPr lang="en-GB" dirty="0"/>
              <a:t>here in Vic… Well, the neighbourhoods we’ve got, some have got a pretty high concentration of immigration, some problems are generated, they go complain, and they fix it. I understand because they see what there </a:t>
            </a:r>
            <a:r>
              <a:rPr lang="en-GB" dirty="0" smtClean="0"/>
              <a:t>is’. </a:t>
            </a:r>
            <a:r>
              <a:rPr lang="en-GB" dirty="0"/>
              <a:t>(Berta, Vic, ES</a:t>
            </a:r>
            <a:r>
              <a:rPr lang="en-GB" dirty="0" smtClean="0"/>
              <a:t>)</a:t>
            </a:r>
          </a:p>
          <a:p>
            <a:pPr>
              <a:buNone/>
            </a:pPr>
            <a:endParaRPr lang="en-GB" dirty="0" smtClean="0"/>
          </a:p>
          <a:p>
            <a:pPr>
              <a:buNone/>
            </a:pPr>
            <a:endParaRPr lang="en-GB" dirty="0" smtClean="0"/>
          </a:p>
          <a:p>
            <a:pPr>
              <a:buNone/>
            </a:pPr>
            <a:r>
              <a:rPr lang="en-GB" dirty="0" smtClean="0"/>
              <a:t>[…] they [</a:t>
            </a:r>
            <a:r>
              <a:rPr lang="en-GB" dirty="0" err="1" smtClean="0"/>
              <a:t>Jobbik</a:t>
            </a:r>
            <a:r>
              <a:rPr lang="en-GB" dirty="0" smtClean="0"/>
              <a:t>] have not lied so far, or it hasn’t been proven. Because they have never been in government, but besides this, they are more authentic, if you look at him, he is more prepared. There are interviews, and other TV programmes, where they are questioned, and he answers immediately, and this comes from him. He is not making it up because it would sound good. […] He does not hide things. (</a:t>
            </a:r>
            <a:r>
              <a:rPr lang="en-GB" dirty="0" err="1" smtClean="0"/>
              <a:t>Frici</a:t>
            </a:r>
            <a:r>
              <a:rPr lang="en-GB" dirty="0" smtClean="0"/>
              <a:t>, Sopron, HU)</a:t>
            </a:r>
          </a:p>
          <a:p>
            <a:pPr>
              <a:buNone/>
            </a:pP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90728" cy="758952"/>
          </a:xfrm>
        </p:spPr>
        <p:txBody>
          <a:bodyPr>
            <a:normAutofit fontScale="90000"/>
          </a:bodyPr>
          <a:lstStyle/>
          <a:p>
            <a:r>
              <a:rPr lang="en-GB" b="1" dirty="0" smtClean="0"/>
              <a:t>Support for extreme right: Telling it as it is</a:t>
            </a:r>
            <a:endParaRPr lang="en-GB" b="1" dirty="0"/>
          </a:p>
        </p:txBody>
      </p:sp>
      <p:sp>
        <p:nvSpPr>
          <p:cNvPr id="3" name="Content Placeholder 2"/>
          <p:cNvSpPr>
            <a:spLocks noGrp="1"/>
          </p:cNvSpPr>
          <p:nvPr>
            <p:ph sz="half" idx="1"/>
          </p:nvPr>
        </p:nvSpPr>
        <p:spPr>
          <a:xfrm>
            <a:off x="323528" y="2176272"/>
            <a:ext cx="4038600" cy="4681728"/>
          </a:xfrm>
        </p:spPr>
        <p:txBody>
          <a:bodyPr/>
          <a:lstStyle/>
          <a:p>
            <a:pPr marL="0" indent="0">
              <a:buNone/>
            </a:pPr>
            <a:r>
              <a:rPr lang="en-GB" dirty="0" smtClean="0"/>
              <a:t>This suggests young people who feel deceived and excluded by politicians are receptive to strategies of ‘</a:t>
            </a:r>
            <a:r>
              <a:rPr lang="en-GB" dirty="0" err="1" smtClean="0"/>
              <a:t>tellling</a:t>
            </a:r>
            <a:r>
              <a:rPr lang="en-GB" dirty="0" smtClean="0"/>
              <a:t> it as it is’ employed by radical populist right parties and movements (Pilkington 2015: 57).</a:t>
            </a:r>
          </a:p>
          <a:p>
            <a:pPr marL="0" indent="0">
              <a:buNone/>
            </a:pPr>
            <a:endParaRPr lang="en-GB" dirty="0"/>
          </a:p>
        </p:txBody>
      </p:sp>
      <p:sp>
        <p:nvSpPr>
          <p:cNvPr id="4" name="Content Placeholder 3"/>
          <p:cNvSpPr>
            <a:spLocks noGrp="1"/>
          </p:cNvSpPr>
          <p:nvPr>
            <p:ph sz="half" idx="2"/>
          </p:nvPr>
        </p:nvSpPr>
        <p:spPr>
          <a:xfrm>
            <a:off x="4860032" y="1844824"/>
            <a:ext cx="4038600" cy="4681728"/>
          </a:xfrm>
        </p:spPr>
        <p:txBody>
          <a:bodyPr/>
          <a:lstStyle/>
          <a:p>
            <a:pPr>
              <a:buNone/>
            </a:pPr>
            <a:r>
              <a:rPr lang="en-GB" dirty="0" smtClean="0"/>
              <a:t>	‘Extreme right parties are ‘more like us’: ‘they’re mainly made up of general people […]To be fair, to me that’s why they’re listening, they’re not like some fancy fucker who went to Harvard or whatever it is, Oxford, or whatever [...]’ (Barry, Nuneaton, GB)</a:t>
            </a:r>
          </a:p>
          <a:p>
            <a:endParaRPr lang="en-GB" dirty="0"/>
          </a:p>
        </p:txBody>
      </p:sp>
    </p:spTree>
    <p:extLst>
      <p:ext uri="{BB962C8B-B14F-4D97-AF65-F5344CB8AC3E}">
        <p14:creationId xmlns:p14="http://schemas.microsoft.com/office/powerpoint/2010/main" val="30747638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a:t/>
            </a:r>
            <a:br>
              <a:rPr lang="en-GB" b="1" dirty="0"/>
            </a:br>
            <a:r>
              <a:rPr lang="en-GB" b="1" dirty="0" smtClean="0"/>
              <a:t/>
            </a:r>
            <a:br>
              <a:rPr lang="en-GB" b="1" dirty="0" smtClean="0"/>
            </a:br>
            <a:r>
              <a:rPr lang="en-GB" b="1" dirty="0" smtClean="0"/>
              <a:t/>
            </a:r>
            <a:br>
              <a:rPr lang="en-GB" b="1" dirty="0" smtClean="0"/>
            </a:br>
            <a:r>
              <a:rPr lang="en-GB" b="1" dirty="0" smtClean="0"/>
              <a:t/>
            </a:r>
            <a:br>
              <a:rPr lang="en-GB" b="1" dirty="0" smtClean="0"/>
            </a:br>
            <a:r>
              <a:rPr lang="en-GB" dirty="0"/>
              <a:t/>
            </a:r>
            <a:br>
              <a:rPr lang="en-GB" dirty="0"/>
            </a:br>
            <a:r>
              <a:rPr lang="en-GB" dirty="0"/>
              <a:t> </a:t>
            </a:r>
            <a:br>
              <a:rPr lang="en-GB" dirty="0"/>
            </a:br>
            <a:endParaRPr lang="en-GB" dirty="0"/>
          </a:p>
        </p:txBody>
      </p:sp>
      <p:sp>
        <p:nvSpPr>
          <p:cNvPr id="6" name="Text Placeholder 5"/>
          <p:cNvSpPr>
            <a:spLocks noGrp="1"/>
          </p:cNvSpPr>
          <p:nvPr>
            <p:ph type="body" idx="2"/>
          </p:nvPr>
        </p:nvSpPr>
        <p:spPr>
          <a:xfrm>
            <a:off x="323528" y="836712"/>
            <a:ext cx="2362200" cy="4144963"/>
          </a:xfrm>
        </p:spPr>
        <p:txBody>
          <a:bodyPr>
            <a:normAutofit/>
          </a:bodyPr>
          <a:lstStyle/>
          <a:p>
            <a:r>
              <a:rPr lang="en-GB" sz="3600" dirty="0" smtClean="0"/>
              <a:t>Cynicism: Attitudes towards politicians and politics</a:t>
            </a:r>
          </a:p>
          <a:p>
            <a:endParaRPr lang="en-GB" sz="3600" dirty="0"/>
          </a:p>
        </p:txBody>
      </p:sp>
      <p:pic>
        <p:nvPicPr>
          <p:cNvPr id="3" name="Picture 2"/>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1960" y="764704"/>
            <a:ext cx="4392488" cy="5544616"/>
          </a:xfrm>
          <a:prstGeom prst="rect">
            <a:avLst/>
          </a:prstGeom>
          <a:noFill/>
        </p:spPr>
      </p:pic>
      <p:sp>
        <p:nvSpPr>
          <p:cNvPr id="4" name="Rectangle 3"/>
          <p:cNvSpPr/>
          <p:nvPr/>
        </p:nvSpPr>
        <p:spPr>
          <a:xfrm>
            <a:off x="2123728" y="620688"/>
            <a:ext cx="4572000" cy="369332"/>
          </a:xfrm>
          <a:prstGeom prst="rect">
            <a:avLst/>
          </a:prstGeom>
        </p:spPr>
        <p:txBody>
          <a:bodyPr>
            <a:spAutoFit/>
          </a:bodyPr>
          <a:lstStyle/>
          <a:p>
            <a:endParaRPr lang="en-GB" dirty="0"/>
          </a:p>
        </p:txBody>
      </p:sp>
    </p:spTree>
    <p:extLst>
      <p:ext uri="{BB962C8B-B14F-4D97-AF65-F5344CB8AC3E}">
        <p14:creationId xmlns:p14="http://schemas.microsoft.com/office/powerpoint/2010/main" val="36571897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922114"/>
          </a:xfrm>
        </p:spPr>
        <p:txBody>
          <a:bodyPr>
            <a:normAutofit/>
          </a:bodyPr>
          <a:lstStyle/>
          <a:p>
            <a:r>
              <a:rPr lang="en-GB" b="1" dirty="0" smtClean="0"/>
              <a:t>Youth receptivity? The evidence</a:t>
            </a:r>
            <a:endParaRPr lang="en-GB" b="1" dirty="0"/>
          </a:p>
        </p:txBody>
      </p:sp>
      <p:sp>
        <p:nvSpPr>
          <p:cNvPr id="3" name="Content Placeholder 2"/>
          <p:cNvSpPr>
            <a:spLocks noGrp="1"/>
          </p:cNvSpPr>
          <p:nvPr>
            <p:ph sz="quarter" idx="1"/>
          </p:nvPr>
        </p:nvSpPr>
        <p:spPr>
          <a:xfrm>
            <a:off x="467544" y="1412776"/>
            <a:ext cx="8352928" cy="5112568"/>
          </a:xfrm>
        </p:spPr>
        <p:txBody>
          <a:bodyPr>
            <a:normAutofit fontScale="85000" lnSpcReduction="20000"/>
          </a:bodyPr>
          <a:lstStyle/>
          <a:p>
            <a:r>
              <a:rPr lang="en-GB" dirty="0" smtClean="0"/>
              <a:t>Perception that the </a:t>
            </a:r>
            <a:r>
              <a:rPr lang="en-US" dirty="0" smtClean="0"/>
              <a:t>‘typical </a:t>
            </a:r>
            <a:r>
              <a:rPr lang="en-US" dirty="0"/>
              <a:t>extreme-right voter</a:t>
            </a:r>
            <a:r>
              <a:rPr lang="en-US" dirty="0" smtClean="0"/>
              <a:t>’ is young </a:t>
            </a:r>
            <a:r>
              <a:rPr lang="en-US" dirty="0"/>
              <a:t>(</a:t>
            </a:r>
            <a:r>
              <a:rPr lang="en-US" dirty="0" smtClean="0"/>
              <a:t>Bakić 2009) </a:t>
            </a:r>
            <a:endParaRPr lang="en-GB" dirty="0" smtClean="0"/>
          </a:p>
          <a:p>
            <a:r>
              <a:rPr lang="en-GB" i="1" dirty="0" smtClean="0"/>
              <a:t>But</a:t>
            </a:r>
            <a:r>
              <a:rPr lang="en-GB" dirty="0" smtClean="0"/>
              <a:t>, existing survey data confirm only : </a:t>
            </a:r>
          </a:p>
          <a:p>
            <a:pPr lvl="1">
              <a:buFont typeface="Wingdings" panose="05000000000000000000" pitchFamily="2" charset="2"/>
              <a:buChar char="Ø"/>
            </a:pPr>
            <a:r>
              <a:rPr lang="en-US" dirty="0"/>
              <a:t>support is weakest among highly educated professionals and greatest among manual </a:t>
            </a:r>
            <a:r>
              <a:rPr lang="en-US" dirty="0" smtClean="0"/>
              <a:t>workers, </a:t>
            </a:r>
            <a:r>
              <a:rPr lang="en-US" dirty="0"/>
              <a:t>small </a:t>
            </a:r>
            <a:r>
              <a:rPr lang="en-US" dirty="0" smtClean="0"/>
              <a:t>business owners, </a:t>
            </a:r>
            <a:r>
              <a:rPr lang="en-US" dirty="0"/>
              <a:t>the unemployed, ‘housewives’ and pensioners; </a:t>
            </a:r>
            <a:endParaRPr lang="en-US" dirty="0" smtClean="0"/>
          </a:p>
          <a:p>
            <a:pPr lvl="1">
              <a:buFont typeface="Wingdings" panose="05000000000000000000" pitchFamily="2" charset="2"/>
              <a:buChar char="Ø"/>
            </a:pPr>
            <a:r>
              <a:rPr lang="en-US" dirty="0"/>
              <a:t>s</a:t>
            </a:r>
            <a:r>
              <a:rPr lang="en-US" dirty="0" smtClean="0"/>
              <a:t>upport is stronger among </a:t>
            </a:r>
            <a:r>
              <a:rPr lang="en-US" dirty="0"/>
              <a:t>men than </a:t>
            </a:r>
            <a:r>
              <a:rPr lang="en-US" dirty="0" smtClean="0"/>
              <a:t>women</a:t>
            </a:r>
            <a:r>
              <a:rPr lang="en-US" dirty="0"/>
              <a:t> </a:t>
            </a:r>
            <a:r>
              <a:rPr lang="en-US" dirty="0" smtClean="0"/>
              <a:t>(Kitschelt 2007).</a:t>
            </a:r>
          </a:p>
          <a:p>
            <a:r>
              <a:rPr lang="en-US" dirty="0" smtClean="0"/>
              <a:t>It is argued that the young are more likely to vote for the extreme right because ‘</a:t>
            </a:r>
            <a:r>
              <a:rPr lang="en-US" dirty="0"/>
              <a:t>they compete with immigrants for scarce resources’ (Arzheimer, </a:t>
            </a:r>
            <a:r>
              <a:rPr lang="en-US" dirty="0" smtClean="0"/>
              <a:t>2009). </a:t>
            </a:r>
          </a:p>
          <a:p>
            <a:r>
              <a:rPr lang="en-US" dirty="0" smtClean="0"/>
              <a:t>In practice </a:t>
            </a:r>
            <a:r>
              <a:rPr lang="en-GB" dirty="0"/>
              <a:t>the impact of age on support for the far right </a:t>
            </a:r>
            <a:r>
              <a:rPr lang="en-GB" dirty="0" smtClean="0"/>
              <a:t>varies widely (nationally and regionally): </a:t>
            </a:r>
          </a:p>
          <a:p>
            <a:pPr lvl="1">
              <a:buFont typeface="Wingdings" panose="05000000000000000000" pitchFamily="2" charset="2"/>
              <a:buChar char="Ø"/>
            </a:pPr>
            <a:r>
              <a:rPr lang="en-GB" dirty="0" smtClean="0"/>
              <a:t>UK data on support for the BNP and UKIP show that these two parties are, on the contrary, supported disproportionately by those who are over 50 years of age. </a:t>
            </a:r>
          </a:p>
          <a:p>
            <a:pPr lvl="1">
              <a:buFont typeface="Wingdings" panose="05000000000000000000" pitchFamily="2" charset="2"/>
              <a:buChar char="Ø"/>
            </a:pPr>
            <a:r>
              <a:rPr lang="en-GB" dirty="0" smtClean="0"/>
              <a:t>In East European countries support among the young is high, mirroring evidence that younger generations are less rather than more tolerant than older generations.</a:t>
            </a:r>
            <a:endParaRPr lang="en-US" dirty="0"/>
          </a:p>
          <a:p>
            <a:pPr lvl="1">
              <a:buFont typeface="Wingdings" panose="05000000000000000000" pitchFamily="2" charset="2"/>
              <a:buChar char="Ø"/>
            </a:pPr>
            <a:endParaRPr lang="en-US" dirty="0"/>
          </a:p>
          <a:p>
            <a:endParaRPr lang="en-GB" dirty="0" smtClean="0"/>
          </a:p>
        </p:txBody>
      </p:sp>
    </p:spTree>
    <p:extLst>
      <p:ext uri="{BB962C8B-B14F-4D97-AF65-F5344CB8AC3E}">
        <p14:creationId xmlns:p14="http://schemas.microsoft.com/office/powerpoint/2010/main" val="1856131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down)">
                                      <p:cBhvr>
                                        <p:cTn id="28" dur="500"/>
                                        <p:tgtEl>
                                          <p:spTgt spid="3">
                                            <p:txEl>
                                              <p:pRg st="5" end="5"/>
                                            </p:tx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down)">
                                      <p:cBhvr>
                                        <p:cTn id="31" dur="500"/>
                                        <p:tgtEl>
                                          <p:spTgt spid="3">
                                            <p:txEl>
                                              <p:pRg st="6" end="6"/>
                                            </p:txEl>
                                          </p:spTgt>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wipe(down)">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Cynicism and receptivity to populist/radical right</a:t>
            </a:r>
            <a:endParaRPr lang="en-GB" b="1" dirty="0"/>
          </a:p>
        </p:txBody>
      </p:sp>
      <p:pic>
        <p:nvPicPr>
          <p:cNvPr id="4" name="Content Placeholder 3"/>
          <p:cNvPicPr>
            <a:picLocks noGrp="1" noChangeAspect="1" noChangeArrowheads="1"/>
          </p:cNvPicPr>
          <p:nvPr>
            <p:ph sz="quarter" idx="1"/>
          </p:nvPr>
        </p:nvPicPr>
        <p:blipFill>
          <a:blip r:embed="rId3" cstate="print">
            <a:extLst>
              <a:ext uri="{28A0092B-C50C-407E-A947-70E740481C1C}">
                <a14:useLocalDpi xmlns:a14="http://schemas.microsoft.com/office/drawing/2010/main" val="0"/>
              </a:ext>
            </a:extLst>
          </a:blip>
          <a:stretch>
            <a:fillRect/>
          </a:stretch>
        </p:blipFill>
        <p:spPr bwMode="auto">
          <a:xfrm>
            <a:off x="899592" y="1556792"/>
            <a:ext cx="7642201" cy="4998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86167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Support for movements of the extreme left</a:t>
            </a:r>
          </a:p>
        </p:txBody>
      </p:sp>
      <p:sp>
        <p:nvSpPr>
          <p:cNvPr id="4" name="Content Placeholder 3"/>
          <p:cNvSpPr>
            <a:spLocks noGrp="1"/>
          </p:cNvSpPr>
          <p:nvPr>
            <p:ph sz="half" idx="1"/>
          </p:nvPr>
        </p:nvSpPr>
        <p:spPr>
          <a:xfrm>
            <a:off x="457200" y="1600200"/>
            <a:ext cx="4042792" cy="4853136"/>
          </a:xfrm>
        </p:spPr>
        <p:txBody>
          <a:bodyPr>
            <a:noAutofit/>
          </a:bodyPr>
          <a:lstStyle/>
          <a:p>
            <a:r>
              <a:rPr lang="en-GB" sz="2400" dirty="0" smtClean="0"/>
              <a:t>Mention </a:t>
            </a:r>
            <a:r>
              <a:rPr lang="en-GB" sz="2400" dirty="0"/>
              <a:t>of radical right wing parties and movements significantly outweighs references to left wing </a:t>
            </a:r>
            <a:r>
              <a:rPr lang="en-GB" sz="2400" dirty="0" smtClean="0"/>
              <a:t>parties in follow-up interviews. </a:t>
            </a:r>
          </a:p>
          <a:p>
            <a:r>
              <a:rPr lang="en-GB" sz="2400" dirty="0" smtClean="0"/>
              <a:t>This reflects </a:t>
            </a:r>
            <a:r>
              <a:rPr lang="en-GB" sz="2400" dirty="0"/>
              <a:t>not greater support for radical right wing agendas </a:t>
            </a:r>
            <a:r>
              <a:rPr lang="en-GB" sz="2400" dirty="0" smtClean="0"/>
              <a:t>but </a:t>
            </a:r>
            <a:r>
              <a:rPr lang="en-GB" sz="2400" dirty="0"/>
              <a:t>the more frequent association of radical or extreme agendas with </a:t>
            </a:r>
            <a:r>
              <a:rPr lang="en-GB" sz="2400" dirty="0" smtClean="0"/>
              <a:t>the right wing </a:t>
            </a:r>
            <a:r>
              <a:rPr lang="en-GB" sz="2400" dirty="0"/>
              <a:t>rather than </a:t>
            </a:r>
            <a:r>
              <a:rPr lang="en-GB" sz="2400" dirty="0" smtClean="0"/>
              <a:t>the left</a:t>
            </a:r>
            <a:r>
              <a:rPr lang="en-GB" sz="2400" dirty="0"/>
              <a:t>.</a:t>
            </a:r>
          </a:p>
        </p:txBody>
      </p:sp>
      <p:sp>
        <p:nvSpPr>
          <p:cNvPr id="5" name="Content Placeholder 4"/>
          <p:cNvSpPr>
            <a:spLocks noGrp="1"/>
          </p:cNvSpPr>
          <p:nvPr>
            <p:ph sz="half" idx="2"/>
          </p:nvPr>
        </p:nvSpPr>
        <p:spPr>
          <a:xfrm>
            <a:off x="4860032" y="1700808"/>
            <a:ext cx="4038600" cy="4681728"/>
          </a:xfrm>
        </p:spPr>
        <p:txBody>
          <a:bodyPr>
            <a:normAutofit fontScale="92500" lnSpcReduction="20000"/>
          </a:bodyPr>
          <a:lstStyle/>
          <a:p>
            <a:r>
              <a:rPr lang="en-GB" dirty="0" smtClean="0"/>
              <a:t>References are </a:t>
            </a:r>
            <a:r>
              <a:rPr lang="en-GB" dirty="0"/>
              <a:t>heavily dominated </a:t>
            </a:r>
            <a:r>
              <a:rPr lang="en-GB" dirty="0" smtClean="0"/>
              <a:t>by the </a:t>
            </a:r>
            <a:r>
              <a:rPr lang="en-GB" dirty="0"/>
              <a:t>Spanish data set and in </a:t>
            </a:r>
            <a:r>
              <a:rPr lang="en-GB" dirty="0" smtClean="0"/>
              <a:t>particular support </a:t>
            </a:r>
            <a:r>
              <a:rPr lang="en-GB" dirty="0"/>
              <a:t>for the CUP. </a:t>
            </a:r>
            <a:endParaRPr lang="en-GB" dirty="0" smtClean="0"/>
          </a:p>
          <a:p>
            <a:endParaRPr lang="en-GB" dirty="0"/>
          </a:p>
          <a:p>
            <a:r>
              <a:rPr lang="en-GB" dirty="0" smtClean="0"/>
              <a:t>In some countries, e.g. Croatia,  respondents found it difficult </a:t>
            </a:r>
            <a:r>
              <a:rPr lang="en-GB" dirty="0"/>
              <a:t>to even imagine what left-wing extremism might look </a:t>
            </a:r>
            <a:r>
              <a:rPr lang="en-GB" dirty="0" smtClean="0"/>
              <a:t>like.</a:t>
            </a:r>
          </a:p>
          <a:p>
            <a:pPr>
              <a:buNone/>
            </a:pPr>
            <a:endParaRPr lang="en-GB" dirty="0" smtClean="0"/>
          </a:p>
          <a:p>
            <a:pPr>
              <a:buNone/>
            </a:pPr>
            <a:r>
              <a:rPr lang="en-GB" dirty="0" smtClean="0"/>
              <a:t>	‘</a:t>
            </a:r>
            <a:r>
              <a:rPr lang="en-GB" dirty="0"/>
              <a:t>I don’t even know what it would mean to be extreme left-wing’ (Barbara, Podsljeme, HR).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Rejection </a:t>
            </a:r>
            <a:r>
              <a:rPr lang="en-GB" b="1" dirty="0" smtClean="0"/>
              <a:t>of extremism: right-wing</a:t>
            </a:r>
            <a:endParaRPr lang="en-GB" b="1" dirty="0"/>
          </a:p>
        </p:txBody>
      </p:sp>
      <p:sp>
        <p:nvSpPr>
          <p:cNvPr id="4" name="Content Placeholder 3"/>
          <p:cNvSpPr>
            <a:spLocks noGrp="1"/>
          </p:cNvSpPr>
          <p:nvPr>
            <p:ph sz="half" idx="1"/>
          </p:nvPr>
        </p:nvSpPr>
        <p:spPr>
          <a:xfrm>
            <a:off x="323528" y="1412776"/>
            <a:ext cx="4054224" cy="4937720"/>
          </a:xfrm>
        </p:spPr>
        <p:txBody>
          <a:bodyPr>
            <a:noAutofit/>
          </a:bodyPr>
          <a:lstStyle/>
          <a:p>
            <a:r>
              <a:rPr lang="en-GB" sz="2000" dirty="0" smtClean="0"/>
              <a:t>Explanations of (others’) support for extreme and radical right parties are of two kinds: </a:t>
            </a:r>
          </a:p>
          <a:p>
            <a:pPr lvl="1">
              <a:buFont typeface="Wingdings" pitchFamily="2" charset="2"/>
              <a:buChar char="Ø"/>
            </a:pPr>
            <a:r>
              <a:rPr lang="en-GB" sz="2000" dirty="0" smtClean="0"/>
              <a:t>individualised (‘stupid’ or ‘racist’ people vote for them);</a:t>
            </a:r>
          </a:p>
          <a:p>
            <a:pPr lvl="1">
              <a:buFont typeface="Wingdings" pitchFamily="2" charset="2"/>
              <a:buChar char="Ø"/>
            </a:pPr>
            <a:r>
              <a:rPr lang="en-GB" sz="2000" dirty="0" smtClean="0"/>
              <a:t> systemic (support for such parties is a product of economic crisis and the failure of the political system). </a:t>
            </a:r>
          </a:p>
          <a:p>
            <a:r>
              <a:rPr lang="en-GB" sz="2000" dirty="0" smtClean="0"/>
              <a:t>Rejection </a:t>
            </a:r>
            <a:r>
              <a:rPr lang="en-GB" sz="2000" dirty="0"/>
              <a:t>of right wing extremism </a:t>
            </a:r>
            <a:r>
              <a:rPr lang="en-GB" sz="2000" dirty="0" smtClean="0"/>
              <a:t>is related </a:t>
            </a:r>
            <a:r>
              <a:rPr lang="en-GB" sz="2000" dirty="0"/>
              <a:t>to accusations that such parties and movements were ‘racist’ or exploited anti-immigration or ethnic minority tensions.</a:t>
            </a:r>
          </a:p>
        </p:txBody>
      </p:sp>
      <p:sp>
        <p:nvSpPr>
          <p:cNvPr id="5" name="Content Placeholder 4"/>
          <p:cNvSpPr>
            <a:spLocks noGrp="1"/>
          </p:cNvSpPr>
          <p:nvPr>
            <p:ph sz="half" idx="2"/>
          </p:nvPr>
        </p:nvSpPr>
        <p:spPr>
          <a:xfrm>
            <a:off x="4572000" y="1600200"/>
            <a:ext cx="4114800" cy="4997152"/>
          </a:xfrm>
        </p:spPr>
        <p:txBody>
          <a:bodyPr>
            <a:normAutofit fontScale="85000" lnSpcReduction="10000"/>
          </a:bodyPr>
          <a:lstStyle/>
          <a:p>
            <a:pPr>
              <a:buNone/>
            </a:pPr>
            <a:r>
              <a:rPr lang="en-GB" dirty="0" smtClean="0"/>
              <a:t>	 ‘it does come out of a lack of education, for want of a better word […] I don't think I've ever met an educated racist [laughs].’ (Pam, Coventry, GB)</a:t>
            </a:r>
          </a:p>
          <a:p>
            <a:endParaRPr lang="en-GB" dirty="0" smtClean="0"/>
          </a:p>
          <a:p>
            <a:pPr>
              <a:buNone/>
            </a:pPr>
            <a:r>
              <a:rPr lang="en-GB" dirty="0" smtClean="0"/>
              <a:t>	‘You’re taking advantage of the fear of immigrants to win votes. The strategy is to win votes, and some people have achieved it. But it [</a:t>
            </a:r>
            <a:r>
              <a:rPr lang="en-GB" dirty="0" err="1" smtClean="0"/>
              <a:t>PxC</a:t>
            </a:r>
            <a:r>
              <a:rPr lang="en-GB" dirty="0" smtClean="0"/>
              <a:t>] seems like a reactionary party that’s taking advantage of the situation [...]. (</a:t>
            </a:r>
            <a:r>
              <a:rPr lang="en-GB" dirty="0" err="1" smtClean="0"/>
              <a:t>Iker</a:t>
            </a:r>
            <a:r>
              <a:rPr lang="en-GB" dirty="0" smtClean="0"/>
              <a:t>, </a:t>
            </a:r>
            <a:r>
              <a:rPr lang="en-GB" dirty="0" err="1" smtClean="0"/>
              <a:t>Sant</a:t>
            </a:r>
            <a:r>
              <a:rPr lang="en-GB" dirty="0" smtClean="0"/>
              <a:t> </a:t>
            </a:r>
            <a:r>
              <a:rPr lang="en-GB" dirty="0" err="1" smtClean="0"/>
              <a:t>Cugat</a:t>
            </a:r>
            <a:r>
              <a:rPr lang="en-GB" dirty="0" smtClean="0"/>
              <a:t>, ES)</a:t>
            </a:r>
          </a:p>
          <a:p>
            <a:pPr>
              <a:buNone/>
            </a:pP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Rejection of extremism: left-wing </a:t>
            </a:r>
            <a:endParaRPr lang="en-GB" b="1" dirty="0"/>
          </a:p>
        </p:txBody>
      </p:sp>
      <p:sp>
        <p:nvSpPr>
          <p:cNvPr id="3" name="Content Placeholder 2"/>
          <p:cNvSpPr>
            <a:spLocks noGrp="1"/>
          </p:cNvSpPr>
          <p:nvPr>
            <p:ph sz="half" idx="1"/>
          </p:nvPr>
        </p:nvSpPr>
        <p:spPr>
          <a:xfrm>
            <a:off x="323528" y="1556792"/>
            <a:ext cx="4038600" cy="4681728"/>
          </a:xfrm>
        </p:spPr>
        <p:txBody>
          <a:bodyPr>
            <a:normAutofit fontScale="92500" lnSpcReduction="10000"/>
          </a:bodyPr>
          <a:lstStyle/>
          <a:p>
            <a:pPr>
              <a:buNone/>
            </a:pPr>
            <a:r>
              <a:rPr lang="en-GB" dirty="0" smtClean="0"/>
              <a:t>	The </a:t>
            </a:r>
            <a:r>
              <a:rPr lang="en-GB" dirty="0"/>
              <a:t>reasons for the rejection of left wing </a:t>
            </a:r>
            <a:r>
              <a:rPr lang="en-GB" dirty="0" smtClean="0"/>
              <a:t>extremism focused rather on</a:t>
            </a:r>
            <a:r>
              <a:rPr lang="en-GB" dirty="0"/>
              <a:t>: </a:t>
            </a:r>
            <a:endParaRPr lang="en-GB" dirty="0" smtClean="0"/>
          </a:p>
          <a:p>
            <a:pPr>
              <a:buFont typeface="Wingdings" pitchFamily="2" charset="2"/>
              <a:buChar char="Ø"/>
            </a:pPr>
            <a:r>
              <a:rPr lang="en-GB" dirty="0" smtClean="0"/>
              <a:t>the </a:t>
            </a:r>
            <a:r>
              <a:rPr lang="en-GB" dirty="0"/>
              <a:t>reactive and unattainable nature of parties’ policies; </a:t>
            </a:r>
            <a:endParaRPr lang="en-GB" dirty="0" smtClean="0"/>
          </a:p>
          <a:p>
            <a:pPr>
              <a:buFont typeface="Wingdings" pitchFamily="2" charset="2"/>
              <a:buChar char="Ø"/>
            </a:pPr>
            <a:r>
              <a:rPr lang="en-GB" dirty="0" smtClean="0"/>
              <a:t>concern </a:t>
            </a:r>
            <a:r>
              <a:rPr lang="en-GB" dirty="0"/>
              <a:t>about the implications of anti-EU stances; </a:t>
            </a:r>
            <a:endParaRPr lang="en-GB" dirty="0" smtClean="0"/>
          </a:p>
          <a:p>
            <a:pPr>
              <a:buFont typeface="Wingdings" pitchFamily="2" charset="2"/>
              <a:buChar char="Ø"/>
            </a:pPr>
            <a:r>
              <a:rPr lang="en-GB" dirty="0" smtClean="0"/>
              <a:t>and </a:t>
            </a:r>
            <a:r>
              <a:rPr lang="en-GB" dirty="0"/>
              <a:t>the rigid nature of their discourse and inability to collaborate.</a:t>
            </a:r>
          </a:p>
          <a:p>
            <a:endParaRPr lang="en-GB" dirty="0"/>
          </a:p>
        </p:txBody>
      </p:sp>
      <p:sp>
        <p:nvSpPr>
          <p:cNvPr id="4" name="Content Placeholder 3"/>
          <p:cNvSpPr>
            <a:spLocks noGrp="1"/>
          </p:cNvSpPr>
          <p:nvPr>
            <p:ph sz="half" idx="2"/>
          </p:nvPr>
        </p:nvSpPr>
        <p:spPr>
          <a:xfrm>
            <a:off x="4932040" y="1844824"/>
            <a:ext cx="4038600" cy="4681728"/>
          </a:xfrm>
        </p:spPr>
        <p:txBody>
          <a:bodyPr>
            <a:normAutofit fontScale="92500" lnSpcReduction="10000"/>
          </a:bodyPr>
          <a:lstStyle/>
          <a:p>
            <a:pPr>
              <a:buNone/>
            </a:pPr>
            <a:r>
              <a:rPr lang="en-GB" dirty="0" smtClean="0"/>
              <a:t>	‘Well</a:t>
            </a:r>
            <a:r>
              <a:rPr lang="en-GB" dirty="0"/>
              <a:t>, when the leader of the party </a:t>
            </a:r>
            <a:r>
              <a:rPr lang="en-GB" dirty="0" smtClean="0"/>
              <a:t>[Syriza] is </a:t>
            </a:r>
            <a:r>
              <a:rPr lang="en-GB" dirty="0"/>
              <a:t>on TV saying that, </a:t>
            </a:r>
            <a:r>
              <a:rPr lang="en-GB" dirty="0" smtClean="0"/>
              <a:t>“When </a:t>
            </a:r>
            <a:r>
              <a:rPr lang="en-GB" dirty="0"/>
              <a:t>we have power we will eradicate our debt and return to </a:t>
            </a:r>
            <a:r>
              <a:rPr lang="en-GB" dirty="0" smtClean="0"/>
              <a:t>drachma”, </a:t>
            </a:r>
            <a:r>
              <a:rPr lang="en-GB" dirty="0"/>
              <a:t>that's unattainable. I mean if we remove ourselves from the Eurozone, what will happen to us as a nation</a:t>
            </a:r>
            <a:r>
              <a:rPr lang="en-GB" dirty="0" smtClean="0"/>
              <a:t>?’ </a:t>
            </a:r>
            <a:r>
              <a:rPr lang="en-GB" dirty="0"/>
              <a:t>(Nadia, AR, GR)</a:t>
            </a:r>
          </a:p>
          <a:p>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Rejecting all extremes</a:t>
            </a:r>
            <a:endParaRPr lang="en-GB" b="1" dirty="0"/>
          </a:p>
        </p:txBody>
      </p:sp>
      <p:sp>
        <p:nvSpPr>
          <p:cNvPr id="3" name="Content Placeholder 2"/>
          <p:cNvSpPr>
            <a:spLocks noGrp="1"/>
          </p:cNvSpPr>
          <p:nvPr>
            <p:ph sz="half" idx="1"/>
          </p:nvPr>
        </p:nvSpPr>
        <p:spPr>
          <a:xfrm>
            <a:off x="395536" y="1772816"/>
            <a:ext cx="4038600" cy="4681728"/>
          </a:xfrm>
        </p:spPr>
        <p:txBody>
          <a:bodyPr>
            <a:normAutofit fontScale="85000" lnSpcReduction="20000"/>
          </a:bodyPr>
          <a:lstStyle/>
          <a:p>
            <a:r>
              <a:rPr lang="en-GB" dirty="0" smtClean="0"/>
              <a:t>Many respondents reject extreme positions of both left and right.</a:t>
            </a:r>
          </a:p>
          <a:p>
            <a:endParaRPr lang="en-GB" dirty="0" smtClean="0"/>
          </a:p>
          <a:p>
            <a:pPr>
              <a:buNone/>
            </a:pPr>
            <a:r>
              <a:rPr lang="en-GB" dirty="0" smtClean="0"/>
              <a:t>	‘I </a:t>
            </a:r>
            <a:r>
              <a:rPr lang="en-GB" dirty="0"/>
              <a:t>am repelled by the two extremes in the same way. I do not differentiate between them' (Mironas, AR, GR</a:t>
            </a:r>
            <a:r>
              <a:rPr lang="en-GB" dirty="0" smtClean="0"/>
              <a:t>)</a:t>
            </a:r>
          </a:p>
          <a:p>
            <a:pPr>
              <a:buNone/>
            </a:pPr>
            <a:endParaRPr lang="en-GB" dirty="0" smtClean="0"/>
          </a:p>
          <a:p>
            <a:pPr>
              <a:buNone/>
            </a:pPr>
            <a:r>
              <a:rPr lang="en-GB" dirty="0" smtClean="0"/>
              <a:t>	‘</a:t>
            </a:r>
            <a:r>
              <a:rPr lang="en-GB" dirty="0"/>
              <a:t>I do not support radical solutions, because that is not how the problems will be solved. I don’t know any better solution right now. But I do not support extremists.’ (Vladimir, Trnava, SK)</a:t>
            </a:r>
          </a:p>
        </p:txBody>
      </p:sp>
      <p:sp>
        <p:nvSpPr>
          <p:cNvPr id="4" name="Content Placeholder 3"/>
          <p:cNvSpPr>
            <a:spLocks noGrp="1"/>
          </p:cNvSpPr>
          <p:nvPr>
            <p:ph sz="half" idx="2"/>
          </p:nvPr>
        </p:nvSpPr>
        <p:spPr>
          <a:xfrm>
            <a:off x="4860032" y="1700808"/>
            <a:ext cx="4104456" cy="4824536"/>
          </a:xfrm>
        </p:spPr>
        <p:txBody>
          <a:bodyPr>
            <a:normAutofit fontScale="85000" lnSpcReduction="20000"/>
          </a:bodyPr>
          <a:lstStyle/>
          <a:p>
            <a:r>
              <a:rPr lang="en-GB" dirty="0"/>
              <a:t>This </a:t>
            </a:r>
            <a:r>
              <a:rPr lang="en-GB" dirty="0" smtClean="0"/>
              <a:t>reflects </a:t>
            </a:r>
            <a:r>
              <a:rPr lang="en-GB" dirty="0"/>
              <a:t>the findings of the MYPLACE </a:t>
            </a:r>
            <a:r>
              <a:rPr lang="en-GB" dirty="0" smtClean="0"/>
              <a:t>survey.</a:t>
            </a:r>
          </a:p>
          <a:p>
            <a:pPr>
              <a:buNone/>
            </a:pPr>
            <a:endParaRPr lang="en-GB" dirty="0" smtClean="0"/>
          </a:p>
          <a:p>
            <a:r>
              <a:rPr lang="en-GB" dirty="0" smtClean="0"/>
              <a:t>When </a:t>
            </a:r>
            <a:r>
              <a:rPr lang="en-GB" dirty="0"/>
              <a:t>asked to place themselves on the political spectrum from left (0) to right (10), respondents tended to cluster around the midway </a:t>
            </a:r>
            <a:r>
              <a:rPr lang="en-GB" dirty="0" smtClean="0"/>
              <a:t>point.</a:t>
            </a:r>
          </a:p>
          <a:p>
            <a:pPr>
              <a:buNone/>
            </a:pPr>
            <a:endParaRPr lang="en-GB" dirty="0" smtClean="0"/>
          </a:p>
          <a:p>
            <a:r>
              <a:rPr lang="en-GB" dirty="0" smtClean="0"/>
              <a:t>The </a:t>
            </a:r>
            <a:r>
              <a:rPr lang="en-GB" dirty="0"/>
              <a:t>most extreme left position was 3.2 (Vic, ES) while the most extreme right position was 6.3 (Vyborg, RU) (Pollock et al, 2015: 147)</a:t>
            </a: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wipe(down)">
                                      <p:cBhvr>
                                        <p:cTn id="13" dur="500"/>
                                        <p:tgtEl>
                                          <p:spTgt spid="3">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wipe(down)">
                                      <p:cBhvr>
                                        <p:cTn id="18" dur="500"/>
                                        <p:tgtEl>
                                          <p:spTgt spid="4">
                                            <p:txEl>
                                              <p:pRg st="0" end="0"/>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wipe(down)">
                                      <p:cBhvr>
                                        <p:cTn id="21" dur="500"/>
                                        <p:tgtEl>
                                          <p:spTgt spid="4">
                                            <p:txEl>
                                              <p:pRg st="2" end="2"/>
                                            </p:txEl>
                                          </p:spTgt>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Effect transition="in" filter="wipe(down)">
                                      <p:cBhvr>
                                        <p:cTn id="24"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4" grpId="0" build="allAtOnce"/>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Autofit/>
          </a:bodyPr>
          <a:lstStyle/>
          <a:p>
            <a:r>
              <a:rPr lang="en-GB" sz="4000" b="1" dirty="0" smtClean="0"/>
              <a:t>Conclusions</a:t>
            </a:r>
            <a:endParaRPr lang="en-GB" sz="4000" b="1" dirty="0"/>
          </a:p>
        </p:txBody>
      </p:sp>
      <p:sp>
        <p:nvSpPr>
          <p:cNvPr id="3" name="Content Placeholder 2"/>
          <p:cNvSpPr>
            <a:spLocks noGrp="1"/>
          </p:cNvSpPr>
          <p:nvPr>
            <p:ph sz="quarter" idx="1"/>
          </p:nvPr>
        </p:nvSpPr>
        <p:spPr>
          <a:xfrm>
            <a:off x="467544" y="1412776"/>
            <a:ext cx="8280920" cy="5616624"/>
          </a:xfrm>
        </p:spPr>
        <p:txBody>
          <a:bodyPr>
            <a:normAutofit fontScale="70000" lnSpcReduction="20000"/>
          </a:bodyPr>
          <a:lstStyle/>
          <a:p>
            <a:r>
              <a:rPr lang="en-GB" dirty="0" smtClean="0"/>
              <a:t>Engagement </a:t>
            </a:r>
            <a:r>
              <a:rPr lang="en-GB" dirty="0"/>
              <a:t>with ‘extremism’ and ‘radicalism’ is heavily concentrated in a small number of </a:t>
            </a:r>
            <a:r>
              <a:rPr lang="en-GB" dirty="0" smtClean="0"/>
              <a:t>countries. Engagement does not always equate to receptivity (Spain/Georgia).</a:t>
            </a:r>
          </a:p>
          <a:p>
            <a:r>
              <a:rPr lang="en-GB" dirty="0" smtClean="0"/>
              <a:t>Both survey and  interview data from MYPLACE show greatest receptivity </a:t>
            </a:r>
            <a:r>
              <a:rPr lang="en-GB" dirty="0"/>
              <a:t>to the radical </a:t>
            </a:r>
            <a:r>
              <a:rPr lang="en-GB" dirty="0" smtClean="0"/>
              <a:t>right </a:t>
            </a:r>
            <a:r>
              <a:rPr lang="en-GB" dirty="0"/>
              <a:t>in locations in the post-socialist countries of Hungary, Slovakia and Russia and also in </a:t>
            </a:r>
            <a:r>
              <a:rPr lang="en-GB" dirty="0" smtClean="0"/>
              <a:t>Greece.</a:t>
            </a:r>
          </a:p>
          <a:p>
            <a:r>
              <a:rPr lang="en-GB" dirty="0"/>
              <a:t>The </a:t>
            </a:r>
            <a:r>
              <a:rPr lang="en-GB" dirty="0" smtClean="0"/>
              <a:t>extreme </a:t>
            </a:r>
            <a:r>
              <a:rPr lang="en-GB" dirty="0"/>
              <a:t>right </a:t>
            </a:r>
            <a:r>
              <a:rPr lang="en-GB" dirty="0" smtClean="0"/>
              <a:t>is more visible to </a:t>
            </a:r>
            <a:r>
              <a:rPr lang="en-GB" dirty="0"/>
              <a:t>young people </a:t>
            </a:r>
            <a:r>
              <a:rPr lang="en-GB" dirty="0" smtClean="0"/>
              <a:t>than </a:t>
            </a:r>
            <a:r>
              <a:rPr lang="en-GB" dirty="0"/>
              <a:t>the extreme left, although the latter features in </a:t>
            </a:r>
            <a:r>
              <a:rPr lang="en-GB" dirty="0" smtClean="0"/>
              <a:t>interviews in Spain and eastern </a:t>
            </a:r>
            <a:r>
              <a:rPr lang="en-GB" dirty="0"/>
              <a:t>Germany. </a:t>
            </a:r>
            <a:endParaRPr lang="en-GB" dirty="0" smtClean="0"/>
          </a:p>
          <a:p>
            <a:r>
              <a:rPr lang="en-GB" dirty="0" smtClean="0"/>
              <a:t>Support </a:t>
            </a:r>
            <a:r>
              <a:rPr lang="en-GB" dirty="0"/>
              <a:t>for </a:t>
            </a:r>
            <a:r>
              <a:rPr lang="en-GB" dirty="0" smtClean="0"/>
              <a:t>extreme/radical </a:t>
            </a:r>
            <a:r>
              <a:rPr lang="en-GB" dirty="0"/>
              <a:t>right </a:t>
            </a:r>
            <a:r>
              <a:rPr lang="en-GB" dirty="0" smtClean="0"/>
              <a:t>ideologies </a:t>
            </a:r>
            <a:r>
              <a:rPr lang="en-GB" dirty="0"/>
              <a:t>and movements </a:t>
            </a:r>
            <a:r>
              <a:rPr lang="en-GB" dirty="0" smtClean="0"/>
              <a:t>is a </a:t>
            </a:r>
            <a:r>
              <a:rPr lang="en-GB" dirty="0"/>
              <a:t>minority </a:t>
            </a:r>
            <a:r>
              <a:rPr lang="en-GB" dirty="0" smtClean="0"/>
              <a:t>position but views lie on a continuum rather than reflecting a tolerant ‘mainstream’ and a separate and dangerous extremist fringe.</a:t>
            </a:r>
          </a:p>
          <a:p>
            <a:r>
              <a:rPr lang="en-GB" dirty="0" smtClean="0"/>
              <a:t>Empathy for the extreme right is </a:t>
            </a:r>
            <a:r>
              <a:rPr lang="en-GB" dirty="0"/>
              <a:t>usually constructed around concerns over ethnic tension, immigration or ‘threats’ posed by religious </a:t>
            </a:r>
            <a:r>
              <a:rPr lang="en-GB" dirty="0" smtClean="0"/>
              <a:t>minorities. It is also linked to anti-establishment motifs.</a:t>
            </a:r>
          </a:p>
          <a:p>
            <a:r>
              <a:rPr lang="en-GB" dirty="0" smtClean="0"/>
              <a:t>Respondents reject extreme right wing parties because they are ‘racist’ or exploit anti-immigration sentiments. They reject left wing extremism as unrealistic and ideologically rigid.</a:t>
            </a:r>
          </a:p>
          <a:p>
            <a:r>
              <a:rPr lang="en-GB" dirty="0" smtClean="0"/>
              <a:t>Young people avoid both extremes of the political spectrum when they place themselves on a left-right scale; some explicitly reject all extremes.</a:t>
            </a:r>
          </a:p>
          <a:p>
            <a:endParaRPr lang="en-GB" dirty="0" smtClean="0"/>
          </a:p>
          <a:p>
            <a:endParaRPr lang="en-GB" dirty="0" smtClean="0"/>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dirty="0" smtClean="0"/>
              <a:t>Constraints on existing knowledge</a:t>
            </a:r>
            <a:endParaRPr lang="en-GB" sz="3600" b="1" dirty="0"/>
          </a:p>
        </p:txBody>
      </p:sp>
      <p:sp>
        <p:nvSpPr>
          <p:cNvPr id="3" name="Content Placeholder 2"/>
          <p:cNvSpPr>
            <a:spLocks noGrp="1"/>
          </p:cNvSpPr>
          <p:nvPr>
            <p:ph sz="quarter" idx="1"/>
          </p:nvPr>
        </p:nvSpPr>
        <p:spPr>
          <a:xfrm>
            <a:off x="457200" y="1600200"/>
            <a:ext cx="8435280" cy="4997152"/>
          </a:xfrm>
        </p:spPr>
        <p:txBody>
          <a:bodyPr>
            <a:normAutofit/>
          </a:bodyPr>
          <a:lstStyle/>
          <a:p>
            <a:r>
              <a:rPr lang="en-GB" dirty="0" smtClean="0"/>
              <a:t>Existing </a:t>
            </a:r>
            <a:r>
              <a:rPr lang="en-GB" dirty="0"/>
              <a:t>literature is based  largely on </a:t>
            </a:r>
            <a:r>
              <a:rPr lang="en-GB" dirty="0" smtClean="0"/>
              <a:t>past voting patterns </a:t>
            </a:r>
            <a:r>
              <a:rPr lang="en-GB" dirty="0"/>
              <a:t>or general population surveys of voting intentions in relation to formally registered </a:t>
            </a:r>
            <a:r>
              <a:rPr lang="en-GB" dirty="0" smtClean="0"/>
              <a:t>political </a:t>
            </a:r>
            <a:r>
              <a:rPr lang="en-GB" dirty="0"/>
              <a:t>parties.</a:t>
            </a:r>
          </a:p>
          <a:p>
            <a:r>
              <a:rPr lang="en-GB" dirty="0"/>
              <a:t>This constrains our knowledge since groups of the population supporting </a:t>
            </a:r>
            <a:r>
              <a:rPr lang="en-GB" dirty="0" smtClean="0"/>
              <a:t>populist/radical right parties </a:t>
            </a:r>
            <a:r>
              <a:rPr lang="en-GB" dirty="0"/>
              <a:t>are small and general population surveys also contain a relatively small sample of young people. </a:t>
            </a:r>
          </a:p>
          <a:p>
            <a:r>
              <a:rPr lang="en-GB" dirty="0" smtClean="0"/>
              <a:t>Reliable data on the strength of support for a range of populist and radical right political agendas among youth in Europe are thus lacking.</a:t>
            </a:r>
          </a:p>
        </p:txBody>
      </p:sp>
    </p:spTree>
    <p:extLst>
      <p:ext uri="{BB962C8B-B14F-4D97-AF65-F5344CB8AC3E}">
        <p14:creationId xmlns:p14="http://schemas.microsoft.com/office/powerpoint/2010/main" val="2864087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922114"/>
          </a:xfrm>
        </p:spPr>
        <p:txBody>
          <a:bodyPr>
            <a:normAutofit/>
          </a:bodyPr>
          <a:lstStyle/>
          <a:p>
            <a:r>
              <a:rPr lang="en-GB" b="1" dirty="0" smtClean="0"/>
              <a:t>MYPLACE: Research context</a:t>
            </a:r>
            <a:endParaRPr lang="en-GB" b="1" dirty="0"/>
          </a:p>
        </p:txBody>
      </p:sp>
      <p:sp>
        <p:nvSpPr>
          <p:cNvPr id="3" name="Content Placeholder 2"/>
          <p:cNvSpPr>
            <a:spLocks noGrp="1"/>
          </p:cNvSpPr>
          <p:nvPr>
            <p:ph sz="quarter" idx="1"/>
          </p:nvPr>
        </p:nvSpPr>
        <p:spPr>
          <a:xfrm>
            <a:off x="467544" y="1772816"/>
            <a:ext cx="8208912" cy="4680520"/>
          </a:xfrm>
        </p:spPr>
        <p:txBody>
          <a:bodyPr>
            <a:normAutofit lnSpcReduction="10000"/>
          </a:bodyPr>
          <a:lstStyle/>
          <a:p>
            <a:pPr lvl="0"/>
            <a:r>
              <a:rPr lang="en-GB" dirty="0" smtClean="0"/>
              <a:t>MYPLACE explores the relationship between political heritage, young people’s current civic and political engagement and activism, and their receptivity to radical or populist agendas. (</a:t>
            </a:r>
            <a:r>
              <a:rPr lang="en-GB" dirty="0" smtClean="0">
                <a:hlinkClick r:id="rId3"/>
              </a:rPr>
              <a:t>http://www.fp7-myplace.eu/</a:t>
            </a:r>
            <a:r>
              <a:rPr lang="en-GB" dirty="0" smtClean="0"/>
              <a:t>)</a:t>
            </a:r>
          </a:p>
          <a:p>
            <a:pPr marL="0" lvl="0" indent="0">
              <a:buNone/>
            </a:pPr>
            <a:endParaRPr lang="en-GB" dirty="0" smtClean="0"/>
          </a:p>
          <a:p>
            <a:r>
              <a:rPr lang="en-GB" dirty="0" smtClean="0"/>
              <a:t>It  used </a:t>
            </a:r>
            <a:r>
              <a:rPr lang="en-GB" dirty="0"/>
              <a:t>a case study </a:t>
            </a:r>
            <a:r>
              <a:rPr lang="en-GB" dirty="0" smtClean="0"/>
              <a:t>approach consisting of </a:t>
            </a:r>
            <a:r>
              <a:rPr lang="en-GB" dirty="0"/>
              <a:t>30 </a:t>
            </a:r>
            <a:r>
              <a:rPr lang="en-GB" dirty="0" smtClean="0"/>
              <a:t>locations in 14 European countries. Locations were selected to provide within </a:t>
            </a:r>
            <a:r>
              <a:rPr lang="en-GB" dirty="0"/>
              <a:t>country contrasts in terms of hypothesised receptivity to radical politics.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GB" b="1" dirty="0" smtClean="0"/>
              <a:t>Research locations</a:t>
            </a:r>
            <a:endParaRPr lang="en-GB" b="1" dirty="0"/>
          </a:p>
        </p:txBody>
      </p:sp>
      <p:pic>
        <p:nvPicPr>
          <p:cNvPr id="4" name="Content Placeholder 3" descr="140107_MYPLACE_Euro_Map_Colour_Coded_No_Title.jpg"/>
          <p:cNvPicPr>
            <a:picLocks noGrp="1" noChangeAspect="1"/>
          </p:cNvPicPr>
          <p:nvPr>
            <p:ph sz="quarter" idx="1"/>
          </p:nvPr>
        </p:nvPicPr>
        <p:blipFill>
          <a:blip r:embed="rId3" cstate="print"/>
          <a:stretch>
            <a:fillRect/>
          </a:stretch>
        </p:blipFill>
        <p:spPr>
          <a:xfrm>
            <a:off x="1115616" y="1412776"/>
            <a:ext cx="7121229" cy="5029734"/>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964488" cy="634082"/>
          </a:xfrm>
        </p:spPr>
        <p:txBody>
          <a:bodyPr>
            <a:normAutofit fontScale="90000"/>
          </a:bodyPr>
          <a:lstStyle/>
          <a:p>
            <a:r>
              <a:rPr lang="en-GB" b="1" dirty="0" smtClean="0"/>
              <a:t>Extremism and radicalism: Starting points</a:t>
            </a:r>
            <a:endParaRPr lang="en-GB" b="1" dirty="0"/>
          </a:p>
        </p:txBody>
      </p:sp>
      <p:sp>
        <p:nvSpPr>
          <p:cNvPr id="3" name="Content Placeholder 2"/>
          <p:cNvSpPr>
            <a:spLocks noGrp="1"/>
          </p:cNvSpPr>
          <p:nvPr>
            <p:ph sz="quarter" idx="1"/>
          </p:nvPr>
        </p:nvSpPr>
        <p:spPr>
          <a:xfrm>
            <a:off x="467544" y="1484784"/>
            <a:ext cx="8363272" cy="4968552"/>
          </a:xfrm>
        </p:spPr>
        <p:txBody>
          <a:bodyPr>
            <a:normAutofit fontScale="85000" lnSpcReduction="20000"/>
          </a:bodyPr>
          <a:lstStyle/>
          <a:p>
            <a:r>
              <a:rPr lang="en-GB" dirty="0"/>
              <a:t>The working definition of ‘</a:t>
            </a:r>
            <a:r>
              <a:rPr lang="en-GB" dirty="0" smtClean="0"/>
              <a:t>extremism’: </a:t>
            </a:r>
          </a:p>
          <a:p>
            <a:pPr lvl="1"/>
            <a:r>
              <a:rPr lang="en-GB" dirty="0" smtClean="0"/>
              <a:t>a </a:t>
            </a:r>
            <a:r>
              <a:rPr lang="en-GB" dirty="0"/>
              <a:t>generalised measure of deviance from the political </a:t>
            </a:r>
            <a:r>
              <a:rPr lang="en-GB" dirty="0" smtClean="0"/>
              <a:t>norm;</a:t>
            </a:r>
          </a:p>
          <a:p>
            <a:pPr lvl="1"/>
            <a:r>
              <a:rPr lang="en-GB" dirty="0" smtClean="0"/>
              <a:t>a </a:t>
            </a:r>
            <a:r>
              <a:rPr lang="en-GB" dirty="0"/>
              <a:t>specific tendency to violate democratic </a:t>
            </a:r>
            <a:r>
              <a:rPr lang="en-GB" dirty="0" smtClean="0"/>
              <a:t>procedures;</a:t>
            </a:r>
          </a:p>
          <a:p>
            <a:pPr lvl="1"/>
            <a:r>
              <a:rPr lang="en-GB" dirty="0" smtClean="0"/>
              <a:t>intolerance to </a:t>
            </a:r>
            <a:r>
              <a:rPr lang="en-GB" dirty="0"/>
              <a:t>variety and opposition</a:t>
            </a:r>
            <a:r>
              <a:rPr lang="en-GB" dirty="0" smtClean="0"/>
              <a:t>.</a:t>
            </a:r>
          </a:p>
          <a:p>
            <a:r>
              <a:rPr lang="en-GB" dirty="0" smtClean="0"/>
              <a:t>It </a:t>
            </a:r>
            <a:r>
              <a:rPr lang="en-GB" dirty="0"/>
              <a:t>is distinguished from ‘radicalism’, which </a:t>
            </a:r>
            <a:r>
              <a:rPr lang="en-GB" dirty="0" smtClean="0"/>
              <a:t>may require the ‘suspension’ of democracy (in order to institute a new order) while not </a:t>
            </a:r>
            <a:r>
              <a:rPr lang="en-GB" dirty="0"/>
              <a:t>necessarily being anti-democratic as such</a:t>
            </a:r>
            <a:r>
              <a:rPr lang="en-GB" dirty="0" smtClean="0"/>
              <a:t>. </a:t>
            </a:r>
          </a:p>
          <a:p>
            <a:r>
              <a:rPr lang="en-GB" dirty="0" smtClean="0"/>
              <a:t>Both terms have been applied to both right and left. Our concern is primarily with right-wing variants.</a:t>
            </a:r>
          </a:p>
          <a:p>
            <a:r>
              <a:rPr lang="en-GB" dirty="0" smtClean="0"/>
              <a:t>‘Radical </a:t>
            </a:r>
            <a:r>
              <a:rPr lang="en-GB" dirty="0"/>
              <a:t>populist right</a:t>
            </a:r>
            <a:r>
              <a:rPr lang="en-GB" dirty="0" smtClean="0"/>
              <a:t>’: distinguishes parties </a:t>
            </a:r>
            <a:r>
              <a:rPr lang="en-GB" dirty="0"/>
              <a:t>and movements </a:t>
            </a:r>
            <a:r>
              <a:rPr lang="en-GB" dirty="0" smtClean="0"/>
              <a:t>that </a:t>
            </a:r>
            <a:r>
              <a:rPr lang="en-GB" dirty="0"/>
              <a:t>remain broadly democratic despite opposing some fundamental values of liberal democracy </a:t>
            </a:r>
            <a:r>
              <a:rPr lang="en-GB" dirty="0" smtClean="0"/>
              <a:t>(e.g. tolerance</a:t>
            </a:r>
            <a:r>
              <a:rPr lang="en-GB" dirty="0"/>
              <a:t>) and promoting an ideology that combines nativism, authoritarianism, and </a:t>
            </a:r>
            <a:r>
              <a:rPr lang="en-GB" dirty="0" smtClean="0"/>
              <a:t>populism from classic ‘extreme’ or ‘far right’ political parties in </a:t>
            </a:r>
            <a:r>
              <a:rPr lang="en-GB" dirty="0"/>
              <a:t>(Mudde, 2007: 25-30</a:t>
            </a:r>
            <a:r>
              <a:rPr lang="en-GB" dirty="0" smtClean="0"/>
              <a:t>).</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down)">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down)">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67544" y="1412776"/>
            <a:ext cx="8352928" cy="5445224"/>
          </a:xfrm>
        </p:spPr>
        <p:txBody>
          <a:bodyPr>
            <a:normAutofit fontScale="92500" lnSpcReduction="10000"/>
          </a:bodyPr>
          <a:lstStyle/>
          <a:p>
            <a:pPr lvl="0">
              <a:buFont typeface="Wingdings" pitchFamily="2" charset="2"/>
              <a:buChar char="§"/>
            </a:pPr>
            <a:r>
              <a:rPr lang="en-GB" dirty="0" smtClean="0"/>
              <a:t>MYPLACE  </a:t>
            </a:r>
            <a:r>
              <a:rPr lang="en-GB" dirty="0"/>
              <a:t>employed a mixed method research design including:</a:t>
            </a:r>
          </a:p>
          <a:p>
            <a:pPr lvl="1">
              <a:buFont typeface="Wingdings" pitchFamily="2" charset="2"/>
              <a:buChar char="Ø"/>
            </a:pPr>
            <a:r>
              <a:rPr lang="en-GB" b="1" dirty="0"/>
              <a:t>Questionnaire survey (</a:t>
            </a:r>
            <a:r>
              <a:rPr lang="en-GB" b="1" dirty="0" smtClean="0"/>
              <a:t>N=16,935</a:t>
            </a:r>
            <a:r>
              <a:rPr lang="en-GB" b="1" dirty="0"/>
              <a:t>, </a:t>
            </a:r>
            <a:r>
              <a:rPr lang="en-GB" b="1" dirty="0" smtClean="0"/>
              <a:t>target=600 </a:t>
            </a:r>
            <a:r>
              <a:rPr lang="en-GB" b="1" dirty="0"/>
              <a:t>per location) of young people aged 16-25; </a:t>
            </a:r>
          </a:p>
          <a:p>
            <a:pPr lvl="1">
              <a:buFont typeface="Wingdings" pitchFamily="2" charset="2"/>
              <a:buChar char="Ø"/>
            </a:pPr>
            <a:r>
              <a:rPr lang="en-GB" b="1" dirty="0"/>
              <a:t>Follow up interviews (</a:t>
            </a:r>
            <a:r>
              <a:rPr lang="en-GB" b="1" dirty="0" smtClean="0"/>
              <a:t>N=903</a:t>
            </a:r>
            <a:r>
              <a:rPr lang="en-GB" b="1" dirty="0"/>
              <a:t>, </a:t>
            </a:r>
            <a:r>
              <a:rPr lang="en-GB" b="1" dirty="0" smtClean="0"/>
              <a:t>target=30 </a:t>
            </a:r>
            <a:r>
              <a:rPr lang="en-GB" b="1" dirty="0"/>
              <a:t>per location) with a sub-sample of these young people;</a:t>
            </a:r>
          </a:p>
          <a:p>
            <a:pPr lvl="1">
              <a:buFont typeface="Wingdings" pitchFamily="2" charset="2"/>
              <a:buChar char="Ø"/>
            </a:pPr>
            <a:r>
              <a:rPr lang="en-GB" dirty="0"/>
              <a:t>44 ethnographic studies of youth activism, in 6 thematic clusters;</a:t>
            </a:r>
          </a:p>
          <a:p>
            <a:pPr lvl="1">
              <a:buFont typeface="Wingdings" pitchFamily="2" charset="2"/>
              <a:buChar char="Ø"/>
            </a:pPr>
            <a:r>
              <a:rPr lang="en-GB" dirty="0"/>
              <a:t>Ethnographic observation at 18 sites of memory including expert interviews with staff (</a:t>
            </a:r>
            <a:r>
              <a:rPr lang="en-GB" dirty="0" smtClean="0"/>
              <a:t>N=73</a:t>
            </a:r>
            <a:r>
              <a:rPr lang="en-GB" dirty="0"/>
              <a:t>), focus groups with young people (</a:t>
            </a:r>
            <a:r>
              <a:rPr lang="en-GB" dirty="0" smtClean="0"/>
              <a:t>N=56</a:t>
            </a:r>
            <a:r>
              <a:rPr lang="en-GB" dirty="0"/>
              <a:t>) and inter-generational interviews (</a:t>
            </a:r>
            <a:r>
              <a:rPr lang="en-GB" dirty="0" smtClean="0"/>
              <a:t>N=180).</a:t>
            </a:r>
          </a:p>
          <a:p>
            <a:pPr>
              <a:buFont typeface="Wingdings" pitchFamily="2" charset="2"/>
              <a:buChar char="§"/>
            </a:pPr>
            <a:r>
              <a:rPr lang="en-GB" dirty="0" smtClean="0"/>
              <a:t>Respondents for follow-up interviews were selected from volunteers recruited during the survey.</a:t>
            </a:r>
          </a:p>
          <a:p>
            <a:pPr>
              <a:buFont typeface="Wingdings" pitchFamily="2" charset="2"/>
              <a:buChar char="§"/>
            </a:pPr>
            <a:r>
              <a:rPr lang="en-GB" dirty="0" smtClean="0"/>
              <a:t>The cross-national analysis of qualitative interview data employed an adaptation of the meta-ethnographic synthesis approach (</a:t>
            </a:r>
            <a:r>
              <a:rPr lang="en-GB" dirty="0" err="1" smtClean="0"/>
              <a:t>Noblit</a:t>
            </a:r>
            <a:r>
              <a:rPr lang="en-GB" dirty="0" smtClean="0"/>
              <a:t> and Hare, 1988). </a:t>
            </a:r>
          </a:p>
          <a:p>
            <a:pPr>
              <a:buFont typeface="Arial" pitchFamily="34" charset="0"/>
              <a:buChar char="•"/>
            </a:pPr>
            <a:endParaRPr lang="en-GB" dirty="0" smtClean="0"/>
          </a:p>
          <a:p>
            <a:pPr marL="457200" lvl="1" indent="0">
              <a:buNone/>
            </a:pPr>
            <a:endParaRPr lang="en-GB" dirty="0"/>
          </a:p>
          <a:p>
            <a:pPr marL="0" indent="0">
              <a:buNone/>
            </a:pPr>
            <a:endParaRPr lang="en-GB" dirty="0" smtClean="0"/>
          </a:p>
          <a:p>
            <a:pPr marL="0" indent="0">
              <a:buNone/>
            </a:pPr>
            <a:endParaRPr lang="en-GB" dirty="0"/>
          </a:p>
        </p:txBody>
      </p:sp>
      <p:sp>
        <p:nvSpPr>
          <p:cNvPr id="5" name="Title 1"/>
          <p:cNvSpPr>
            <a:spLocks noGrp="1"/>
          </p:cNvSpPr>
          <p:nvPr>
            <p:ph type="title"/>
          </p:nvPr>
        </p:nvSpPr>
        <p:spPr>
          <a:xfrm>
            <a:off x="301752" y="228600"/>
            <a:ext cx="8534400" cy="758952"/>
          </a:xfrm>
        </p:spPr>
        <p:txBody>
          <a:bodyPr>
            <a:noAutofit/>
          </a:bodyPr>
          <a:lstStyle/>
          <a:p>
            <a:r>
              <a:rPr lang="en-GB" sz="3600" b="1" dirty="0" smtClean="0"/>
              <a:t>Research Design</a:t>
            </a:r>
            <a:endParaRPr lang="en-GB" sz="3600" b="1" dirty="0"/>
          </a:p>
        </p:txBody>
      </p:sp>
    </p:spTree>
    <p:extLst>
      <p:ext uri="{BB962C8B-B14F-4D97-AF65-F5344CB8AC3E}">
        <p14:creationId xmlns:p14="http://schemas.microsoft.com/office/powerpoint/2010/main" val="1334016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down)">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down)">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8518720" cy="1158952"/>
          </a:xfrm>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Receptivity to extremism/radicalism</a:t>
            </a:r>
            <a:br>
              <a:rPr lang="en-US" b="1" dirty="0" smtClean="0"/>
            </a:br>
            <a:r>
              <a:rPr lang="en-US" b="1" dirty="0" smtClean="0"/>
              <a:t>MYPLACE survey data</a:t>
            </a:r>
            <a:endParaRPr lang="en-US" b="1" dirty="0"/>
          </a:p>
        </p:txBody>
      </p:sp>
      <p:sp>
        <p:nvSpPr>
          <p:cNvPr id="3" name="Content Placeholder 2"/>
          <p:cNvSpPr>
            <a:spLocks noGrp="1"/>
          </p:cNvSpPr>
          <p:nvPr>
            <p:ph sz="quarter" idx="1"/>
          </p:nvPr>
        </p:nvSpPr>
        <p:spPr>
          <a:xfrm>
            <a:off x="467544" y="1529408"/>
            <a:ext cx="8352928" cy="5328592"/>
          </a:xfrm>
        </p:spPr>
        <p:txBody>
          <a:bodyPr>
            <a:normAutofit fontScale="85000" lnSpcReduction="10000"/>
          </a:bodyPr>
          <a:lstStyle/>
          <a:p>
            <a:pPr>
              <a:spcBef>
                <a:spcPts val="0"/>
              </a:spcBef>
              <a:defRPr/>
            </a:pPr>
            <a:r>
              <a:rPr lang="en-GB" dirty="0" smtClean="0"/>
              <a:t>The MYPLACE survey is youth-focused and asked: </a:t>
            </a:r>
          </a:p>
          <a:p>
            <a:pPr marL="400050" lvl="1" indent="0">
              <a:spcBef>
                <a:spcPts val="0"/>
              </a:spcBef>
              <a:buNone/>
              <a:defRPr/>
            </a:pPr>
            <a:r>
              <a:rPr lang="en-GB" dirty="0" smtClean="0"/>
              <a:t>i) For </a:t>
            </a:r>
            <a:r>
              <a:rPr lang="en-GB" dirty="0"/>
              <a:t>whom </a:t>
            </a:r>
            <a:r>
              <a:rPr lang="en-GB" dirty="0" smtClean="0"/>
              <a:t>respondents had voted </a:t>
            </a:r>
            <a:r>
              <a:rPr lang="en-GB" dirty="0"/>
              <a:t>(in last national and local </a:t>
            </a:r>
            <a:r>
              <a:rPr lang="en-GB" dirty="0" smtClean="0"/>
              <a:t>elections), </a:t>
            </a:r>
            <a:r>
              <a:rPr lang="en-GB" dirty="0"/>
              <a:t>if they had voted); </a:t>
            </a:r>
            <a:endParaRPr lang="en-GB" dirty="0" smtClean="0"/>
          </a:p>
          <a:p>
            <a:pPr marL="400050" lvl="1" indent="0">
              <a:spcBef>
                <a:spcPts val="0"/>
              </a:spcBef>
              <a:buNone/>
              <a:defRPr/>
            </a:pPr>
            <a:r>
              <a:rPr lang="en-GB" dirty="0" smtClean="0"/>
              <a:t>ii) To which political party (if any) respondents felt ‘close’. </a:t>
            </a:r>
          </a:p>
          <a:p>
            <a:pPr marL="400050" lvl="1" indent="0">
              <a:spcBef>
                <a:spcPts val="0"/>
              </a:spcBef>
              <a:buNone/>
              <a:defRPr/>
            </a:pPr>
            <a:endParaRPr lang="en-GB" dirty="0"/>
          </a:p>
          <a:p>
            <a:r>
              <a:rPr lang="en-GB" dirty="0" smtClean="0"/>
              <a:t>But, the 16-25 years target range meant that many respondents had not yet voted reducing the sample of ‘voters’ for radical right/populist parties</a:t>
            </a:r>
          </a:p>
          <a:p>
            <a:pPr marL="0" indent="0">
              <a:buNone/>
            </a:pPr>
            <a:endParaRPr lang="en-GB" dirty="0" smtClean="0"/>
          </a:p>
          <a:p>
            <a:r>
              <a:rPr lang="en-GB" dirty="0" smtClean="0"/>
              <a:t>59.1% of respondents reported that they did not ‘feel close to’ any party. The absolute number of those reporting empathy with a far right or populist/radical right party is small. </a:t>
            </a:r>
          </a:p>
          <a:p>
            <a:endParaRPr lang="en-GB" dirty="0" smtClean="0"/>
          </a:p>
          <a:p>
            <a:r>
              <a:rPr lang="en-GB" dirty="0" smtClean="0"/>
              <a:t>This interference from broader distrust in political parties suggests understanding receptivity to the far right is better measured by support for ideas rather than parties.</a:t>
            </a:r>
          </a:p>
          <a:p>
            <a:endParaRPr lang="en-GB" dirty="0" smtClean="0"/>
          </a:p>
          <a:p>
            <a:pPr marL="0" indent="0">
              <a:buNone/>
            </a:pPr>
            <a:endParaRPr lang="en-GB" dirty="0" smtClean="0"/>
          </a:p>
          <a:p>
            <a:endParaRPr lang="en-GB" dirty="0" smtClean="0"/>
          </a:p>
          <a:p>
            <a:endParaRPr lang="en-GB" dirty="0" smtClean="0"/>
          </a:p>
          <a:p>
            <a:endParaRPr lang="en-US" dirty="0"/>
          </a:p>
        </p:txBody>
      </p:sp>
    </p:spTree>
    <p:extLst>
      <p:ext uri="{BB962C8B-B14F-4D97-AF65-F5344CB8AC3E}">
        <p14:creationId xmlns:p14="http://schemas.microsoft.com/office/powerpoint/2010/main" val="2978628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down)">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wipe(down)">
                                      <p:cBhvr>
                                        <p:cTn id="23" dur="500"/>
                                        <p:tgtEl>
                                          <p:spTgt spid="3">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wipe(down)">
                                      <p:cBhvr>
                                        <p:cTn id="2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Exceptions to the rule</a:t>
            </a:r>
            <a:endParaRPr lang="en-GB" b="1" dirty="0"/>
          </a:p>
        </p:txBody>
      </p:sp>
      <p:sp>
        <p:nvSpPr>
          <p:cNvPr id="3" name="Content Placeholder 2"/>
          <p:cNvSpPr>
            <a:spLocks noGrp="1"/>
          </p:cNvSpPr>
          <p:nvPr>
            <p:ph sz="quarter" idx="1"/>
          </p:nvPr>
        </p:nvSpPr>
        <p:spPr>
          <a:xfrm>
            <a:off x="395536" y="1412776"/>
            <a:ext cx="8424936" cy="5328592"/>
          </a:xfrm>
        </p:spPr>
        <p:txBody>
          <a:bodyPr>
            <a:normAutofit fontScale="92500" lnSpcReduction="20000"/>
          </a:bodyPr>
          <a:lstStyle/>
          <a:p>
            <a:pPr>
              <a:buNone/>
            </a:pPr>
            <a:r>
              <a:rPr lang="en-GB" dirty="0"/>
              <a:t>The exceptions here are in Greece, Finland and Hungary</a:t>
            </a:r>
            <a:r>
              <a:rPr lang="en-GB" dirty="0" smtClean="0"/>
              <a:t>.</a:t>
            </a:r>
            <a:endParaRPr lang="en-GB" dirty="0"/>
          </a:p>
          <a:p>
            <a:r>
              <a:rPr lang="en-GB" dirty="0"/>
              <a:t>Of those who had voted in the last national election in the country:</a:t>
            </a:r>
          </a:p>
          <a:p>
            <a:pPr lvl="1">
              <a:buFont typeface="Wingdings" panose="05000000000000000000" pitchFamily="2" charset="2"/>
              <a:buChar char="Ø"/>
            </a:pPr>
            <a:r>
              <a:rPr lang="en-GB" dirty="0"/>
              <a:t>in Greece 16.7% had voted for  Golden </a:t>
            </a:r>
            <a:r>
              <a:rPr lang="en-GB" dirty="0" smtClean="0"/>
              <a:t>Dawn (more than twice the proportion of the general population)</a:t>
            </a:r>
            <a:endParaRPr lang="en-GB" dirty="0"/>
          </a:p>
          <a:p>
            <a:pPr lvl="1">
              <a:buFont typeface="Wingdings" panose="05000000000000000000" pitchFamily="2" charset="2"/>
              <a:buChar char="Ø"/>
            </a:pPr>
            <a:r>
              <a:rPr lang="en-GB" dirty="0"/>
              <a:t>In Finland, 14% had voted for </a:t>
            </a:r>
            <a:r>
              <a:rPr lang="en-GB" dirty="0" smtClean="0"/>
              <a:t>The Finns (5% less than the general population)</a:t>
            </a:r>
          </a:p>
          <a:p>
            <a:pPr lvl="1">
              <a:buFont typeface="Wingdings" panose="05000000000000000000" pitchFamily="2" charset="2"/>
              <a:buChar char="Ø"/>
            </a:pPr>
            <a:r>
              <a:rPr lang="en-GB" dirty="0" smtClean="0"/>
              <a:t>In Hungary 27% had voted for Jobbik (12% more than the general population)</a:t>
            </a:r>
          </a:p>
          <a:p>
            <a:pPr lvl="1">
              <a:buNone/>
            </a:pPr>
            <a:endParaRPr lang="en-GB" dirty="0" smtClean="0"/>
          </a:p>
          <a:p>
            <a:r>
              <a:rPr lang="en-GB" dirty="0" smtClean="0"/>
              <a:t>Of those reporting they </a:t>
            </a:r>
            <a:r>
              <a:rPr lang="en-GB" dirty="0"/>
              <a:t>felt close to any </a:t>
            </a:r>
            <a:r>
              <a:rPr lang="en-GB" dirty="0" smtClean="0"/>
              <a:t>party</a:t>
            </a:r>
          </a:p>
          <a:p>
            <a:pPr lvl="1">
              <a:buFont typeface="Wingdings" panose="05000000000000000000" pitchFamily="2" charset="2"/>
              <a:buChar char="Ø"/>
            </a:pPr>
            <a:r>
              <a:rPr lang="en-GB" dirty="0" smtClean="0"/>
              <a:t>In Greece </a:t>
            </a:r>
            <a:r>
              <a:rPr lang="en-GB" dirty="0"/>
              <a:t>20.5% </a:t>
            </a:r>
            <a:r>
              <a:rPr lang="en-GB" dirty="0" smtClean="0"/>
              <a:t>felt close to Golden Dawn</a:t>
            </a:r>
          </a:p>
          <a:p>
            <a:pPr lvl="1">
              <a:buFont typeface="Wingdings" panose="05000000000000000000" pitchFamily="2" charset="2"/>
              <a:buChar char="Ø"/>
            </a:pPr>
            <a:r>
              <a:rPr lang="en-GB" dirty="0" smtClean="0"/>
              <a:t>In Finland 22% felt close to The Finns</a:t>
            </a:r>
          </a:p>
          <a:p>
            <a:pPr lvl="1">
              <a:buFont typeface="Wingdings" panose="05000000000000000000" pitchFamily="2" charset="2"/>
              <a:buChar char="Ø"/>
            </a:pPr>
            <a:r>
              <a:rPr lang="en-GB" dirty="0" smtClean="0"/>
              <a:t>In Hungary 47% felt close to Jobbik (although only 19% reported closeness to any party compared to 41% in Greece and 46% in Finland).</a:t>
            </a:r>
          </a:p>
          <a:p>
            <a:pPr marL="0" indent="0">
              <a:buNone/>
            </a:pPr>
            <a:endParaRPr lang="en-GB" dirty="0"/>
          </a:p>
        </p:txBody>
      </p:sp>
    </p:spTree>
    <p:extLst>
      <p:ext uri="{BB962C8B-B14F-4D97-AF65-F5344CB8AC3E}">
        <p14:creationId xmlns:p14="http://schemas.microsoft.com/office/powerpoint/2010/main" val="3744518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wipe(down)">
                                      <p:cBhvr>
                                        <p:cTn id="26" dur="500"/>
                                        <p:tgtEl>
                                          <p:spTgt spid="3">
                                            <p:txEl>
                                              <p:pRg st="6" end="6"/>
                                            </p:txEl>
                                          </p:spTgt>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wipe(down)">
                                      <p:cBhvr>
                                        <p:cTn id="29" dur="500"/>
                                        <p:tgtEl>
                                          <p:spTgt spid="3">
                                            <p:txEl>
                                              <p:pRg st="7" end="7"/>
                                            </p:txEl>
                                          </p:spTgt>
                                        </p:tgtEl>
                                      </p:cBhvr>
                                    </p:animEffect>
                                  </p:childTnLst>
                                </p:cTn>
                              </p:par>
                              <p:par>
                                <p:cTn id="30" presetID="22" presetClass="entr" presetSubtype="4" fill="hold" grpId="0"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wipe(down)">
                                      <p:cBhvr>
                                        <p:cTn id="32" dur="500"/>
                                        <p:tgtEl>
                                          <p:spTgt spid="3">
                                            <p:txEl>
                                              <p:pRg st="8" end="8"/>
                                            </p:txEl>
                                          </p:spTgt>
                                        </p:tgtEl>
                                      </p:cBhvr>
                                    </p:animEffect>
                                  </p:childTnLst>
                                </p:cTn>
                              </p:par>
                              <p:par>
                                <p:cTn id="33" presetID="22" presetClass="entr" presetSubtype="4" fill="hold" grpId="0"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wipe(down)">
                                      <p:cBhvr>
                                        <p:cTn id="35"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1209</TotalTime>
  <Words>3884</Words>
  <Application>Microsoft Office PowerPoint</Application>
  <PresentationFormat>On-screen Show (4:3)</PresentationFormat>
  <Paragraphs>300</Paragraphs>
  <Slides>25</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Georgia</vt:lpstr>
      <vt:lpstr>Wingdings</vt:lpstr>
      <vt:lpstr>Wingdings 2</vt:lpstr>
      <vt:lpstr>Civic</vt:lpstr>
      <vt:lpstr>Radical futures?  Receptivity to extremism and radicalism among young Europeans</vt:lpstr>
      <vt:lpstr>Youth receptivity? The evidence</vt:lpstr>
      <vt:lpstr>Constraints on existing knowledge</vt:lpstr>
      <vt:lpstr>MYPLACE: Research context</vt:lpstr>
      <vt:lpstr>Research locations</vt:lpstr>
      <vt:lpstr>Extremism and radicalism: Starting points</vt:lpstr>
      <vt:lpstr>Research Design</vt:lpstr>
      <vt:lpstr>     Receptivity to extremism/radicalism MYPLACE survey data</vt:lpstr>
      <vt:lpstr>Exceptions to the rule</vt:lpstr>
      <vt:lpstr>Measuring receptivity: Ideas not parties</vt:lpstr>
      <vt:lpstr>Nativism: Restricting immigration</vt:lpstr>
      <vt:lpstr>Nativism by location</vt:lpstr>
      <vt:lpstr>Support for extreme/radical right parties and movements</vt:lpstr>
      <vt:lpstr>Anti-immigrant sentiments: Northern Europe</vt:lpstr>
      <vt:lpstr>Other countries: Hostility towards ethnic minorities</vt:lpstr>
      <vt:lpstr>PowerPoint Presentation</vt:lpstr>
      <vt:lpstr>Support  for extreme right: Anti-establishment attitudes</vt:lpstr>
      <vt:lpstr>Support for extreme right: Telling it as it is</vt:lpstr>
      <vt:lpstr>        </vt:lpstr>
      <vt:lpstr>Cynicism and receptivity to populist/radical right</vt:lpstr>
      <vt:lpstr>Support for movements of the extreme left</vt:lpstr>
      <vt:lpstr>Rejection of extremism: right-wing</vt:lpstr>
      <vt:lpstr>Rejection of extremism: left-wing </vt:lpstr>
      <vt:lpstr>Rejecting all extremes</vt:lpstr>
      <vt:lpstr>Conclusions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Hilbo</dc:creator>
  <cp:lastModifiedBy>Richard Arnold</cp:lastModifiedBy>
  <cp:revision>118</cp:revision>
  <dcterms:created xsi:type="dcterms:W3CDTF">2015-05-14T10:54:52Z</dcterms:created>
  <dcterms:modified xsi:type="dcterms:W3CDTF">2015-06-05T15:36:57Z</dcterms:modified>
</cp:coreProperties>
</file>