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ppt/charts/chart11.xml" ContentType="application/vnd.openxmlformats-officedocument.drawingml.chart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theme/themeOverride11.xml" ContentType="application/vnd.openxmlformats-officedocument.themeOverride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9"/>
  </p:notesMasterIdLst>
  <p:sldIdLst>
    <p:sldId id="256" r:id="rId2"/>
    <p:sldId id="397" r:id="rId3"/>
    <p:sldId id="398" r:id="rId4"/>
    <p:sldId id="404" r:id="rId5"/>
    <p:sldId id="402" r:id="rId6"/>
    <p:sldId id="401" r:id="rId7"/>
    <p:sldId id="403" r:id="rId8"/>
    <p:sldId id="379" r:id="rId9"/>
    <p:sldId id="436" r:id="rId10"/>
    <p:sldId id="437" r:id="rId11"/>
    <p:sldId id="438" r:id="rId12"/>
    <p:sldId id="439" r:id="rId13"/>
    <p:sldId id="440" r:id="rId14"/>
    <p:sldId id="441" r:id="rId15"/>
    <p:sldId id="442" r:id="rId16"/>
    <p:sldId id="444" r:id="rId17"/>
    <p:sldId id="445" r:id="rId18"/>
    <p:sldId id="446" r:id="rId19"/>
    <p:sldId id="447" r:id="rId20"/>
    <p:sldId id="448" r:id="rId21"/>
    <p:sldId id="449" r:id="rId22"/>
    <p:sldId id="450" r:id="rId23"/>
    <p:sldId id="452" r:id="rId24"/>
    <p:sldId id="453" r:id="rId25"/>
    <p:sldId id="454" r:id="rId26"/>
    <p:sldId id="455" r:id="rId27"/>
    <p:sldId id="45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802" autoAdjust="0"/>
    <p:restoredTop sz="94714" autoAdjust="0"/>
  </p:normalViewPr>
  <p:slideViewPr>
    <p:cSldViewPr>
      <p:cViewPr varScale="1">
        <p:scale>
          <a:sx n="74" d="100"/>
          <a:sy n="74" d="100"/>
        </p:scale>
        <p:origin x="8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E:\My%20documents\Documents\Research%20Projects\WESTUS\LLAKES%20presentation%20graphs%20Jun%202015.xlsx" TargetMode="External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My%20documents\Documents\Research%20Projects\WESTUS\LLAKES%20presentation%20graphs%20Jun%202015.xlsx" TargetMode="External"/><Relationship Id="rId1" Type="http://schemas.openxmlformats.org/officeDocument/2006/relationships/themeOverride" Target="../theme/themeOverride10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E:\My%20documents\Documents\Research%20Projects\WESTUS\LLAKES%20presentation%20graphs%20Jun%202015.xlsx" TargetMode="External"/><Relationship Id="rId1" Type="http://schemas.openxmlformats.org/officeDocument/2006/relationships/themeOverride" Target="../theme/themeOverride11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y%20documents\Documents\Research%20Projects\WESTUS\LLAKES%20presentation%20graphs%20Jun%202015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E:\My%20documents\Documents\Research%20Projects\WESTUS\LLAKES%20presentation%20graphs%20Jun%202015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E:\My%20documents\Documents\Research%20Projects\WESTUS\LLAKES%20presentation%20graphs%20Jun%202015.xlsx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E:\My%20documents\Documents\Research%20Projects\WESTUS\LLAKES%20presentation%20graphs%20Jun%202015.xlsx" TargetMode="External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E:\My%20documents\Documents\Research%20Projects\WESTUS\LLAKES%20presentation%20graphs%20Jun%202015.xlsx" TargetMode="External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E:\My%20documents\Documents\Research%20Projects\WESTUS\LLAKES%20presentation%20graphs%20Jun%202015.xlsx" TargetMode="External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E:\My%20documents\Documents\Research%20Projects\WESTUS\LLAKES%20presentation%20graphs%20Jun%202015.xlsx" TargetMode="External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000494046100125E-2"/>
          <c:y val="2.3147070459668039E-2"/>
          <c:w val="0.91440189490307699"/>
          <c:h val="0.924624029601564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Under 30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Support unemployed</c:v>
                </c:pt>
                <c:pt idx="1">
                  <c:v>Support old</c:v>
                </c:pt>
                <c:pt idx="2">
                  <c:v>Provide housing</c:v>
                </c:pt>
                <c:pt idx="3">
                  <c:v>Support disabled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</c:v>
                </c:pt>
                <c:pt idx="1">
                  <c:v>74</c:v>
                </c:pt>
                <c:pt idx="2">
                  <c:v>57</c:v>
                </c:pt>
                <c:pt idx="3">
                  <c:v>74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30-44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Support unemployed</c:v>
                </c:pt>
                <c:pt idx="1">
                  <c:v>Support old</c:v>
                </c:pt>
                <c:pt idx="2">
                  <c:v>Provide housing</c:v>
                </c:pt>
                <c:pt idx="3">
                  <c:v>Support disabled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17</c:v>
                </c:pt>
                <c:pt idx="1">
                  <c:v>76</c:v>
                </c:pt>
                <c:pt idx="2">
                  <c:v>43</c:v>
                </c:pt>
                <c:pt idx="3">
                  <c:v>76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45-59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Support unemployed</c:v>
                </c:pt>
                <c:pt idx="1">
                  <c:v>Support old</c:v>
                </c:pt>
                <c:pt idx="2">
                  <c:v>Provide housing</c:v>
                </c:pt>
                <c:pt idx="3">
                  <c:v>Support disabled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22</c:v>
                </c:pt>
                <c:pt idx="1">
                  <c:v>85</c:v>
                </c:pt>
                <c:pt idx="2">
                  <c:v>43</c:v>
                </c:pt>
                <c:pt idx="3">
                  <c:v>83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60 plus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Support unemployed</c:v>
                </c:pt>
                <c:pt idx="1">
                  <c:v>Support old</c:v>
                </c:pt>
                <c:pt idx="2">
                  <c:v>Provide housing</c:v>
                </c:pt>
                <c:pt idx="3">
                  <c:v>Support disabled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21</c:v>
                </c:pt>
                <c:pt idx="1">
                  <c:v>86</c:v>
                </c:pt>
                <c:pt idx="2">
                  <c:v>33</c:v>
                </c:pt>
                <c:pt idx="3">
                  <c:v>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13432"/>
        <c:axId val="59144152"/>
      </c:barChart>
      <c:catAx>
        <c:axId val="4413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Garamond" pitchFamily="18" charset="0"/>
              </a:defRPr>
            </a:pPr>
            <a:endParaRPr lang="en-US"/>
          </a:p>
        </c:txPr>
        <c:crossAx val="59144152"/>
        <c:crosses val="autoZero"/>
        <c:auto val="1"/>
        <c:lblAlgn val="ctr"/>
        <c:lblOffset val="100"/>
        <c:noMultiLvlLbl val="0"/>
      </c:catAx>
      <c:valAx>
        <c:axId val="5914415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 b="0">
                    <a:latin typeface="Garamond" pitchFamily="18" charset="0"/>
                  </a:defRPr>
                </a:pPr>
                <a:r>
                  <a:rPr lang="en-US" sz="1200" b="0">
                    <a:latin typeface="Garamond" pitchFamily="18" charset="0"/>
                  </a:rPr>
                  <a:t>Net support (Scores over 5 - scores under 5) 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Garamond" pitchFamily="18" charset="0"/>
              </a:defRPr>
            </a:pPr>
            <a:endParaRPr lang="en-US"/>
          </a:p>
        </c:txPr>
        <c:crossAx val="44134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1892467214671245E-2"/>
          <c:y val="2.6393688326654712E-2"/>
          <c:w val="0.16745724782813046"/>
          <c:h val="0.20709143948111908"/>
        </c:manualLayout>
      </c:layout>
      <c:overlay val="0"/>
      <c:txPr>
        <a:bodyPr/>
        <a:lstStyle/>
        <a:p>
          <a:pPr>
            <a:defRPr sz="1200">
              <a:latin typeface="Garamond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360525630682082E-2"/>
          <c:y val="2.3147070459668042E-2"/>
          <c:w val="0.92804186331849547"/>
          <c:h val="0.924624029601564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Sheet1!$B$55</c:f>
              <c:strCache>
                <c:ptCount val="1"/>
                <c:pt idx="0">
                  <c:v>Under 30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Sheet1!$A$56:$A$57</c:f>
              <c:strCache>
                <c:ptCount val="2"/>
                <c:pt idx="0">
                  <c:v>Large spending cuts needed to make welfare state affordable</c:v>
                </c:pt>
                <c:pt idx="1">
                  <c:v>Large tax increases needed to make welfare state affordable</c:v>
                </c:pt>
              </c:strCache>
            </c:strRef>
          </c:cat>
          <c:val>
            <c:numRef>
              <c:f>Sheet1!$B$56:$B$57</c:f>
              <c:numCache>
                <c:formatCode>General</c:formatCode>
                <c:ptCount val="2"/>
                <c:pt idx="0">
                  <c:v>12</c:v>
                </c:pt>
                <c:pt idx="1">
                  <c:v>-10</c:v>
                </c:pt>
              </c:numCache>
            </c:numRef>
          </c:val>
        </c:ser>
        <c:ser>
          <c:idx val="1"/>
          <c:order val="1"/>
          <c:tx>
            <c:strRef>
              <c:f>Sheet1!$C$55</c:f>
              <c:strCache>
                <c:ptCount val="1"/>
                <c:pt idx="0">
                  <c:v>30-44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Sheet1!$A$56:$A$57</c:f>
              <c:strCache>
                <c:ptCount val="2"/>
                <c:pt idx="0">
                  <c:v>Large spending cuts needed to make welfare state affordable</c:v>
                </c:pt>
                <c:pt idx="1">
                  <c:v>Large tax increases needed to make welfare state affordable</c:v>
                </c:pt>
              </c:strCache>
            </c:strRef>
          </c:cat>
          <c:val>
            <c:numRef>
              <c:f>Sheet1!$C$56:$C$57</c:f>
              <c:numCache>
                <c:formatCode>General</c:formatCode>
                <c:ptCount val="2"/>
                <c:pt idx="0">
                  <c:v>22</c:v>
                </c:pt>
                <c:pt idx="1">
                  <c:v>-8</c:v>
                </c:pt>
              </c:numCache>
            </c:numRef>
          </c:val>
        </c:ser>
        <c:ser>
          <c:idx val="2"/>
          <c:order val="2"/>
          <c:tx>
            <c:strRef>
              <c:f>Sheet1!$D$55</c:f>
              <c:strCache>
                <c:ptCount val="1"/>
                <c:pt idx="0">
                  <c:v>45-59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Sheet1!$A$56:$A$57</c:f>
              <c:strCache>
                <c:ptCount val="2"/>
                <c:pt idx="0">
                  <c:v>Large spending cuts needed to make welfare state affordable</c:v>
                </c:pt>
                <c:pt idx="1">
                  <c:v>Large tax increases needed to make welfare state affordable</c:v>
                </c:pt>
              </c:strCache>
            </c:strRef>
          </c:cat>
          <c:val>
            <c:numRef>
              <c:f>Sheet1!$D$56:$D$57</c:f>
              <c:numCache>
                <c:formatCode>General</c:formatCode>
                <c:ptCount val="2"/>
                <c:pt idx="0">
                  <c:v>3</c:v>
                </c:pt>
                <c:pt idx="1">
                  <c:v>-1</c:v>
                </c:pt>
              </c:numCache>
            </c:numRef>
          </c:val>
        </c:ser>
        <c:ser>
          <c:idx val="3"/>
          <c:order val="3"/>
          <c:tx>
            <c:strRef>
              <c:f>Sheet1!$E$55</c:f>
              <c:strCache>
                <c:ptCount val="1"/>
                <c:pt idx="0">
                  <c:v>60 plus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cat>
            <c:strRef>
              <c:f>Sheet1!$A$56:$A$57</c:f>
              <c:strCache>
                <c:ptCount val="2"/>
                <c:pt idx="0">
                  <c:v>Large spending cuts needed to make welfare state affordable</c:v>
                </c:pt>
                <c:pt idx="1">
                  <c:v>Large tax increases needed to make welfare state affordable</c:v>
                </c:pt>
              </c:strCache>
            </c:strRef>
          </c:cat>
          <c:val>
            <c:numRef>
              <c:f>Sheet1!$E$56:$E$57</c:f>
              <c:numCache>
                <c:formatCode>General</c:formatCode>
                <c:ptCount val="2"/>
                <c:pt idx="0">
                  <c:v>8</c:v>
                </c:pt>
                <c:pt idx="1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9808096"/>
        <c:axId val="219808488"/>
      </c:barChart>
      <c:catAx>
        <c:axId val="219808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1200">
                <a:latin typeface="Garamond" pitchFamily="18" charset="0"/>
              </a:defRPr>
            </a:pPr>
            <a:endParaRPr lang="en-US"/>
          </a:p>
        </c:txPr>
        <c:crossAx val="219808488"/>
        <c:crosses val="autoZero"/>
        <c:auto val="1"/>
        <c:lblAlgn val="ctr"/>
        <c:lblOffset val="100"/>
        <c:noMultiLvlLbl val="0"/>
      </c:catAx>
      <c:valAx>
        <c:axId val="21980848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 b="0">
                    <a:latin typeface="Garamond" pitchFamily="18" charset="0"/>
                  </a:defRPr>
                </a:pPr>
                <a:r>
                  <a:rPr lang="en-GB" dirty="0" smtClean="0"/>
                  <a:t>Net support </a:t>
                </a:r>
                <a:endParaRPr lang="en-GB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198080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4160508274627779E-2"/>
          <c:y val="0.69771487481880723"/>
          <c:w val="0.16745724782813048"/>
          <c:h val="0.20709143948111913"/>
        </c:manualLayout>
      </c:layout>
      <c:overlay val="0"/>
      <c:txPr>
        <a:bodyPr/>
        <a:lstStyle/>
        <a:p>
          <a:pPr>
            <a:defRPr sz="1200">
              <a:latin typeface="Garamond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3591902487025249E-2"/>
          <c:y val="2.3147070459668042E-2"/>
          <c:w val="0.90581041882367874"/>
          <c:h val="0.914199787575288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Sheet1!$C$59</c:f>
              <c:strCache>
                <c:ptCount val="1"/>
                <c:pt idx="0">
                  <c:v>Under 30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Sheet1!$A$60:$B$63</c:f>
              <c:strCache>
                <c:ptCount val="4"/>
                <c:pt idx="0">
                  <c:v>Unemployment benefit</c:v>
                </c:pt>
                <c:pt idx="1">
                  <c:v>Disability benefit</c:v>
                </c:pt>
                <c:pt idx="2">
                  <c:v>Pensions</c:v>
                </c:pt>
                <c:pt idx="3">
                  <c:v>Housing</c:v>
                </c:pt>
              </c:strCache>
            </c:strRef>
          </c:cat>
          <c:val>
            <c:numRef>
              <c:f>Sheet1!$C$60:$C$63</c:f>
              <c:numCache>
                <c:formatCode>General</c:formatCode>
                <c:ptCount val="4"/>
                <c:pt idx="0">
                  <c:v>33</c:v>
                </c:pt>
                <c:pt idx="1">
                  <c:v>40</c:v>
                </c:pt>
                <c:pt idx="2">
                  <c:v>17</c:v>
                </c:pt>
                <c:pt idx="3">
                  <c:v>35</c:v>
                </c:pt>
              </c:numCache>
            </c:numRef>
          </c:val>
        </c:ser>
        <c:ser>
          <c:idx val="1"/>
          <c:order val="1"/>
          <c:tx>
            <c:strRef>
              <c:f>Sheet1!$D$59</c:f>
              <c:strCache>
                <c:ptCount val="1"/>
                <c:pt idx="0">
                  <c:v>30-44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Sheet1!$A$60:$B$63</c:f>
              <c:strCache>
                <c:ptCount val="4"/>
                <c:pt idx="0">
                  <c:v>Unemployment benefit</c:v>
                </c:pt>
                <c:pt idx="1">
                  <c:v>Disability benefit</c:v>
                </c:pt>
                <c:pt idx="2">
                  <c:v>Pensions</c:v>
                </c:pt>
                <c:pt idx="3">
                  <c:v>Housing</c:v>
                </c:pt>
              </c:strCache>
            </c:strRef>
          </c:cat>
          <c:val>
            <c:numRef>
              <c:f>Sheet1!$D$60:$D$63</c:f>
              <c:numCache>
                <c:formatCode>General</c:formatCode>
                <c:ptCount val="4"/>
                <c:pt idx="0">
                  <c:v>29</c:v>
                </c:pt>
                <c:pt idx="1">
                  <c:v>28</c:v>
                </c:pt>
                <c:pt idx="2">
                  <c:v>12</c:v>
                </c:pt>
                <c:pt idx="3">
                  <c:v>27</c:v>
                </c:pt>
              </c:numCache>
            </c:numRef>
          </c:val>
        </c:ser>
        <c:ser>
          <c:idx val="2"/>
          <c:order val="2"/>
          <c:tx>
            <c:strRef>
              <c:f>Sheet1!$E$59</c:f>
              <c:strCache>
                <c:ptCount val="1"/>
                <c:pt idx="0">
                  <c:v>45-59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Sheet1!$A$60:$B$63</c:f>
              <c:strCache>
                <c:ptCount val="4"/>
                <c:pt idx="0">
                  <c:v>Unemployment benefit</c:v>
                </c:pt>
                <c:pt idx="1">
                  <c:v>Disability benefit</c:v>
                </c:pt>
                <c:pt idx="2">
                  <c:v>Pensions</c:v>
                </c:pt>
                <c:pt idx="3">
                  <c:v>Housing</c:v>
                </c:pt>
              </c:strCache>
            </c:strRef>
          </c:cat>
          <c:val>
            <c:numRef>
              <c:f>Sheet1!$E$60:$E$63</c:f>
              <c:numCache>
                <c:formatCode>General</c:formatCode>
                <c:ptCount val="4"/>
                <c:pt idx="0">
                  <c:v>31</c:v>
                </c:pt>
                <c:pt idx="1">
                  <c:v>28</c:v>
                </c:pt>
                <c:pt idx="2">
                  <c:v>13</c:v>
                </c:pt>
                <c:pt idx="3">
                  <c:v>27</c:v>
                </c:pt>
              </c:numCache>
            </c:numRef>
          </c:val>
        </c:ser>
        <c:ser>
          <c:idx val="3"/>
          <c:order val="3"/>
          <c:tx>
            <c:strRef>
              <c:f>Sheet1!$F$59</c:f>
              <c:strCache>
                <c:ptCount val="1"/>
                <c:pt idx="0">
                  <c:v>60 plus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cat>
            <c:strRef>
              <c:f>Sheet1!$A$60:$B$63</c:f>
              <c:strCache>
                <c:ptCount val="4"/>
                <c:pt idx="0">
                  <c:v>Unemployment benefit</c:v>
                </c:pt>
                <c:pt idx="1">
                  <c:v>Disability benefit</c:v>
                </c:pt>
                <c:pt idx="2">
                  <c:v>Pensions</c:v>
                </c:pt>
                <c:pt idx="3">
                  <c:v>Housing</c:v>
                </c:pt>
              </c:strCache>
            </c:strRef>
          </c:cat>
          <c:val>
            <c:numRef>
              <c:f>Sheet1!$F$60:$F$63</c:f>
              <c:numCache>
                <c:formatCode>General</c:formatCode>
                <c:ptCount val="4"/>
                <c:pt idx="0">
                  <c:v>31</c:v>
                </c:pt>
                <c:pt idx="1">
                  <c:v>29</c:v>
                </c:pt>
                <c:pt idx="2">
                  <c:v>10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9809664"/>
        <c:axId val="219810056"/>
      </c:barChart>
      <c:catAx>
        <c:axId val="219809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Garamond" pitchFamily="18" charset="0"/>
              </a:defRPr>
            </a:pPr>
            <a:endParaRPr lang="en-US"/>
          </a:p>
        </c:txPr>
        <c:crossAx val="219810056"/>
        <c:crosses val="autoZero"/>
        <c:auto val="1"/>
        <c:lblAlgn val="ctr"/>
        <c:lblOffset val="100"/>
        <c:noMultiLvlLbl val="0"/>
      </c:catAx>
      <c:valAx>
        <c:axId val="21981005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 b="0">
                    <a:latin typeface="Garamond" pitchFamily="18" charset="0"/>
                  </a:defRPr>
                </a:pPr>
                <a:r>
                  <a:rPr lang="en-US"/>
                  <a:t>Proportion willing to award benefit to EU immigrants after 2 years or less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19809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7340524066918803E-2"/>
          <c:y val="3.6817930352930392E-2"/>
          <c:w val="0.16745724782813048"/>
          <c:h val="0.20709143948111913"/>
        </c:manualLayout>
      </c:layout>
      <c:overlay val="0"/>
      <c:txPr>
        <a:bodyPr/>
        <a:lstStyle/>
        <a:p>
          <a:pPr>
            <a:defRPr sz="1200">
              <a:latin typeface="Garamond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8433641875862985E-2"/>
          <c:y val="2.3147070459668039E-2"/>
          <c:w val="0.91892359813345093"/>
          <c:h val="0.924624029601564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Sheet1!$A$65:$B$65</c:f>
              <c:strCache>
                <c:ptCount val="1"/>
                <c:pt idx="0">
                  <c:v>Pensioners No grp</c:v>
                </c:pt>
              </c:strCache>
            </c:strRef>
          </c:tx>
          <c:invertIfNegative val="0"/>
          <c:cat>
            <c:strRef>
              <c:f>Sheet1!$C$64:$F$64</c:f>
              <c:strCache>
                <c:ptCount val="4"/>
                <c:pt idx="0">
                  <c:v>Under 30</c:v>
                </c:pt>
                <c:pt idx="1">
                  <c:v>30-44</c:v>
                </c:pt>
                <c:pt idx="2">
                  <c:v>45-59</c:v>
                </c:pt>
                <c:pt idx="3">
                  <c:v>60 plus</c:v>
                </c:pt>
              </c:strCache>
            </c:strRef>
          </c:cat>
          <c:val>
            <c:numRef>
              <c:f>Sheet1!$C$65:$F$65</c:f>
              <c:numCache>
                <c:formatCode>General</c:formatCode>
                <c:ptCount val="4"/>
                <c:pt idx="0">
                  <c:v>7.6</c:v>
                </c:pt>
                <c:pt idx="1">
                  <c:v>7.7</c:v>
                </c:pt>
                <c:pt idx="2">
                  <c:v>8.1999999999999993</c:v>
                </c:pt>
                <c:pt idx="3">
                  <c:v>8.4</c:v>
                </c:pt>
              </c:numCache>
            </c:numRef>
          </c:val>
        </c:ser>
        <c:ser>
          <c:idx val="1"/>
          <c:order val="1"/>
          <c:tx>
            <c:strRef>
              <c:f>Sheet1!$A$66:$B$66</c:f>
              <c:strCache>
                <c:ptCount val="1"/>
                <c:pt idx="0">
                  <c:v>Pensioners Eth Min</c:v>
                </c:pt>
              </c:strCache>
            </c:strRef>
          </c:tx>
          <c:invertIfNegative val="0"/>
          <c:cat>
            <c:strRef>
              <c:f>Sheet1!$C$64:$F$64</c:f>
              <c:strCache>
                <c:ptCount val="4"/>
                <c:pt idx="0">
                  <c:v>Under 30</c:v>
                </c:pt>
                <c:pt idx="1">
                  <c:v>30-44</c:v>
                </c:pt>
                <c:pt idx="2">
                  <c:v>45-59</c:v>
                </c:pt>
                <c:pt idx="3">
                  <c:v>60 plus</c:v>
                </c:pt>
              </c:strCache>
            </c:strRef>
          </c:cat>
          <c:val>
            <c:numRef>
              <c:f>Sheet1!$C$66:$F$66</c:f>
              <c:numCache>
                <c:formatCode>General</c:formatCode>
                <c:ptCount val="4"/>
                <c:pt idx="0">
                  <c:v>6.7</c:v>
                </c:pt>
                <c:pt idx="1">
                  <c:v>6.3</c:v>
                </c:pt>
                <c:pt idx="2">
                  <c:v>5.6</c:v>
                </c:pt>
                <c:pt idx="3">
                  <c:v>5.5</c:v>
                </c:pt>
              </c:numCache>
            </c:numRef>
          </c:val>
        </c:ser>
        <c:ser>
          <c:idx val="2"/>
          <c:order val="2"/>
          <c:tx>
            <c:strRef>
              <c:f>Sheet1!$A$67:$B$67</c:f>
              <c:strCache>
                <c:ptCount val="1"/>
                <c:pt idx="0">
                  <c:v>Pensioners Imm</c:v>
                </c:pt>
              </c:strCache>
            </c:strRef>
          </c:tx>
          <c:invertIfNegative val="0"/>
          <c:cat>
            <c:strRef>
              <c:f>Sheet1!$C$64:$F$64</c:f>
              <c:strCache>
                <c:ptCount val="4"/>
                <c:pt idx="0">
                  <c:v>Under 30</c:v>
                </c:pt>
                <c:pt idx="1">
                  <c:v>30-44</c:v>
                </c:pt>
                <c:pt idx="2">
                  <c:v>45-59</c:v>
                </c:pt>
                <c:pt idx="3">
                  <c:v>60 plus</c:v>
                </c:pt>
              </c:strCache>
            </c:strRef>
          </c:cat>
          <c:val>
            <c:numRef>
              <c:f>Sheet1!$C$67:$F$67</c:f>
              <c:numCache>
                <c:formatCode>General</c:formatCode>
                <c:ptCount val="4"/>
                <c:pt idx="0">
                  <c:v>3.5</c:v>
                </c:pt>
                <c:pt idx="1">
                  <c:v>2.9</c:v>
                </c:pt>
                <c:pt idx="2">
                  <c:v>2.1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9815960"/>
        <c:axId val="219816352"/>
      </c:barChart>
      <c:catAx>
        <c:axId val="219815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9816352"/>
        <c:crosses val="autoZero"/>
        <c:auto val="1"/>
        <c:lblAlgn val="ctr"/>
        <c:lblOffset val="100"/>
        <c:noMultiLvlLbl val="0"/>
      </c:catAx>
      <c:valAx>
        <c:axId val="2198163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9815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339620060889595"/>
          <c:y val="1.1886098329330543E-2"/>
          <c:w val="0.17569184656420062"/>
          <c:h val="0.24236100053024104"/>
        </c:manualLayout>
      </c:layout>
      <c:overlay val="0"/>
      <c:txPr>
        <a:bodyPr/>
        <a:lstStyle/>
        <a:p>
          <a:pPr>
            <a:defRPr sz="1200">
              <a:latin typeface="Garamond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8433641875862985E-2"/>
          <c:y val="2.3147070459668039E-2"/>
          <c:w val="0.95687675654868876"/>
          <c:h val="0.841050180922822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Sheet1!$C$75</c:f>
              <c:strCache>
                <c:ptCount val="1"/>
                <c:pt idx="0">
                  <c:v>Under 30</c:v>
                </c:pt>
              </c:strCache>
            </c:strRef>
          </c:tx>
          <c:invertIfNegative val="0"/>
          <c:cat>
            <c:multiLvlStrRef>
              <c:f>Sheet1!$A$76:$B$81</c:f>
              <c:multiLvlStrCache>
                <c:ptCount val="6"/>
                <c:lvl>
                  <c:pt idx="0">
                    <c:v>Eth Min</c:v>
                  </c:pt>
                  <c:pt idx="1">
                    <c:v>Imm</c:v>
                  </c:pt>
                  <c:pt idx="2">
                    <c:v>Eth Min</c:v>
                  </c:pt>
                  <c:pt idx="3">
                    <c:v>Imm</c:v>
                  </c:pt>
                  <c:pt idx="4">
                    <c:v>Eth Min </c:v>
                  </c:pt>
                  <c:pt idx="5">
                    <c:v>Imm</c:v>
                  </c:pt>
                </c:lvl>
                <c:lvl>
                  <c:pt idx="0">
                    <c:v>Pensioners</c:v>
                  </c:pt>
                  <c:pt idx="2">
                    <c:v>Disabled</c:v>
                  </c:pt>
                  <c:pt idx="4">
                    <c:v>Unemployed</c:v>
                  </c:pt>
                </c:lvl>
              </c:multiLvlStrCache>
            </c:multiLvlStrRef>
          </c:cat>
          <c:val>
            <c:numRef>
              <c:f>Sheet1!$C$76:$C$81</c:f>
              <c:numCache>
                <c:formatCode>General</c:formatCode>
                <c:ptCount val="6"/>
                <c:pt idx="0">
                  <c:v>0.9</c:v>
                </c:pt>
                <c:pt idx="1">
                  <c:v>3.1</c:v>
                </c:pt>
                <c:pt idx="2">
                  <c:v>0.8</c:v>
                </c:pt>
                <c:pt idx="3">
                  <c:v>3.8</c:v>
                </c:pt>
                <c:pt idx="4">
                  <c:v>0.2</c:v>
                </c:pt>
                <c:pt idx="5">
                  <c:v>3.1</c:v>
                </c:pt>
              </c:numCache>
            </c:numRef>
          </c:val>
        </c:ser>
        <c:ser>
          <c:idx val="1"/>
          <c:order val="1"/>
          <c:tx>
            <c:strRef>
              <c:f>Sheet1!$D$75</c:f>
              <c:strCache>
                <c:ptCount val="1"/>
                <c:pt idx="0">
                  <c:v>30-44</c:v>
                </c:pt>
              </c:strCache>
            </c:strRef>
          </c:tx>
          <c:invertIfNegative val="0"/>
          <c:cat>
            <c:multiLvlStrRef>
              <c:f>Sheet1!$A$76:$B$81</c:f>
              <c:multiLvlStrCache>
                <c:ptCount val="6"/>
                <c:lvl>
                  <c:pt idx="0">
                    <c:v>Eth Min</c:v>
                  </c:pt>
                  <c:pt idx="1">
                    <c:v>Imm</c:v>
                  </c:pt>
                  <c:pt idx="2">
                    <c:v>Eth Min</c:v>
                  </c:pt>
                  <c:pt idx="3">
                    <c:v>Imm</c:v>
                  </c:pt>
                  <c:pt idx="4">
                    <c:v>Eth Min </c:v>
                  </c:pt>
                  <c:pt idx="5">
                    <c:v>Imm</c:v>
                  </c:pt>
                </c:lvl>
                <c:lvl>
                  <c:pt idx="0">
                    <c:v>Pensioners</c:v>
                  </c:pt>
                  <c:pt idx="2">
                    <c:v>Disabled</c:v>
                  </c:pt>
                  <c:pt idx="4">
                    <c:v>Unemployed</c:v>
                  </c:pt>
                </c:lvl>
              </c:multiLvlStrCache>
            </c:multiLvlStrRef>
          </c:cat>
          <c:val>
            <c:numRef>
              <c:f>Sheet1!$D$76:$D$81</c:f>
              <c:numCache>
                <c:formatCode>General</c:formatCode>
                <c:ptCount val="6"/>
                <c:pt idx="0">
                  <c:v>1.4</c:v>
                </c:pt>
                <c:pt idx="1">
                  <c:v>4.8</c:v>
                </c:pt>
                <c:pt idx="2">
                  <c:v>1.3</c:v>
                </c:pt>
                <c:pt idx="3">
                  <c:v>4.4000000000000004</c:v>
                </c:pt>
                <c:pt idx="4">
                  <c:v>0.5</c:v>
                </c:pt>
                <c:pt idx="5">
                  <c:v>3.6</c:v>
                </c:pt>
              </c:numCache>
            </c:numRef>
          </c:val>
        </c:ser>
        <c:ser>
          <c:idx val="2"/>
          <c:order val="2"/>
          <c:tx>
            <c:strRef>
              <c:f>Sheet1!$E$75</c:f>
              <c:strCache>
                <c:ptCount val="1"/>
                <c:pt idx="0">
                  <c:v>45-59</c:v>
                </c:pt>
              </c:strCache>
            </c:strRef>
          </c:tx>
          <c:invertIfNegative val="0"/>
          <c:cat>
            <c:multiLvlStrRef>
              <c:f>Sheet1!$A$76:$B$81</c:f>
              <c:multiLvlStrCache>
                <c:ptCount val="6"/>
                <c:lvl>
                  <c:pt idx="0">
                    <c:v>Eth Min</c:v>
                  </c:pt>
                  <c:pt idx="1">
                    <c:v>Imm</c:v>
                  </c:pt>
                  <c:pt idx="2">
                    <c:v>Eth Min</c:v>
                  </c:pt>
                  <c:pt idx="3">
                    <c:v>Imm</c:v>
                  </c:pt>
                  <c:pt idx="4">
                    <c:v>Eth Min </c:v>
                  </c:pt>
                  <c:pt idx="5">
                    <c:v>Imm</c:v>
                  </c:pt>
                </c:lvl>
                <c:lvl>
                  <c:pt idx="0">
                    <c:v>Pensioners</c:v>
                  </c:pt>
                  <c:pt idx="2">
                    <c:v>Disabled</c:v>
                  </c:pt>
                  <c:pt idx="4">
                    <c:v>Unemployed</c:v>
                  </c:pt>
                </c:lvl>
              </c:multiLvlStrCache>
            </c:multiLvlStrRef>
          </c:cat>
          <c:val>
            <c:numRef>
              <c:f>Sheet1!$E$76:$E$81</c:f>
              <c:numCache>
                <c:formatCode>General</c:formatCode>
                <c:ptCount val="6"/>
                <c:pt idx="0">
                  <c:v>2.6</c:v>
                </c:pt>
                <c:pt idx="1">
                  <c:v>6.1</c:v>
                </c:pt>
                <c:pt idx="2">
                  <c:v>2.4</c:v>
                </c:pt>
                <c:pt idx="3">
                  <c:v>5.6</c:v>
                </c:pt>
                <c:pt idx="4">
                  <c:v>1.4</c:v>
                </c:pt>
                <c:pt idx="5">
                  <c:v>4.5</c:v>
                </c:pt>
              </c:numCache>
            </c:numRef>
          </c:val>
        </c:ser>
        <c:ser>
          <c:idx val="3"/>
          <c:order val="3"/>
          <c:tx>
            <c:strRef>
              <c:f>Sheet1!$F$75</c:f>
              <c:strCache>
                <c:ptCount val="1"/>
                <c:pt idx="0">
                  <c:v>60 plus</c:v>
                </c:pt>
              </c:strCache>
            </c:strRef>
          </c:tx>
          <c:invertIfNegative val="0"/>
          <c:cat>
            <c:multiLvlStrRef>
              <c:f>Sheet1!$A$76:$B$81</c:f>
              <c:multiLvlStrCache>
                <c:ptCount val="6"/>
                <c:lvl>
                  <c:pt idx="0">
                    <c:v>Eth Min</c:v>
                  </c:pt>
                  <c:pt idx="1">
                    <c:v>Imm</c:v>
                  </c:pt>
                  <c:pt idx="2">
                    <c:v>Eth Min</c:v>
                  </c:pt>
                  <c:pt idx="3">
                    <c:v>Imm</c:v>
                  </c:pt>
                  <c:pt idx="4">
                    <c:v>Eth Min </c:v>
                  </c:pt>
                  <c:pt idx="5">
                    <c:v>Imm</c:v>
                  </c:pt>
                </c:lvl>
                <c:lvl>
                  <c:pt idx="0">
                    <c:v>Pensioners</c:v>
                  </c:pt>
                  <c:pt idx="2">
                    <c:v>Disabled</c:v>
                  </c:pt>
                  <c:pt idx="4">
                    <c:v>Unemployed</c:v>
                  </c:pt>
                </c:lvl>
              </c:multiLvlStrCache>
            </c:multiLvlStrRef>
          </c:cat>
          <c:val>
            <c:numRef>
              <c:f>Sheet1!$F$76:$F$81</c:f>
              <c:numCache>
                <c:formatCode>General</c:formatCode>
                <c:ptCount val="6"/>
                <c:pt idx="0">
                  <c:v>2.9</c:v>
                </c:pt>
                <c:pt idx="1">
                  <c:v>6.4</c:v>
                </c:pt>
                <c:pt idx="2">
                  <c:v>2.4</c:v>
                </c:pt>
                <c:pt idx="3">
                  <c:v>5.7</c:v>
                </c:pt>
                <c:pt idx="4">
                  <c:v>1.4</c:v>
                </c:pt>
                <c:pt idx="5">
                  <c:v>4.4000000000000004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9817136"/>
        <c:axId val="219817528"/>
      </c:barChart>
      <c:catAx>
        <c:axId val="219817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Garamond" pitchFamily="18" charset="0"/>
              </a:defRPr>
            </a:pPr>
            <a:endParaRPr lang="en-US"/>
          </a:p>
        </c:txPr>
        <c:crossAx val="219817528"/>
        <c:crosses val="autoZero"/>
        <c:auto val="1"/>
        <c:lblAlgn val="ctr"/>
        <c:lblOffset val="100"/>
        <c:noMultiLvlLbl val="0"/>
      </c:catAx>
      <c:valAx>
        <c:axId val="2198175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98171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436670163653849"/>
          <c:y val="1.596944630037905E-2"/>
          <c:w val="0.13062933310650174"/>
          <c:h val="0.15913992616025099"/>
        </c:manualLayout>
      </c:layout>
      <c:overlay val="0"/>
      <c:txPr>
        <a:bodyPr/>
        <a:lstStyle/>
        <a:p>
          <a:pPr>
            <a:defRPr>
              <a:latin typeface="Garamond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360525630682082E-2"/>
          <c:y val="2.3147070459668042E-2"/>
          <c:w val="0.92804186331849547"/>
          <c:h val="0.924624029601564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Under 30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Sheet1!$A$8:$A$11</c:f>
              <c:strCache>
                <c:ptCount val="4"/>
                <c:pt idx="0">
                  <c:v>Performance unemployed</c:v>
                </c:pt>
                <c:pt idx="1">
                  <c:v>Performance old</c:v>
                </c:pt>
                <c:pt idx="2">
                  <c:v>Performance housing</c:v>
                </c:pt>
                <c:pt idx="3">
                  <c:v>Performance disabled</c:v>
                </c:pt>
              </c:strCache>
            </c:strRef>
          </c:cat>
          <c:val>
            <c:numRef>
              <c:f>Sheet1!$B$8:$B$11</c:f>
              <c:numCache>
                <c:formatCode>General</c:formatCode>
                <c:ptCount val="4"/>
                <c:pt idx="0">
                  <c:v>7</c:v>
                </c:pt>
                <c:pt idx="1">
                  <c:v>-6</c:v>
                </c:pt>
                <c:pt idx="2">
                  <c:v>-33</c:v>
                </c:pt>
                <c:pt idx="3">
                  <c:v>9</c:v>
                </c:pt>
              </c:numCache>
            </c:numRef>
          </c:val>
        </c:ser>
        <c:ser>
          <c:idx val="1"/>
          <c:order val="1"/>
          <c:tx>
            <c:strRef>
              <c:f>Sheet1!$C$7</c:f>
              <c:strCache>
                <c:ptCount val="1"/>
                <c:pt idx="0">
                  <c:v>30-44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Sheet1!$A$8:$A$11</c:f>
              <c:strCache>
                <c:ptCount val="4"/>
                <c:pt idx="0">
                  <c:v>Performance unemployed</c:v>
                </c:pt>
                <c:pt idx="1">
                  <c:v>Performance old</c:v>
                </c:pt>
                <c:pt idx="2">
                  <c:v>Performance housing</c:v>
                </c:pt>
                <c:pt idx="3">
                  <c:v>Performance disabled</c:v>
                </c:pt>
              </c:strCache>
            </c:strRef>
          </c:cat>
          <c:val>
            <c:numRef>
              <c:f>Sheet1!$C$8:$C$11</c:f>
              <c:numCache>
                <c:formatCode>General</c:formatCode>
                <c:ptCount val="4"/>
                <c:pt idx="0">
                  <c:v>12</c:v>
                </c:pt>
                <c:pt idx="1">
                  <c:v>-12</c:v>
                </c:pt>
                <c:pt idx="2">
                  <c:v>-31</c:v>
                </c:pt>
                <c:pt idx="3">
                  <c:v>-4</c:v>
                </c:pt>
              </c:numCache>
            </c:numRef>
          </c:val>
        </c:ser>
        <c:ser>
          <c:idx val="2"/>
          <c:order val="2"/>
          <c:tx>
            <c:strRef>
              <c:f>Sheet1!$D$7</c:f>
              <c:strCache>
                <c:ptCount val="1"/>
                <c:pt idx="0">
                  <c:v>45-59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Sheet1!$A$8:$A$11</c:f>
              <c:strCache>
                <c:ptCount val="4"/>
                <c:pt idx="0">
                  <c:v>Performance unemployed</c:v>
                </c:pt>
                <c:pt idx="1">
                  <c:v>Performance old</c:v>
                </c:pt>
                <c:pt idx="2">
                  <c:v>Performance housing</c:v>
                </c:pt>
                <c:pt idx="3">
                  <c:v>Performance disabled</c:v>
                </c:pt>
              </c:strCache>
            </c:strRef>
          </c:cat>
          <c:val>
            <c:numRef>
              <c:f>Sheet1!$D$8:$D$11</c:f>
              <c:numCache>
                <c:formatCode>General</c:formatCode>
                <c:ptCount val="4"/>
                <c:pt idx="0">
                  <c:v>-1</c:v>
                </c:pt>
                <c:pt idx="1">
                  <c:v>-25</c:v>
                </c:pt>
                <c:pt idx="2">
                  <c:v>-39</c:v>
                </c:pt>
                <c:pt idx="3">
                  <c:v>-19</c:v>
                </c:pt>
              </c:numCache>
            </c:numRef>
          </c:val>
        </c:ser>
        <c:ser>
          <c:idx val="3"/>
          <c:order val="3"/>
          <c:tx>
            <c:strRef>
              <c:f>Sheet1!$E$7</c:f>
              <c:strCache>
                <c:ptCount val="1"/>
                <c:pt idx="0">
                  <c:v>60 plus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cat>
            <c:strRef>
              <c:f>Sheet1!$A$8:$A$11</c:f>
              <c:strCache>
                <c:ptCount val="4"/>
                <c:pt idx="0">
                  <c:v>Performance unemployed</c:v>
                </c:pt>
                <c:pt idx="1">
                  <c:v>Performance old</c:v>
                </c:pt>
                <c:pt idx="2">
                  <c:v>Performance housing</c:v>
                </c:pt>
                <c:pt idx="3">
                  <c:v>Performance disabled</c:v>
                </c:pt>
              </c:strCache>
            </c:strRef>
          </c:cat>
          <c:val>
            <c:numRef>
              <c:f>Sheet1!$E$8:$E$11</c:f>
              <c:numCache>
                <c:formatCode>General</c:formatCode>
                <c:ptCount val="4"/>
                <c:pt idx="0">
                  <c:v>2</c:v>
                </c:pt>
                <c:pt idx="1">
                  <c:v>-29</c:v>
                </c:pt>
                <c:pt idx="2">
                  <c:v>-38</c:v>
                </c:pt>
                <c:pt idx="3">
                  <c:v>-12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457640"/>
        <c:axId val="56352488"/>
      </c:barChart>
      <c:catAx>
        <c:axId val="58457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1200">
                <a:latin typeface="Garamond" pitchFamily="18" charset="0"/>
              </a:defRPr>
            </a:pPr>
            <a:endParaRPr lang="en-US"/>
          </a:p>
        </c:txPr>
        <c:crossAx val="56352488"/>
        <c:crosses val="autoZero"/>
        <c:auto val="1"/>
        <c:lblAlgn val="ctr"/>
        <c:lblOffset val="100"/>
        <c:noMultiLvlLbl val="0"/>
      </c:catAx>
      <c:valAx>
        <c:axId val="5635248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 b="0">
                    <a:latin typeface="Garamond" pitchFamily="18" charset="0"/>
                  </a:defRPr>
                </a:pPr>
                <a:r>
                  <a:rPr lang="en-US"/>
                  <a:t>Net performance rating (above 5 minus below 5)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8457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961649564079501E-2"/>
          <c:y val="0.7394118429239096"/>
          <c:w val="0.16745724782813048"/>
          <c:h val="0.20709143948111913"/>
        </c:manualLayout>
      </c:layout>
      <c:overlay val="0"/>
      <c:txPr>
        <a:bodyPr/>
        <a:lstStyle/>
        <a:p>
          <a:pPr>
            <a:defRPr sz="1200">
              <a:latin typeface="Garamond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360525630682082E-2"/>
          <c:y val="2.3147070459668042E-2"/>
          <c:w val="0.92804186331849547"/>
          <c:h val="0.924624029601564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Sheet1!$B$13</c:f>
              <c:strCache>
                <c:ptCount val="1"/>
                <c:pt idx="0">
                  <c:v>Under 30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Sheet1!$A$14:$A$17</c:f>
              <c:strCache>
                <c:ptCount val="4"/>
                <c:pt idx="0">
                  <c:v>Fraud unemployment</c:v>
                </c:pt>
                <c:pt idx="1">
                  <c:v>Fraud old</c:v>
                </c:pt>
                <c:pt idx="2">
                  <c:v>Fraud housing</c:v>
                </c:pt>
                <c:pt idx="3">
                  <c:v>Fraud disability</c:v>
                </c:pt>
              </c:strCache>
            </c:strRef>
          </c:cat>
          <c:val>
            <c:numRef>
              <c:f>Sheet1!$B$14:$B$17</c:f>
              <c:numCache>
                <c:formatCode>General</c:formatCode>
                <c:ptCount val="4"/>
                <c:pt idx="0">
                  <c:v>58</c:v>
                </c:pt>
                <c:pt idx="1">
                  <c:v>20</c:v>
                </c:pt>
                <c:pt idx="2">
                  <c:v>47</c:v>
                </c:pt>
                <c:pt idx="3">
                  <c:v>56</c:v>
                </c:pt>
              </c:numCache>
            </c:numRef>
          </c:val>
        </c:ser>
        <c:ser>
          <c:idx val="1"/>
          <c:order val="1"/>
          <c:tx>
            <c:strRef>
              <c:f>Sheet1!$C$13</c:f>
              <c:strCache>
                <c:ptCount val="1"/>
                <c:pt idx="0">
                  <c:v>30-44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Sheet1!$A$14:$A$17</c:f>
              <c:strCache>
                <c:ptCount val="4"/>
                <c:pt idx="0">
                  <c:v>Fraud unemployment</c:v>
                </c:pt>
                <c:pt idx="1">
                  <c:v>Fraud old</c:v>
                </c:pt>
                <c:pt idx="2">
                  <c:v>Fraud housing</c:v>
                </c:pt>
                <c:pt idx="3">
                  <c:v>Fraud disability</c:v>
                </c:pt>
              </c:strCache>
            </c:strRef>
          </c:cat>
          <c:val>
            <c:numRef>
              <c:f>Sheet1!$C$14:$C$17</c:f>
              <c:numCache>
                <c:formatCode>General</c:formatCode>
                <c:ptCount val="4"/>
                <c:pt idx="0">
                  <c:v>66</c:v>
                </c:pt>
                <c:pt idx="1">
                  <c:v>19</c:v>
                </c:pt>
                <c:pt idx="2">
                  <c:v>64</c:v>
                </c:pt>
                <c:pt idx="3">
                  <c:v>64</c:v>
                </c:pt>
              </c:numCache>
            </c:numRef>
          </c:val>
        </c:ser>
        <c:ser>
          <c:idx val="2"/>
          <c:order val="2"/>
          <c:tx>
            <c:strRef>
              <c:f>Sheet1!$D$13</c:f>
              <c:strCache>
                <c:ptCount val="1"/>
                <c:pt idx="0">
                  <c:v>45-59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Sheet1!$A$14:$A$17</c:f>
              <c:strCache>
                <c:ptCount val="4"/>
                <c:pt idx="0">
                  <c:v>Fraud unemployment</c:v>
                </c:pt>
                <c:pt idx="1">
                  <c:v>Fraud old</c:v>
                </c:pt>
                <c:pt idx="2">
                  <c:v>Fraud housing</c:v>
                </c:pt>
                <c:pt idx="3">
                  <c:v>Fraud disability</c:v>
                </c:pt>
              </c:strCache>
            </c:strRef>
          </c:cat>
          <c:val>
            <c:numRef>
              <c:f>Sheet1!$D$14:$D$17</c:f>
              <c:numCache>
                <c:formatCode>General</c:formatCode>
                <c:ptCount val="4"/>
                <c:pt idx="0">
                  <c:v>65</c:v>
                </c:pt>
                <c:pt idx="1">
                  <c:v>14</c:v>
                </c:pt>
                <c:pt idx="2">
                  <c:v>65</c:v>
                </c:pt>
                <c:pt idx="3">
                  <c:v>61</c:v>
                </c:pt>
              </c:numCache>
            </c:numRef>
          </c:val>
        </c:ser>
        <c:ser>
          <c:idx val="3"/>
          <c:order val="3"/>
          <c:tx>
            <c:strRef>
              <c:f>Sheet1!$E$13</c:f>
              <c:strCache>
                <c:ptCount val="1"/>
                <c:pt idx="0">
                  <c:v>60 plus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cat>
            <c:strRef>
              <c:f>Sheet1!$A$14:$A$17</c:f>
              <c:strCache>
                <c:ptCount val="4"/>
                <c:pt idx="0">
                  <c:v>Fraud unemployment</c:v>
                </c:pt>
                <c:pt idx="1">
                  <c:v>Fraud old</c:v>
                </c:pt>
                <c:pt idx="2">
                  <c:v>Fraud housing</c:v>
                </c:pt>
                <c:pt idx="3">
                  <c:v>Fraud disability</c:v>
                </c:pt>
              </c:strCache>
            </c:strRef>
          </c:cat>
          <c:val>
            <c:numRef>
              <c:f>Sheet1!$E$14:$E$17</c:f>
              <c:numCache>
                <c:formatCode>General</c:formatCode>
                <c:ptCount val="4"/>
                <c:pt idx="0">
                  <c:v>71</c:v>
                </c:pt>
                <c:pt idx="1">
                  <c:v>12</c:v>
                </c:pt>
                <c:pt idx="2">
                  <c:v>68</c:v>
                </c:pt>
                <c:pt idx="3">
                  <c:v>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487712"/>
        <c:axId val="91068144"/>
      </c:barChart>
      <c:catAx>
        <c:axId val="584877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Garamond" pitchFamily="18" charset="0"/>
              </a:defRPr>
            </a:pPr>
            <a:endParaRPr lang="en-US"/>
          </a:p>
        </c:txPr>
        <c:crossAx val="91068144"/>
        <c:crosses val="autoZero"/>
        <c:auto val="1"/>
        <c:lblAlgn val="ctr"/>
        <c:lblOffset val="100"/>
        <c:noMultiLvlLbl val="0"/>
      </c:catAx>
      <c:valAx>
        <c:axId val="9106814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 b="0">
                    <a:latin typeface="Garamond" pitchFamily="18" charset="0"/>
                  </a:defRPr>
                </a:pPr>
                <a:r>
                  <a:rPr lang="en-US"/>
                  <a:t>Share perceiving fraud as common in each benefit domain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8487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65871596129772"/>
          <c:y val="9.7149010846136509E-3"/>
          <c:w val="0.33386486249623037"/>
          <c:h val="0.12578235167616891"/>
        </c:manualLayout>
      </c:layout>
      <c:overlay val="0"/>
      <c:txPr>
        <a:bodyPr/>
        <a:lstStyle/>
        <a:p>
          <a:pPr>
            <a:defRPr sz="1200">
              <a:latin typeface="Garamond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360525630682082E-2"/>
          <c:y val="2.3147070459668042E-2"/>
          <c:w val="0.92804186331849547"/>
          <c:h val="0.924624029601564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Sheet1!$B$19</c:f>
              <c:strCache>
                <c:ptCount val="1"/>
                <c:pt idx="0">
                  <c:v>Under 30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Sheet1!$A$20:$A$22</c:f>
              <c:strCache>
                <c:ptCount val="3"/>
                <c:pt idx="0">
                  <c:v>Prevent widespread poverty</c:v>
                </c:pt>
                <c:pt idx="1">
                  <c:v>Make society more equal</c:v>
                </c:pt>
                <c:pt idx="2">
                  <c:v>Integrate ethnic minorities</c:v>
                </c:pt>
              </c:strCache>
            </c:strRef>
          </c:cat>
          <c:val>
            <c:numRef>
              <c:f>Sheet1!$B$20:$B$22</c:f>
              <c:numCache>
                <c:formatCode>General</c:formatCode>
                <c:ptCount val="3"/>
                <c:pt idx="0">
                  <c:v>14</c:v>
                </c:pt>
                <c:pt idx="1">
                  <c:v>-25</c:v>
                </c:pt>
                <c:pt idx="2">
                  <c:v>-19</c:v>
                </c:pt>
              </c:numCache>
            </c:numRef>
          </c:val>
        </c:ser>
        <c:ser>
          <c:idx val="1"/>
          <c:order val="1"/>
          <c:tx>
            <c:strRef>
              <c:f>Sheet1!$C$19</c:f>
              <c:strCache>
                <c:ptCount val="1"/>
                <c:pt idx="0">
                  <c:v>30-44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Sheet1!$A$20:$A$22</c:f>
              <c:strCache>
                <c:ptCount val="3"/>
                <c:pt idx="0">
                  <c:v>Prevent widespread poverty</c:v>
                </c:pt>
                <c:pt idx="1">
                  <c:v>Make society more equal</c:v>
                </c:pt>
                <c:pt idx="2">
                  <c:v>Integrate ethnic minorities</c:v>
                </c:pt>
              </c:strCache>
            </c:strRef>
          </c:cat>
          <c:val>
            <c:numRef>
              <c:f>Sheet1!$C$20:$C$22</c:f>
              <c:numCache>
                <c:formatCode>General</c:formatCode>
                <c:ptCount val="3"/>
                <c:pt idx="0">
                  <c:v>0</c:v>
                </c:pt>
                <c:pt idx="1">
                  <c:v>-34</c:v>
                </c:pt>
                <c:pt idx="2">
                  <c:v>-29</c:v>
                </c:pt>
              </c:numCache>
            </c:numRef>
          </c:val>
        </c:ser>
        <c:ser>
          <c:idx val="2"/>
          <c:order val="2"/>
          <c:tx>
            <c:strRef>
              <c:f>Sheet1!$D$19</c:f>
              <c:strCache>
                <c:ptCount val="1"/>
                <c:pt idx="0">
                  <c:v>45-59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Sheet1!$A$20:$A$22</c:f>
              <c:strCache>
                <c:ptCount val="3"/>
                <c:pt idx="0">
                  <c:v>Prevent widespread poverty</c:v>
                </c:pt>
                <c:pt idx="1">
                  <c:v>Make society more equal</c:v>
                </c:pt>
                <c:pt idx="2">
                  <c:v>Integrate ethnic minorities</c:v>
                </c:pt>
              </c:strCache>
            </c:strRef>
          </c:cat>
          <c:val>
            <c:numRef>
              <c:f>Sheet1!$D$20:$D$22</c:f>
              <c:numCache>
                <c:formatCode>General</c:formatCode>
                <c:ptCount val="3"/>
                <c:pt idx="0">
                  <c:v>-11</c:v>
                </c:pt>
                <c:pt idx="1">
                  <c:v>-43</c:v>
                </c:pt>
                <c:pt idx="2">
                  <c:v>-35</c:v>
                </c:pt>
              </c:numCache>
            </c:numRef>
          </c:val>
        </c:ser>
        <c:ser>
          <c:idx val="3"/>
          <c:order val="3"/>
          <c:tx>
            <c:strRef>
              <c:f>Sheet1!$E$19</c:f>
              <c:strCache>
                <c:ptCount val="1"/>
                <c:pt idx="0">
                  <c:v>60 plus</c:v>
                </c:pt>
              </c:strCache>
            </c:strRef>
          </c:tx>
          <c:spPr>
            <a:solidFill>
              <a:sysClr val="windowText" lastClr="000000"/>
            </a:solidFill>
          </c:spPr>
          <c:invertIfNegative val="0"/>
          <c:cat>
            <c:strRef>
              <c:f>Sheet1!$A$20:$A$22</c:f>
              <c:strCache>
                <c:ptCount val="3"/>
                <c:pt idx="0">
                  <c:v>Prevent widespread poverty</c:v>
                </c:pt>
                <c:pt idx="1">
                  <c:v>Make society more equal</c:v>
                </c:pt>
                <c:pt idx="2">
                  <c:v>Integrate ethnic minorities</c:v>
                </c:pt>
              </c:strCache>
            </c:strRef>
          </c:cat>
          <c:val>
            <c:numRef>
              <c:f>Sheet1!$E$20:$E$22</c:f>
              <c:numCache>
                <c:formatCode>General</c:formatCode>
                <c:ptCount val="3"/>
                <c:pt idx="0">
                  <c:v>-3</c:v>
                </c:pt>
                <c:pt idx="1">
                  <c:v>-47</c:v>
                </c:pt>
                <c:pt idx="2">
                  <c:v>-39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470184"/>
        <c:axId val="118199112"/>
      </c:barChart>
      <c:catAx>
        <c:axId val="58470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1200">
                <a:latin typeface="Garamond" pitchFamily="18" charset="0"/>
              </a:defRPr>
            </a:pPr>
            <a:endParaRPr lang="en-US"/>
          </a:p>
        </c:txPr>
        <c:crossAx val="118199112"/>
        <c:crosses val="autoZero"/>
        <c:auto val="1"/>
        <c:lblAlgn val="ctr"/>
        <c:lblOffset val="100"/>
        <c:noMultiLvlLbl val="0"/>
      </c:catAx>
      <c:valAx>
        <c:axId val="11819911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 b="0">
                    <a:latin typeface="Garamond" pitchFamily="18" charset="0"/>
                  </a:defRPr>
                </a:pPr>
                <a:r>
                  <a:rPr lang="en-US"/>
                  <a:t>Net agree-disagree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8470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1678380137484477E-2"/>
          <c:y val="0.59160909812992268"/>
          <c:w val="0.11864901269288294"/>
          <c:h val="0.33425845010826077"/>
        </c:manualLayout>
      </c:layout>
      <c:overlay val="0"/>
      <c:txPr>
        <a:bodyPr/>
        <a:lstStyle/>
        <a:p>
          <a:pPr>
            <a:defRPr sz="1200">
              <a:latin typeface="Garamond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360525630682082E-2"/>
          <c:y val="2.3147070459668042E-2"/>
          <c:w val="0.92804186331849547"/>
          <c:h val="0.924624029601564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Sheet1!$B$27</c:f>
              <c:strCache>
                <c:ptCount val="1"/>
                <c:pt idx="0">
                  <c:v>Under 30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Sheet1!$A$28:$A$30</c:f>
              <c:strCache>
                <c:ptCount val="3"/>
                <c:pt idx="0">
                  <c:v>Discourage helping eachother</c:v>
                </c:pt>
                <c:pt idx="1">
                  <c:v>Encourage immigration</c:v>
                </c:pt>
                <c:pt idx="2">
                  <c:v>Discourage taking responsibility</c:v>
                </c:pt>
              </c:strCache>
            </c:strRef>
          </c:cat>
          <c:val>
            <c:numRef>
              <c:f>Sheet1!$B$28:$B$30</c:f>
              <c:numCache>
                <c:formatCode>General</c:formatCode>
                <c:ptCount val="3"/>
                <c:pt idx="0">
                  <c:v>8</c:v>
                </c:pt>
                <c:pt idx="1">
                  <c:v>27</c:v>
                </c:pt>
                <c:pt idx="2">
                  <c:v>23</c:v>
                </c:pt>
              </c:numCache>
            </c:numRef>
          </c:val>
        </c:ser>
        <c:ser>
          <c:idx val="1"/>
          <c:order val="1"/>
          <c:tx>
            <c:strRef>
              <c:f>Sheet1!$C$27</c:f>
              <c:strCache>
                <c:ptCount val="1"/>
                <c:pt idx="0">
                  <c:v>30-44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Sheet1!$A$28:$A$30</c:f>
              <c:strCache>
                <c:ptCount val="3"/>
                <c:pt idx="0">
                  <c:v>Discourage helping eachother</c:v>
                </c:pt>
                <c:pt idx="1">
                  <c:v>Encourage immigration</c:v>
                </c:pt>
                <c:pt idx="2">
                  <c:v>Discourage taking responsibility</c:v>
                </c:pt>
              </c:strCache>
            </c:strRef>
          </c:cat>
          <c:val>
            <c:numRef>
              <c:f>Sheet1!$C$28:$C$30</c:f>
              <c:numCache>
                <c:formatCode>General</c:formatCode>
                <c:ptCount val="3"/>
                <c:pt idx="0">
                  <c:v>14</c:v>
                </c:pt>
                <c:pt idx="1">
                  <c:v>44</c:v>
                </c:pt>
                <c:pt idx="2">
                  <c:v>34</c:v>
                </c:pt>
              </c:numCache>
            </c:numRef>
          </c:val>
        </c:ser>
        <c:ser>
          <c:idx val="2"/>
          <c:order val="2"/>
          <c:tx>
            <c:strRef>
              <c:f>Sheet1!$D$27</c:f>
              <c:strCache>
                <c:ptCount val="1"/>
                <c:pt idx="0">
                  <c:v>45-59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Sheet1!$A$28:$A$30</c:f>
              <c:strCache>
                <c:ptCount val="3"/>
                <c:pt idx="0">
                  <c:v>Discourage helping eachother</c:v>
                </c:pt>
                <c:pt idx="1">
                  <c:v>Encourage immigration</c:v>
                </c:pt>
                <c:pt idx="2">
                  <c:v>Discourage taking responsibility</c:v>
                </c:pt>
              </c:strCache>
            </c:strRef>
          </c:cat>
          <c:val>
            <c:numRef>
              <c:f>Sheet1!$D$28:$D$30</c:f>
              <c:numCache>
                <c:formatCode>General</c:formatCode>
                <c:ptCount val="3"/>
                <c:pt idx="0">
                  <c:v>13</c:v>
                </c:pt>
                <c:pt idx="1">
                  <c:v>50</c:v>
                </c:pt>
                <c:pt idx="2">
                  <c:v>26</c:v>
                </c:pt>
              </c:numCache>
            </c:numRef>
          </c:val>
        </c:ser>
        <c:ser>
          <c:idx val="3"/>
          <c:order val="3"/>
          <c:tx>
            <c:strRef>
              <c:f>Sheet1!$E$27</c:f>
              <c:strCache>
                <c:ptCount val="1"/>
                <c:pt idx="0">
                  <c:v>60 plus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cat>
            <c:strRef>
              <c:f>Sheet1!$A$28:$A$30</c:f>
              <c:strCache>
                <c:ptCount val="3"/>
                <c:pt idx="0">
                  <c:v>Discourage helping eachother</c:v>
                </c:pt>
                <c:pt idx="1">
                  <c:v>Encourage immigration</c:v>
                </c:pt>
                <c:pt idx="2">
                  <c:v>Discourage taking responsibility</c:v>
                </c:pt>
              </c:strCache>
            </c:strRef>
          </c:cat>
          <c:val>
            <c:numRef>
              <c:f>Sheet1!$E$28:$E$30</c:f>
              <c:numCache>
                <c:formatCode>General</c:formatCode>
                <c:ptCount val="3"/>
                <c:pt idx="0">
                  <c:v>18</c:v>
                </c:pt>
                <c:pt idx="1">
                  <c:v>62</c:v>
                </c:pt>
                <c:pt idx="2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199504"/>
        <c:axId val="59136872"/>
      </c:barChart>
      <c:catAx>
        <c:axId val="1181995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Garamond" pitchFamily="18" charset="0"/>
              </a:defRPr>
            </a:pPr>
            <a:endParaRPr lang="en-US"/>
          </a:p>
        </c:txPr>
        <c:crossAx val="59136872"/>
        <c:crosses val="autoZero"/>
        <c:auto val="1"/>
        <c:lblAlgn val="ctr"/>
        <c:lblOffset val="100"/>
        <c:noMultiLvlLbl val="0"/>
      </c:catAx>
      <c:valAx>
        <c:axId val="5913687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 b="0">
                    <a:latin typeface="Garamond" pitchFamily="18" charset="0"/>
                  </a:defRPr>
                </a:pPr>
                <a:r>
                  <a:rPr lang="en-US"/>
                  <a:t>Net agree-disagree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181995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006851775000239E-2"/>
          <c:y val="2.2223991516144452E-2"/>
          <c:w val="0.18928119729279927"/>
          <c:h val="0.20709143948111913"/>
        </c:manualLayout>
      </c:layout>
      <c:overlay val="0"/>
      <c:txPr>
        <a:bodyPr/>
        <a:lstStyle/>
        <a:p>
          <a:pPr>
            <a:defRPr sz="1200">
              <a:latin typeface="Garamond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360525630682082E-2"/>
          <c:y val="2.3147070459668042E-2"/>
          <c:w val="0.92804186331849547"/>
          <c:h val="0.924624029601564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Sheet1!$B$32</c:f>
              <c:strCache>
                <c:ptCount val="1"/>
                <c:pt idx="0">
                  <c:v>Under 30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Sheet1!$A$33:$A$35</c:f>
              <c:strCache>
                <c:ptCount val="3"/>
                <c:pt idx="0">
                  <c:v>Moral duty to look after weak</c:v>
                </c:pt>
                <c:pt idx="1">
                  <c:v>Right to protect people from risks beyond their control</c:v>
                </c:pt>
                <c:pt idx="2">
                  <c:v>Sympathy with fate of welfare claimants</c:v>
                </c:pt>
              </c:strCache>
            </c:strRef>
          </c:cat>
          <c:val>
            <c:numRef>
              <c:f>Sheet1!$B$33:$B$35</c:f>
              <c:numCache>
                <c:formatCode>General</c:formatCode>
                <c:ptCount val="3"/>
                <c:pt idx="0">
                  <c:v>61</c:v>
                </c:pt>
                <c:pt idx="1">
                  <c:v>69</c:v>
                </c:pt>
                <c:pt idx="2">
                  <c:v>50</c:v>
                </c:pt>
              </c:numCache>
            </c:numRef>
          </c:val>
        </c:ser>
        <c:ser>
          <c:idx val="1"/>
          <c:order val="1"/>
          <c:tx>
            <c:strRef>
              <c:f>Sheet1!$C$32</c:f>
              <c:strCache>
                <c:ptCount val="1"/>
                <c:pt idx="0">
                  <c:v>30-44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Sheet1!$A$33:$A$35</c:f>
              <c:strCache>
                <c:ptCount val="3"/>
                <c:pt idx="0">
                  <c:v>Moral duty to look after weak</c:v>
                </c:pt>
                <c:pt idx="1">
                  <c:v>Right to protect people from risks beyond their control</c:v>
                </c:pt>
                <c:pt idx="2">
                  <c:v>Sympathy with fate of welfare claimants</c:v>
                </c:pt>
              </c:strCache>
            </c:strRef>
          </c:cat>
          <c:val>
            <c:numRef>
              <c:f>Sheet1!$C$33:$C$35</c:f>
              <c:numCache>
                <c:formatCode>General</c:formatCode>
                <c:ptCount val="3"/>
                <c:pt idx="0">
                  <c:v>64</c:v>
                </c:pt>
                <c:pt idx="1">
                  <c:v>69</c:v>
                </c:pt>
                <c:pt idx="2">
                  <c:v>51</c:v>
                </c:pt>
              </c:numCache>
            </c:numRef>
          </c:val>
        </c:ser>
        <c:ser>
          <c:idx val="2"/>
          <c:order val="2"/>
          <c:tx>
            <c:strRef>
              <c:f>Sheet1!$D$32</c:f>
              <c:strCache>
                <c:ptCount val="1"/>
                <c:pt idx="0">
                  <c:v>45-59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Sheet1!$A$33:$A$35</c:f>
              <c:strCache>
                <c:ptCount val="3"/>
                <c:pt idx="0">
                  <c:v>Moral duty to look after weak</c:v>
                </c:pt>
                <c:pt idx="1">
                  <c:v>Right to protect people from risks beyond their control</c:v>
                </c:pt>
                <c:pt idx="2">
                  <c:v>Sympathy with fate of welfare claimants</c:v>
                </c:pt>
              </c:strCache>
            </c:strRef>
          </c:cat>
          <c:val>
            <c:numRef>
              <c:f>Sheet1!$D$33:$D$35</c:f>
              <c:numCache>
                <c:formatCode>General</c:formatCode>
                <c:ptCount val="3"/>
                <c:pt idx="0">
                  <c:v>76</c:v>
                </c:pt>
                <c:pt idx="1">
                  <c:v>78</c:v>
                </c:pt>
                <c:pt idx="2">
                  <c:v>60</c:v>
                </c:pt>
              </c:numCache>
            </c:numRef>
          </c:val>
        </c:ser>
        <c:ser>
          <c:idx val="3"/>
          <c:order val="3"/>
          <c:tx>
            <c:strRef>
              <c:f>Sheet1!$E$32</c:f>
              <c:strCache>
                <c:ptCount val="1"/>
                <c:pt idx="0">
                  <c:v>60 plus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cat>
            <c:strRef>
              <c:f>Sheet1!$A$33:$A$35</c:f>
              <c:strCache>
                <c:ptCount val="3"/>
                <c:pt idx="0">
                  <c:v>Moral duty to look after weak</c:v>
                </c:pt>
                <c:pt idx="1">
                  <c:v>Right to protect people from risks beyond their control</c:v>
                </c:pt>
                <c:pt idx="2">
                  <c:v>Sympathy with fate of welfare claimants</c:v>
                </c:pt>
              </c:strCache>
            </c:strRef>
          </c:cat>
          <c:val>
            <c:numRef>
              <c:f>Sheet1!$E$33:$E$35</c:f>
              <c:numCache>
                <c:formatCode>General</c:formatCode>
                <c:ptCount val="3"/>
                <c:pt idx="0">
                  <c:v>76</c:v>
                </c:pt>
                <c:pt idx="1">
                  <c:v>76</c:v>
                </c:pt>
                <c:pt idx="2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137656"/>
        <c:axId val="59138048"/>
      </c:barChart>
      <c:catAx>
        <c:axId val="59137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Garamond" pitchFamily="18" charset="0"/>
              </a:defRPr>
            </a:pPr>
            <a:endParaRPr lang="en-US"/>
          </a:p>
        </c:txPr>
        <c:crossAx val="59138048"/>
        <c:crosses val="autoZero"/>
        <c:auto val="1"/>
        <c:lblAlgn val="ctr"/>
        <c:lblOffset val="100"/>
        <c:noMultiLvlLbl val="0"/>
      </c:catAx>
      <c:valAx>
        <c:axId val="591380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 b="0">
                    <a:latin typeface="Garamond" pitchFamily="18" charset="0"/>
                  </a:defRPr>
                </a:pPr>
                <a:r>
                  <a:rPr lang="en-US"/>
                  <a:t>Net agreement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9137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57069069363216"/>
          <c:y val="1.1799749489868791E-2"/>
          <c:w val="0.22201712148980246"/>
          <c:h val="0.20292174267060872"/>
        </c:manualLayout>
      </c:layout>
      <c:overlay val="0"/>
      <c:txPr>
        <a:bodyPr/>
        <a:lstStyle/>
        <a:p>
          <a:pPr>
            <a:defRPr sz="1200">
              <a:latin typeface="Garamond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360525630682082E-2"/>
          <c:y val="2.3147070459668042E-2"/>
          <c:w val="0.92804186331849547"/>
          <c:h val="0.924624029601564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Sheet1!$B$37</c:f>
              <c:strCache>
                <c:ptCount val="1"/>
                <c:pt idx="0">
                  <c:v>Under 30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Sheet1!$A$38:$A$41</c:f>
              <c:strCache>
                <c:ptCount val="4"/>
                <c:pt idx="0">
                  <c:v>Approve of austerity spending  cuts</c:v>
                </c:pt>
                <c:pt idx="1">
                  <c:v>Austerity spending cuts are necessary</c:v>
                </c:pt>
                <c:pt idx="2">
                  <c:v>Austerity impact on national economy</c:v>
                </c:pt>
                <c:pt idx="3">
                  <c:v>Austerity impact on HH finances</c:v>
                </c:pt>
              </c:strCache>
            </c:strRef>
          </c:cat>
          <c:val>
            <c:numRef>
              <c:f>Sheet1!$B$38:$B$41</c:f>
              <c:numCache>
                <c:formatCode>General</c:formatCode>
                <c:ptCount val="4"/>
                <c:pt idx="0">
                  <c:v>-2</c:v>
                </c:pt>
                <c:pt idx="1">
                  <c:v>10</c:v>
                </c:pt>
                <c:pt idx="2">
                  <c:v>-4</c:v>
                </c:pt>
                <c:pt idx="3">
                  <c:v>-23</c:v>
                </c:pt>
              </c:numCache>
            </c:numRef>
          </c:val>
        </c:ser>
        <c:ser>
          <c:idx val="1"/>
          <c:order val="1"/>
          <c:tx>
            <c:strRef>
              <c:f>Sheet1!$C$37</c:f>
              <c:strCache>
                <c:ptCount val="1"/>
                <c:pt idx="0">
                  <c:v>30-44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Sheet1!$A$38:$A$41</c:f>
              <c:strCache>
                <c:ptCount val="4"/>
                <c:pt idx="0">
                  <c:v>Approve of austerity spending  cuts</c:v>
                </c:pt>
                <c:pt idx="1">
                  <c:v>Austerity spending cuts are necessary</c:v>
                </c:pt>
                <c:pt idx="2">
                  <c:v>Austerity impact on national economy</c:v>
                </c:pt>
                <c:pt idx="3">
                  <c:v>Austerity impact on HH finances</c:v>
                </c:pt>
              </c:strCache>
            </c:strRef>
          </c:cat>
          <c:val>
            <c:numRef>
              <c:f>Sheet1!$C$38:$C$41</c:f>
              <c:numCache>
                <c:formatCode>General</c:formatCode>
                <c:ptCount val="4"/>
                <c:pt idx="0">
                  <c:v>2</c:v>
                </c:pt>
                <c:pt idx="1">
                  <c:v>23</c:v>
                </c:pt>
                <c:pt idx="2">
                  <c:v>-9</c:v>
                </c:pt>
                <c:pt idx="3">
                  <c:v>-35</c:v>
                </c:pt>
              </c:numCache>
            </c:numRef>
          </c:val>
        </c:ser>
        <c:ser>
          <c:idx val="2"/>
          <c:order val="2"/>
          <c:tx>
            <c:strRef>
              <c:f>Sheet1!$D$37</c:f>
              <c:strCache>
                <c:ptCount val="1"/>
                <c:pt idx="0">
                  <c:v>45-59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Sheet1!$A$38:$A$41</c:f>
              <c:strCache>
                <c:ptCount val="4"/>
                <c:pt idx="0">
                  <c:v>Approve of austerity spending  cuts</c:v>
                </c:pt>
                <c:pt idx="1">
                  <c:v>Austerity spending cuts are necessary</c:v>
                </c:pt>
                <c:pt idx="2">
                  <c:v>Austerity impact on national economy</c:v>
                </c:pt>
                <c:pt idx="3">
                  <c:v>Austerity impact on HH finances</c:v>
                </c:pt>
              </c:strCache>
            </c:strRef>
          </c:cat>
          <c:val>
            <c:numRef>
              <c:f>Sheet1!$D$38:$D$41</c:f>
              <c:numCache>
                <c:formatCode>General</c:formatCode>
                <c:ptCount val="4"/>
                <c:pt idx="0">
                  <c:v>-8</c:v>
                </c:pt>
                <c:pt idx="1">
                  <c:v>13</c:v>
                </c:pt>
                <c:pt idx="2">
                  <c:v>-17</c:v>
                </c:pt>
                <c:pt idx="3">
                  <c:v>-48</c:v>
                </c:pt>
              </c:numCache>
            </c:numRef>
          </c:val>
        </c:ser>
        <c:ser>
          <c:idx val="3"/>
          <c:order val="3"/>
          <c:tx>
            <c:strRef>
              <c:f>Sheet1!$E$37</c:f>
              <c:strCache>
                <c:ptCount val="1"/>
                <c:pt idx="0">
                  <c:v>60 plus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cat>
            <c:strRef>
              <c:f>Sheet1!$A$38:$A$41</c:f>
              <c:strCache>
                <c:ptCount val="4"/>
                <c:pt idx="0">
                  <c:v>Approve of austerity spending  cuts</c:v>
                </c:pt>
                <c:pt idx="1">
                  <c:v>Austerity spending cuts are necessary</c:v>
                </c:pt>
                <c:pt idx="2">
                  <c:v>Austerity impact on national economy</c:v>
                </c:pt>
                <c:pt idx="3">
                  <c:v>Austerity impact on HH finances</c:v>
                </c:pt>
              </c:strCache>
            </c:strRef>
          </c:cat>
          <c:val>
            <c:numRef>
              <c:f>Sheet1!$E$38:$E$41</c:f>
              <c:numCache>
                <c:formatCode>General</c:formatCode>
                <c:ptCount val="4"/>
                <c:pt idx="0">
                  <c:v>7</c:v>
                </c:pt>
                <c:pt idx="1">
                  <c:v>27</c:v>
                </c:pt>
                <c:pt idx="2">
                  <c:v>-6</c:v>
                </c:pt>
                <c:pt idx="3">
                  <c:v>-38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138832"/>
        <c:axId val="59139224"/>
      </c:barChart>
      <c:catAx>
        <c:axId val="59138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1200">
                <a:latin typeface="Garamond" pitchFamily="18" charset="0"/>
              </a:defRPr>
            </a:pPr>
            <a:endParaRPr lang="en-US"/>
          </a:p>
        </c:txPr>
        <c:crossAx val="59139224"/>
        <c:crosses val="autoZero"/>
        <c:auto val="1"/>
        <c:lblAlgn val="ctr"/>
        <c:lblOffset val="100"/>
        <c:noMultiLvlLbl val="0"/>
      </c:catAx>
      <c:valAx>
        <c:axId val="5913922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 b="0">
                    <a:latin typeface="Garamond" pitchFamily="18" charset="0"/>
                  </a:defRPr>
                </a:pPr>
                <a:r>
                  <a:rPr lang="en-US"/>
                  <a:t>Net view (positive-negative)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9138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7340524066918803E-2"/>
          <c:y val="3.6817930352930392E-2"/>
          <c:w val="0.16745724782813048"/>
          <c:h val="0.20709143948111913"/>
        </c:manualLayout>
      </c:layout>
      <c:overlay val="0"/>
      <c:txPr>
        <a:bodyPr/>
        <a:lstStyle/>
        <a:p>
          <a:pPr>
            <a:defRPr sz="1200">
              <a:latin typeface="Garamond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360525630682082E-2"/>
          <c:y val="2.3147070459668042E-2"/>
          <c:w val="0.92804186331849547"/>
          <c:h val="0.924624029601564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Sheet1!$B$43</c:f>
              <c:strCache>
                <c:ptCount val="1"/>
                <c:pt idx="0">
                  <c:v>Under 30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Sheet1!$A$44:$A$47</c:f>
              <c:strCache>
                <c:ptCount val="4"/>
                <c:pt idx="0">
                  <c:v>Cut/increase unemployment</c:v>
                </c:pt>
                <c:pt idx="1">
                  <c:v>Cut/increase pensions</c:v>
                </c:pt>
                <c:pt idx="2">
                  <c:v>Cut/increase housing</c:v>
                </c:pt>
                <c:pt idx="3">
                  <c:v>Cut/increase disability</c:v>
                </c:pt>
              </c:strCache>
            </c:strRef>
          </c:cat>
          <c:val>
            <c:numRef>
              <c:f>Sheet1!$B$44:$B$47</c:f>
              <c:numCache>
                <c:formatCode>General</c:formatCode>
                <c:ptCount val="4"/>
                <c:pt idx="0">
                  <c:v>-17</c:v>
                </c:pt>
                <c:pt idx="1">
                  <c:v>38</c:v>
                </c:pt>
                <c:pt idx="2">
                  <c:v>14</c:v>
                </c:pt>
                <c:pt idx="3">
                  <c:v>28</c:v>
                </c:pt>
              </c:numCache>
            </c:numRef>
          </c:val>
        </c:ser>
        <c:ser>
          <c:idx val="1"/>
          <c:order val="1"/>
          <c:tx>
            <c:strRef>
              <c:f>Sheet1!$C$43</c:f>
              <c:strCache>
                <c:ptCount val="1"/>
                <c:pt idx="0">
                  <c:v>30-44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Sheet1!$A$44:$A$47</c:f>
              <c:strCache>
                <c:ptCount val="4"/>
                <c:pt idx="0">
                  <c:v>Cut/increase unemployment</c:v>
                </c:pt>
                <c:pt idx="1">
                  <c:v>Cut/increase pensions</c:v>
                </c:pt>
                <c:pt idx="2">
                  <c:v>Cut/increase housing</c:v>
                </c:pt>
                <c:pt idx="3">
                  <c:v>Cut/increase disability</c:v>
                </c:pt>
              </c:strCache>
            </c:strRef>
          </c:cat>
          <c:val>
            <c:numRef>
              <c:f>Sheet1!$C$44:$C$47</c:f>
              <c:numCache>
                <c:formatCode>General</c:formatCode>
                <c:ptCount val="4"/>
                <c:pt idx="0">
                  <c:v>-24</c:v>
                </c:pt>
                <c:pt idx="1">
                  <c:v>44</c:v>
                </c:pt>
                <c:pt idx="2">
                  <c:v>-9</c:v>
                </c:pt>
                <c:pt idx="3">
                  <c:v>26</c:v>
                </c:pt>
              </c:numCache>
            </c:numRef>
          </c:val>
        </c:ser>
        <c:ser>
          <c:idx val="2"/>
          <c:order val="2"/>
          <c:tx>
            <c:strRef>
              <c:f>Sheet1!$D$43</c:f>
              <c:strCache>
                <c:ptCount val="1"/>
                <c:pt idx="0">
                  <c:v>45-59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Sheet1!$A$44:$A$47</c:f>
              <c:strCache>
                <c:ptCount val="4"/>
                <c:pt idx="0">
                  <c:v>Cut/increase unemployment</c:v>
                </c:pt>
                <c:pt idx="1">
                  <c:v>Cut/increase pensions</c:v>
                </c:pt>
                <c:pt idx="2">
                  <c:v>Cut/increase housing</c:v>
                </c:pt>
                <c:pt idx="3">
                  <c:v>Cut/increase disability</c:v>
                </c:pt>
              </c:strCache>
            </c:strRef>
          </c:cat>
          <c:val>
            <c:numRef>
              <c:f>Sheet1!$D$44:$D$47</c:f>
              <c:numCache>
                <c:formatCode>General</c:formatCode>
                <c:ptCount val="4"/>
                <c:pt idx="0">
                  <c:v>-14</c:v>
                </c:pt>
                <c:pt idx="1">
                  <c:v>62</c:v>
                </c:pt>
                <c:pt idx="2">
                  <c:v>-8</c:v>
                </c:pt>
                <c:pt idx="3">
                  <c:v>34</c:v>
                </c:pt>
              </c:numCache>
            </c:numRef>
          </c:val>
        </c:ser>
        <c:ser>
          <c:idx val="3"/>
          <c:order val="3"/>
          <c:tx>
            <c:strRef>
              <c:f>Sheet1!$E$43</c:f>
              <c:strCache>
                <c:ptCount val="1"/>
                <c:pt idx="0">
                  <c:v>60 plus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cat>
            <c:strRef>
              <c:f>Sheet1!$A$44:$A$47</c:f>
              <c:strCache>
                <c:ptCount val="4"/>
                <c:pt idx="0">
                  <c:v>Cut/increase unemployment</c:v>
                </c:pt>
                <c:pt idx="1">
                  <c:v>Cut/increase pensions</c:v>
                </c:pt>
                <c:pt idx="2">
                  <c:v>Cut/increase housing</c:v>
                </c:pt>
                <c:pt idx="3">
                  <c:v>Cut/increase disability</c:v>
                </c:pt>
              </c:strCache>
            </c:strRef>
          </c:cat>
          <c:val>
            <c:numRef>
              <c:f>Sheet1!$E$44:$E$47</c:f>
              <c:numCache>
                <c:formatCode>General</c:formatCode>
                <c:ptCount val="4"/>
                <c:pt idx="0">
                  <c:v>-21</c:v>
                </c:pt>
                <c:pt idx="1">
                  <c:v>71</c:v>
                </c:pt>
                <c:pt idx="2">
                  <c:v>-15</c:v>
                </c:pt>
                <c:pt idx="3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140008"/>
        <c:axId val="59140400"/>
      </c:barChart>
      <c:catAx>
        <c:axId val="591400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1200">
                <a:latin typeface="Garamond" pitchFamily="18" charset="0"/>
              </a:defRPr>
            </a:pPr>
            <a:endParaRPr lang="en-US"/>
          </a:p>
        </c:txPr>
        <c:crossAx val="59140400"/>
        <c:crosses val="autoZero"/>
        <c:auto val="1"/>
        <c:lblAlgn val="ctr"/>
        <c:lblOffset val="100"/>
        <c:noMultiLvlLbl val="0"/>
      </c:catAx>
      <c:valAx>
        <c:axId val="591404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 b="0">
                    <a:latin typeface="Garamond" pitchFamily="18" charset="0"/>
                  </a:defRPr>
                </a:pPr>
                <a:r>
                  <a:rPr lang="en-US"/>
                  <a:t>Net support cut/increase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9140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7340524066918789E-2"/>
          <c:y val="1.8054294705634178E-2"/>
          <c:w val="0.16745724782813048"/>
          <c:h val="0.20709143948111913"/>
        </c:manualLayout>
      </c:layout>
      <c:overlay val="0"/>
      <c:txPr>
        <a:bodyPr/>
        <a:lstStyle/>
        <a:p>
          <a:pPr>
            <a:defRPr sz="1200">
              <a:latin typeface="Garamond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360525630682082E-2"/>
          <c:y val="2.3147070459668042E-2"/>
          <c:w val="0.92804186331849547"/>
          <c:h val="0.924624029601564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Sheet1!$B$49</c:f>
              <c:strCache>
                <c:ptCount val="1"/>
                <c:pt idx="0">
                  <c:v>Under 30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Sheet1!$A$50:$A$53</c:f>
              <c:strCache>
                <c:ptCount val="4"/>
                <c:pt idx="0">
                  <c:v>Compulsory training for unemployed</c:v>
                </c:pt>
                <c:pt idx="1">
                  <c:v>Fitness to work assessments, disabled</c:v>
                </c:pt>
                <c:pt idx="2">
                  <c:v>"Bedroom tax" </c:v>
                </c:pt>
                <c:pt idx="3">
                  <c:v>Means testing of pensions</c:v>
                </c:pt>
              </c:strCache>
            </c:strRef>
          </c:cat>
          <c:val>
            <c:numRef>
              <c:f>Sheet1!$B$50:$B$53</c:f>
              <c:numCache>
                <c:formatCode>General</c:formatCode>
                <c:ptCount val="4"/>
                <c:pt idx="0">
                  <c:v>60</c:v>
                </c:pt>
                <c:pt idx="1">
                  <c:v>50</c:v>
                </c:pt>
                <c:pt idx="2">
                  <c:v>19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Sheet1!$C$49</c:f>
              <c:strCache>
                <c:ptCount val="1"/>
                <c:pt idx="0">
                  <c:v>30-44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Sheet1!$A$50:$A$53</c:f>
              <c:strCache>
                <c:ptCount val="4"/>
                <c:pt idx="0">
                  <c:v>Compulsory training for unemployed</c:v>
                </c:pt>
                <c:pt idx="1">
                  <c:v>Fitness to work assessments, disabled</c:v>
                </c:pt>
                <c:pt idx="2">
                  <c:v>"Bedroom tax" </c:v>
                </c:pt>
                <c:pt idx="3">
                  <c:v>Means testing of pensions</c:v>
                </c:pt>
              </c:strCache>
            </c:strRef>
          </c:cat>
          <c:val>
            <c:numRef>
              <c:f>Sheet1!$C$50:$C$53</c:f>
              <c:numCache>
                <c:formatCode>General</c:formatCode>
                <c:ptCount val="4"/>
                <c:pt idx="0">
                  <c:v>65</c:v>
                </c:pt>
                <c:pt idx="1">
                  <c:v>47</c:v>
                </c:pt>
                <c:pt idx="2">
                  <c:v>26</c:v>
                </c:pt>
                <c:pt idx="3">
                  <c:v>-13</c:v>
                </c:pt>
              </c:numCache>
            </c:numRef>
          </c:val>
        </c:ser>
        <c:ser>
          <c:idx val="2"/>
          <c:order val="2"/>
          <c:tx>
            <c:strRef>
              <c:f>Sheet1!$D$49</c:f>
              <c:strCache>
                <c:ptCount val="1"/>
                <c:pt idx="0">
                  <c:v>45-59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Sheet1!$A$50:$A$53</c:f>
              <c:strCache>
                <c:ptCount val="4"/>
                <c:pt idx="0">
                  <c:v>Compulsory training for unemployed</c:v>
                </c:pt>
                <c:pt idx="1">
                  <c:v>Fitness to work assessments, disabled</c:v>
                </c:pt>
                <c:pt idx="2">
                  <c:v>"Bedroom tax" </c:v>
                </c:pt>
                <c:pt idx="3">
                  <c:v>Means testing of pensions</c:v>
                </c:pt>
              </c:strCache>
            </c:strRef>
          </c:cat>
          <c:val>
            <c:numRef>
              <c:f>Sheet1!$D$50:$D$53</c:f>
              <c:numCache>
                <c:formatCode>General</c:formatCode>
                <c:ptCount val="4"/>
                <c:pt idx="0">
                  <c:v>69</c:v>
                </c:pt>
                <c:pt idx="1">
                  <c:v>40</c:v>
                </c:pt>
                <c:pt idx="2">
                  <c:v>-1</c:v>
                </c:pt>
                <c:pt idx="3">
                  <c:v>-21</c:v>
                </c:pt>
              </c:numCache>
            </c:numRef>
          </c:val>
        </c:ser>
        <c:ser>
          <c:idx val="3"/>
          <c:order val="3"/>
          <c:tx>
            <c:strRef>
              <c:f>Sheet1!$E$49</c:f>
              <c:strCache>
                <c:ptCount val="1"/>
                <c:pt idx="0">
                  <c:v>60 plus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cat>
            <c:strRef>
              <c:f>Sheet1!$A$50:$A$53</c:f>
              <c:strCache>
                <c:ptCount val="4"/>
                <c:pt idx="0">
                  <c:v>Compulsory training for unemployed</c:v>
                </c:pt>
                <c:pt idx="1">
                  <c:v>Fitness to work assessments, disabled</c:v>
                </c:pt>
                <c:pt idx="2">
                  <c:v>"Bedroom tax" </c:v>
                </c:pt>
                <c:pt idx="3">
                  <c:v>Means testing of pensions</c:v>
                </c:pt>
              </c:strCache>
            </c:strRef>
          </c:cat>
          <c:val>
            <c:numRef>
              <c:f>Sheet1!$E$50:$E$53</c:f>
              <c:numCache>
                <c:formatCode>General</c:formatCode>
                <c:ptCount val="4"/>
                <c:pt idx="0">
                  <c:v>83</c:v>
                </c:pt>
                <c:pt idx="1">
                  <c:v>48</c:v>
                </c:pt>
                <c:pt idx="2">
                  <c:v>-7</c:v>
                </c:pt>
                <c:pt idx="3">
                  <c:v>-13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9806920"/>
        <c:axId val="219807312"/>
      </c:barChart>
      <c:catAx>
        <c:axId val="219806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1200">
                <a:latin typeface="Garamond" pitchFamily="18" charset="0"/>
              </a:defRPr>
            </a:pPr>
            <a:endParaRPr lang="en-US"/>
          </a:p>
        </c:txPr>
        <c:crossAx val="219807312"/>
        <c:crosses val="autoZero"/>
        <c:auto val="1"/>
        <c:lblAlgn val="ctr"/>
        <c:lblOffset val="100"/>
        <c:noMultiLvlLbl val="0"/>
      </c:catAx>
      <c:valAx>
        <c:axId val="21980731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 b="0">
                    <a:latin typeface="Garamond" pitchFamily="18" charset="0"/>
                  </a:defRPr>
                </a:pPr>
                <a:r>
                  <a:rPr lang="en-GB" dirty="0" smtClean="0"/>
                  <a:t>Net support</a:t>
                </a:r>
              </a:p>
              <a:p>
                <a:pPr>
                  <a:defRPr sz="1200" b="0">
                    <a:latin typeface="Garamond" pitchFamily="18" charset="0"/>
                  </a:defRPr>
                </a:pPr>
                <a:endParaRPr lang="en-GB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19806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617479007336802"/>
          <c:y val="1.8054294705634178E-2"/>
          <c:w val="0.16745724782813048"/>
          <c:h val="0.25504295280198691"/>
        </c:manualLayout>
      </c:layout>
      <c:overlay val="0"/>
      <c:txPr>
        <a:bodyPr/>
        <a:lstStyle/>
        <a:p>
          <a:pPr>
            <a:defRPr sz="1200">
              <a:latin typeface="Garamond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28460-8DE6-4EF3-8C4C-5005F6ECA66A}" type="datetimeFigureOut">
              <a:rPr lang="en-GB" smtClean="0"/>
              <a:pPr/>
              <a:t>04/06/2015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55203-3051-46DB-814B-3A13BA230F2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725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55203-3051-46DB-814B-3A13BA230F2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51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entury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entury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04/06/2015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04/06/2015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04/06/2015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" pitchFamily="18" charset="0"/>
              </a:defRPr>
            </a:lvl1pPr>
            <a:lvl2pPr>
              <a:defRPr>
                <a:latin typeface="Century" pitchFamily="18" charset="0"/>
              </a:defRPr>
            </a:lvl2pPr>
            <a:lvl3pPr>
              <a:defRPr>
                <a:latin typeface="Century" pitchFamily="18" charset="0"/>
              </a:defRPr>
            </a:lvl3pPr>
            <a:lvl4pPr>
              <a:defRPr>
                <a:latin typeface="Century" pitchFamily="18" charset="0"/>
              </a:defRPr>
            </a:lvl4pPr>
            <a:lvl5pPr>
              <a:defRPr>
                <a:latin typeface="Century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04/06/2015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04/06/2015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04/06/2015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04/06/2015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04/06/2015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04/06/2015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04/06/2015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304D-B499-4EE0-8390-37869EA52D08}" type="datetimeFigureOut">
              <a:rPr lang="en-GB" smtClean="0"/>
              <a:pPr/>
              <a:t>04/06/2015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E304D-B499-4EE0-8390-37869EA52D08}" type="datetimeFigureOut">
              <a:rPr lang="en-GB" smtClean="0"/>
              <a:pPr/>
              <a:t>04/06/2015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0B972-1FC5-4B0D-8643-7FA804815091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manchester_university_logo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308304" y="6021288"/>
            <a:ext cx="1658112" cy="7010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ob.ford@manchester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70025"/>
          </a:xfrm>
        </p:spPr>
        <p:txBody>
          <a:bodyPr>
            <a:noAutofit/>
          </a:bodyPr>
          <a:lstStyle/>
          <a:p>
            <a:r>
              <a:rPr lang="en-GB" sz="2400" dirty="0" smtClean="0">
                <a:latin typeface="Garamond" pitchFamily="18" charset="0"/>
                <a:cs typeface="Arial" pitchFamily="34" charset="0"/>
              </a:rPr>
              <a:t>Youth Attitudes towards the Welfare State: Preliminary Evidence from the “Welfare State Under Strain” study</a:t>
            </a:r>
            <a:endParaRPr lang="en-GB" sz="2800" dirty="0">
              <a:latin typeface="Century" pitchFamily="18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284984"/>
            <a:ext cx="8496944" cy="2808312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Garamond" pitchFamily="18" charset="0"/>
              </a:rPr>
              <a:t>Robert Ford</a:t>
            </a:r>
          </a:p>
          <a:p>
            <a:r>
              <a:rPr lang="en-GB" sz="2400" dirty="0" smtClean="0">
                <a:latin typeface="Garamond" pitchFamily="18" charset="0"/>
              </a:rPr>
              <a:t>University of Manchester</a:t>
            </a:r>
          </a:p>
          <a:p>
            <a:r>
              <a:rPr lang="en-GB" sz="2400" dirty="0" smtClean="0">
                <a:latin typeface="Garamond" pitchFamily="18" charset="0"/>
                <a:hlinkClick r:id="rId3"/>
              </a:rPr>
              <a:t>Rob.ford@manchester.ac.uk</a:t>
            </a:r>
            <a:r>
              <a:rPr lang="en-GB" sz="2400" dirty="0" smtClean="0">
                <a:latin typeface="Garamond" pitchFamily="18" charset="0"/>
              </a:rPr>
              <a:t> </a:t>
            </a:r>
          </a:p>
          <a:p>
            <a:endParaRPr lang="en-GB" sz="2400" dirty="0" smtClean="0">
              <a:latin typeface="Garamond" pitchFamily="18" charset="0"/>
            </a:endParaRPr>
          </a:p>
          <a:p>
            <a:r>
              <a:rPr lang="en-GB" sz="1800" i="1" dirty="0" smtClean="0"/>
              <a:t>Presentation to the LLAKES Research Conference, June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Garamond" pitchFamily="18" charset="0"/>
              </a:rPr>
              <a:t>Government responsibility: young want more action on housing, less on pensions, disability</a:t>
            </a:r>
            <a:endParaRPr lang="en-GB" sz="2400" dirty="0">
              <a:latin typeface="Garamon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1628800"/>
          <a:ext cx="856895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Garamond" pitchFamily="18" charset="0"/>
              </a:rPr>
              <a:t>Government effectiveness: young more positive, particularly on support for old, disabled</a:t>
            </a:r>
            <a:endParaRPr lang="en-GB" sz="2400" dirty="0">
              <a:latin typeface="Garamon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Garamond" pitchFamily="18" charset="0"/>
              </a:rPr>
              <a:t>Fraud: young perceive less fraud </a:t>
            </a:r>
            <a:br>
              <a:rPr lang="en-GB" sz="2800" dirty="0" smtClean="0">
                <a:latin typeface="Garamond" pitchFamily="18" charset="0"/>
              </a:rPr>
            </a:br>
            <a:r>
              <a:rPr lang="en-GB" sz="2800" dirty="0" smtClean="0">
                <a:latin typeface="Garamond" pitchFamily="18" charset="0"/>
              </a:rPr>
              <a:t>(except on pensions, where they perceive more)</a:t>
            </a:r>
            <a:endParaRPr lang="en-GB" sz="2800" dirty="0">
              <a:latin typeface="Garamon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600200"/>
          <a:ext cx="8640960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Garamond" pitchFamily="18" charset="0"/>
              </a:rPr>
              <a:t>Outcomes: young more likely to perceive positive effects from welfare state...</a:t>
            </a:r>
            <a:endParaRPr lang="en-GB" sz="3200" dirty="0">
              <a:latin typeface="Garamon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504" y="1600200"/>
          <a:ext cx="8579296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Garamond" pitchFamily="18" charset="0"/>
              </a:rPr>
              <a:t>...and less likely to perceive negative effects</a:t>
            </a:r>
            <a:endParaRPr lang="en-GB" sz="2800" dirty="0">
              <a:latin typeface="Garamon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600200"/>
          <a:ext cx="8640960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Garamond" pitchFamily="18" charset="0"/>
              </a:rPr>
              <a:t>Commitment to normative principles of welfare slightly weaker among young</a:t>
            </a:r>
            <a:endParaRPr lang="en-GB" sz="3200" dirty="0">
              <a:latin typeface="Garamon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600200"/>
          <a:ext cx="8568952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Garamond" pitchFamily="18" charset="0"/>
              </a:rPr>
              <a:t>Generation austerity? </a:t>
            </a:r>
            <a:endParaRPr lang="en-GB" sz="28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>
                <a:latin typeface="Garamond" pitchFamily="18" charset="0"/>
              </a:rPr>
              <a:t>Recession and austerity politics of past 7-8 years has impacted disproportionately on young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Negative shift in incomes, job prospects falls most heavily on young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Negative effects from spending changes also tends to hit young harder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Growing housing crisis has impacted post-crash generation disproportionately</a:t>
            </a:r>
          </a:p>
          <a:p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Is this </a:t>
            </a:r>
            <a:r>
              <a:rPr lang="en-GB" dirty="0" err="1" smtClean="0">
                <a:latin typeface="Garamond" pitchFamily="18" charset="0"/>
              </a:rPr>
              <a:t>disproporationate</a:t>
            </a:r>
            <a:r>
              <a:rPr lang="en-GB" dirty="0" smtClean="0">
                <a:latin typeface="Garamond" pitchFamily="18" charset="0"/>
              </a:rPr>
              <a:t> impact reflected in: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(</a:t>
            </a:r>
            <a:r>
              <a:rPr lang="en-GB" dirty="0" err="1" smtClean="0">
                <a:latin typeface="Garamond" pitchFamily="18" charset="0"/>
              </a:rPr>
              <a:t>i</a:t>
            </a:r>
            <a:r>
              <a:rPr lang="en-GB" dirty="0" smtClean="0">
                <a:latin typeface="Garamond" pitchFamily="18" charset="0"/>
              </a:rPr>
              <a:t>) Views about austerity politics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(ii) Views about welfare reform</a:t>
            </a:r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Garamond" pitchFamily="18" charset="0"/>
              </a:rPr>
              <a:t>Generation austerity: measures</a:t>
            </a:r>
            <a:endParaRPr lang="en-GB" sz="28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Garamond" pitchFamily="18" charset="0"/>
              </a:rPr>
              <a:t>Views of overall austerity politics</a:t>
            </a:r>
          </a:p>
          <a:p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Support for welfare spending cuts</a:t>
            </a:r>
          </a:p>
          <a:p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Support for welfare reform</a:t>
            </a:r>
          </a:p>
          <a:p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Perceptions of affordability of welfare state</a:t>
            </a:r>
          </a:p>
          <a:p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Garamond" pitchFamily="18" charset="0"/>
              </a:rPr>
              <a:t>Views of austerity: young least likely to perceive negative effects, but also least likely to see cuts as necessary</a:t>
            </a:r>
            <a:endParaRPr lang="en-GB" sz="2400" dirty="0">
              <a:latin typeface="Garamon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600200"/>
          <a:ext cx="8435280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Garamond" pitchFamily="18" charset="0"/>
              </a:rPr>
              <a:t>Support for spending cuts: young least keen on spending more on pensions, disability, only group to want housing spend increased</a:t>
            </a:r>
            <a:endParaRPr lang="en-GB" sz="2400" dirty="0">
              <a:latin typeface="Garamon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600200"/>
          <a:ext cx="8640960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Garamond" pitchFamily="18" charset="0"/>
              </a:rPr>
              <a:t>Motivation for the study</a:t>
            </a:r>
            <a:endParaRPr lang="en-GB" sz="32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496944" cy="4853136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latin typeface="Garamond" pitchFamily="18" charset="0"/>
              </a:rPr>
              <a:t>Geert</a:t>
            </a:r>
            <a:r>
              <a:rPr lang="en-US" dirty="0" smtClean="0">
                <a:latin typeface="Garamond" pitchFamily="18" charset="0"/>
              </a:rPr>
              <a:t> Wilders, leader Freedom Party (NL):</a:t>
            </a:r>
          </a:p>
          <a:p>
            <a:pPr lvl="1"/>
            <a:endParaRPr lang="en-US" dirty="0" smtClean="0">
              <a:latin typeface="Garamond" pitchFamily="18" charset="0"/>
            </a:endParaRPr>
          </a:p>
          <a:p>
            <a:pPr lvl="1"/>
            <a:r>
              <a:rPr lang="en-US" dirty="0" smtClean="0">
                <a:latin typeface="Garamond" pitchFamily="18" charset="0"/>
              </a:rPr>
              <a:t>“Jan and Annie are paying for </a:t>
            </a:r>
            <a:r>
              <a:rPr lang="en-US" dirty="0" err="1" smtClean="0">
                <a:latin typeface="Garamond" pitchFamily="18" charset="0"/>
              </a:rPr>
              <a:t>Achmed</a:t>
            </a:r>
            <a:r>
              <a:rPr lang="en-US" dirty="0" smtClean="0">
                <a:latin typeface="Garamond" pitchFamily="18" charset="0"/>
              </a:rPr>
              <a:t> and Fatima. The Netherlands have to choose: immigration country or welfare state” </a:t>
            </a:r>
          </a:p>
          <a:p>
            <a:pPr lvl="1"/>
            <a:r>
              <a:rPr lang="en-US" dirty="0" err="1" smtClean="0">
                <a:latin typeface="Garamond" pitchFamily="18" charset="0"/>
              </a:rPr>
              <a:t>Henk</a:t>
            </a:r>
            <a:r>
              <a:rPr lang="en-US" dirty="0" smtClean="0">
                <a:latin typeface="Garamond" pitchFamily="18" charset="0"/>
              </a:rPr>
              <a:t> works hard, while </a:t>
            </a:r>
            <a:r>
              <a:rPr lang="en-US" dirty="0" err="1" smtClean="0">
                <a:latin typeface="Garamond" pitchFamily="18" charset="0"/>
              </a:rPr>
              <a:t>Achmed</a:t>
            </a:r>
            <a:r>
              <a:rPr lang="en-US" dirty="0" smtClean="0">
                <a:latin typeface="Garamond" pitchFamily="18" charset="0"/>
              </a:rPr>
              <a:t> stays in bed”</a:t>
            </a:r>
          </a:p>
          <a:p>
            <a:pPr lvl="1"/>
            <a:endParaRPr lang="en-US" dirty="0" smtClean="0">
              <a:latin typeface="Garamond" pitchFamily="18" charset="0"/>
            </a:endParaRPr>
          </a:p>
          <a:p>
            <a:r>
              <a:rPr lang="en-US" dirty="0" err="1" smtClean="0">
                <a:latin typeface="Garamond" pitchFamily="18" charset="0"/>
              </a:rPr>
              <a:t>Ingmaar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Goransson</a:t>
            </a:r>
            <a:r>
              <a:rPr lang="en-US" dirty="0" smtClean="0">
                <a:latin typeface="Garamond" pitchFamily="18" charset="0"/>
              </a:rPr>
              <a:t>, Swedish union negotiator (2006)</a:t>
            </a:r>
          </a:p>
          <a:p>
            <a:pPr lvl="1"/>
            <a:endParaRPr lang="en-US" dirty="0" smtClean="0">
              <a:latin typeface="Garamond" pitchFamily="18" charset="0"/>
            </a:endParaRPr>
          </a:p>
          <a:p>
            <a:pPr lvl="1"/>
            <a:r>
              <a:rPr lang="en-US" dirty="0" smtClean="0">
                <a:latin typeface="Garamond" pitchFamily="18" charset="0"/>
              </a:rPr>
              <a:t>“As Sweden gets more divided, it’s more difficult to keep this idea of sharing the pain”</a:t>
            </a:r>
            <a:endParaRPr lang="nl-NL" dirty="0" smtClean="0">
              <a:latin typeface="Garamond" pitchFamily="18" charset="0"/>
            </a:endParaRPr>
          </a:p>
          <a:p>
            <a:pPr lvl="1"/>
            <a:endParaRPr lang="en-US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George Osborne, British Chancellor (2012) </a:t>
            </a:r>
          </a:p>
          <a:p>
            <a:endParaRPr lang="en-GB" dirty="0" smtClean="0">
              <a:latin typeface="Garamond" pitchFamily="18" charset="0"/>
            </a:endParaRPr>
          </a:p>
          <a:p>
            <a:pPr lvl="1"/>
            <a:r>
              <a:rPr lang="en-GB" dirty="0" smtClean="0">
                <a:latin typeface="Garamond" pitchFamily="18" charset="0"/>
              </a:rPr>
              <a:t>“Where is the fairness, we ask, for the shift-worker, leaving home in the dark hours of the early morning, who looks up at the closed blinds of their next door neighbour sleeping off a life on benefits?”</a:t>
            </a:r>
          </a:p>
          <a:p>
            <a:pPr lvl="1"/>
            <a:endParaRPr lang="en-GB" dirty="0" smtClean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Garamond" pitchFamily="18" charset="0"/>
              </a:rPr>
              <a:t>Support for welfare reform: young more supportive of most welfare reforms, except on unemployment</a:t>
            </a:r>
            <a:endParaRPr lang="en-GB" sz="2800" dirty="0">
              <a:latin typeface="Garamon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484784"/>
          <a:ext cx="864096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Garamond" pitchFamily="18" charset="0"/>
              </a:rPr>
              <a:t>Welfare state affordability: younger voters support spending cuts, but oppose tax rises</a:t>
            </a:r>
            <a:endParaRPr lang="en-GB" sz="2800" dirty="0">
              <a:latin typeface="Garamon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600200"/>
          <a:ext cx="8640960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Garamond" pitchFamily="18" charset="0"/>
              </a:rPr>
              <a:t>Generation diversity? </a:t>
            </a:r>
            <a:endParaRPr lang="en-GB" sz="32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Garamond" pitchFamily="18" charset="0"/>
              </a:rPr>
              <a:t>Under 30s are the most diverse cohort in Britain, and have grown up in the most diverse context</a:t>
            </a:r>
          </a:p>
          <a:p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Partly as a result, they tend to be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(</a:t>
            </a:r>
            <a:r>
              <a:rPr lang="en-GB" dirty="0" err="1" smtClean="0">
                <a:latin typeface="Garamond" pitchFamily="18" charset="0"/>
              </a:rPr>
              <a:t>i</a:t>
            </a:r>
            <a:r>
              <a:rPr lang="en-GB" dirty="0" smtClean="0">
                <a:latin typeface="Garamond" pitchFamily="18" charset="0"/>
              </a:rPr>
              <a:t>) more accepting of diversity and immigration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(ii) less ethnically nationalist and ethnocentric</a:t>
            </a:r>
          </a:p>
          <a:p>
            <a:pPr lvl="1"/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Does this extend to their views of the welfare state?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Less likely to discriminate against immigrants and ethnic minorities? </a:t>
            </a:r>
          </a:p>
          <a:p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Garamond" pitchFamily="18" charset="0"/>
              </a:rPr>
              <a:t>Measures</a:t>
            </a:r>
            <a:endParaRPr lang="en-GB" sz="36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Welfare chauvinism: 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how long should immigrants have to wait to qualify for benefits?</a:t>
            </a:r>
          </a:p>
          <a:p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Target group experiments: 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How does varying target group impact on views of welfare recipients? </a:t>
            </a:r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aramond" pitchFamily="18" charset="0"/>
              </a:rPr>
              <a:t>Welfare chauvinism</a:t>
            </a:r>
            <a:endParaRPr lang="en-GB" dirty="0">
              <a:latin typeface="Garamon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1340768"/>
          <a:ext cx="856895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Garamond" pitchFamily="18" charset="0"/>
              </a:rPr>
              <a:t>Target group effects: pensioners</a:t>
            </a:r>
            <a:endParaRPr lang="en-GB" sz="2800" dirty="0">
              <a:latin typeface="Garamon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600200"/>
          <a:ext cx="8712968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Garamond" pitchFamily="18" charset="0"/>
              </a:rPr>
              <a:t>Patterns of discrimination by age for three claimant groups</a:t>
            </a:r>
            <a:endParaRPr lang="en-GB" sz="2400" dirty="0">
              <a:latin typeface="Garamon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1600200"/>
          <a:ext cx="8496944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aramond" pitchFamily="18" charset="0"/>
              </a:rPr>
              <a:t>Conclusions</a:t>
            </a:r>
            <a:endParaRPr lang="en-GB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>
                <a:latin typeface="Garamond" pitchFamily="18" charset="0"/>
              </a:rPr>
              <a:t>Young are more positive about welfare state and its effects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Except with regards pensions, where they tend to be more negative </a:t>
            </a:r>
          </a:p>
          <a:p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Young have distinct set of views about austerity and its effects: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less likely to perceive negative effects from austerity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more likely to support welfare reform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less likely to support tax increases to maintain welfare</a:t>
            </a:r>
          </a:p>
          <a:p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Young have more inclusive and cosmopolitan view of  welfare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More willing to extend welfare benefits to migrants after short periods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Discriminate much less between target groups </a:t>
            </a:r>
          </a:p>
          <a:p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 smtClean="0">
                <a:latin typeface="Garamond" pitchFamily="18" charset="0"/>
              </a:rPr>
              <a:t>(Some of) what we know already</a:t>
            </a:r>
            <a:endParaRPr lang="en-GB" sz="32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184576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>
                <a:latin typeface="Garamond" pitchFamily="18" charset="0"/>
              </a:rPr>
              <a:t>Differences in public support help explain differences in welfare state policy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Ideology: More egalitarian electorates lead to more generous welfare provision (</a:t>
            </a:r>
            <a:r>
              <a:rPr lang="en-GB" dirty="0" err="1" smtClean="0">
                <a:latin typeface="Garamond" pitchFamily="18" charset="0"/>
              </a:rPr>
              <a:t>Belkesaune</a:t>
            </a:r>
            <a:r>
              <a:rPr lang="en-GB" dirty="0" smtClean="0">
                <a:latin typeface="Garamond" pitchFamily="18" charset="0"/>
              </a:rPr>
              <a:t> and </a:t>
            </a:r>
            <a:r>
              <a:rPr lang="en-GB" dirty="0" err="1" smtClean="0">
                <a:latin typeface="Garamond" pitchFamily="18" charset="0"/>
              </a:rPr>
              <a:t>Quandango</a:t>
            </a:r>
            <a:r>
              <a:rPr lang="en-GB" dirty="0" smtClean="0">
                <a:latin typeface="Garamond" pitchFamily="18" charset="0"/>
              </a:rPr>
              <a:t>, 2003; Brooks and </a:t>
            </a:r>
            <a:r>
              <a:rPr lang="en-GB" dirty="0" err="1" smtClean="0">
                <a:latin typeface="Garamond" pitchFamily="18" charset="0"/>
              </a:rPr>
              <a:t>Manza</a:t>
            </a:r>
            <a:r>
              <a:rPr lang="en-GB" dirty="0" smtClean="0">
                <a:latin typeface="Garamond" pitchFamily="18" charset="0"/>
              </a:rPr>
              <a:t>, 2006)...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....but the institutional framework of welfare “regimes” can in turn influence public attitudes</a:t>
            </a:r>
          </a:p>
          <a:p>
            <a:pPr lvl="1"/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Support for welfare provision has proved remarkably robust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Welfare states are persistent institutions (Pierson, 2001)...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...and widespread public support seems to be one reason (</a:t>
            </a:r>
            <a:r>
              <a:rPr lang="en-GB" dirty="0" err="1" smtClean="0">
                <a:latin typeface="Garamond" pitchFamily="18" charset="0"/>
              </a:rPr>
              <a:t>Manza</a:t>
            </a:r>
            <a:r>
              <a:rPr lang="en-GB" dirty="0" smtClean="0">
                <a:latin typeface="Garamond" pitchFamily="18" charset="0"/>
              </a:rPr>
              <a:t> and Brooks, 2007)</a:t>
            </a:r>
          </a:p>
          <a:p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However, diversity does seem to pose particular challenges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“</a:t>
            </a:r>
            <a:r>
              <a:rPr lang="en-GB" dirty="0" err="1" smtClean="0">
                <a:latin typeface="Garamond" pitchFamily="18" charset="0"/>
              </a:rPr>
              <a:t>Racialisation</a:t>
            </a:r>
            <a:r>
              <a:rPr lang="en-GB" dirty="0" smtClean="0">
                <a:latin typeface="Garamond" pitchFamily="18" charset="0"/>
              </a:rPr>
              <a:t>” undermines support for welfare provision (</a:t>
            </a:r>
            <a:r>
              <a:rPr lang="en-GB" dirty="0" err="1" smtClean="0">
                <a:latin typeface="Garamond" pitchFamily="18" charset="0"/>
              </a:rPr>
              <a:t>Gilens</a:t>
            </a:r>
            <a:r>
              <a:rPr lang="en-GB" dirty="0" smtClean="0">
                <a:latin typeface="Garamond" pitchFamily="18" charset="0"/>
              </a:rPr>
              <a:t>, 2000; Winter, 2008; Harrell et al, 2013)...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...and ethnic division may prevent generous welfare institutions emerging (</a:t>
            </a:r>
            <a:r>
              <a:rPr lang="en-GB" dirty="0" err="1" smtClean="0">
                <a:latin typeface="Garamond" pitchFamily="18" charset="0"/>
              </a:rPr>
              <a:t>Alesina</a:t>
            </a:r>
            <a:r>
              <a:rPr lang="en-GB" dirty="0" smtClean="0">
                <a:latin typeface="Garamond" pitchFamily="18" charset="0"/>
              </a:rPr>
              <a:t> and </a:t>
            </a:r>
            <a:r>
              <a:rPr lang="en-GB" dirty="0" err="1" smtClean="0">
                <a:latin typeface="Garamond" pitchFamily="18" charset="0"/>
              </a:rPr>
              <a:t>Glaeser</a:t>
            </a:r>
            <a:r>
              <a:rPr lang="en-GB" dirty="0" smtClean="0">
                <a:latin typeface="Garamond" pitchFamily="18" charset="0"/>
              </a:rPr>
              <a:t>, 2004) </a:t>
            </a:r>
          </a:p>
          <a:p>
            <a:pPr lvl="1"/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Garamond" pitchFamily="18" charset="0"/>
              </a:rPr>
              <a:t>(Some of) what we don’t know</a:t>
            </a:r>
            <a:endParaRPr lang="en-GB" sz="32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>
                <a:latin typeface="Garamond" pitchFamily="18" charset="0"/>
              </a:rPr>
              <a:t>Welfare support seems to be robust in the aggregate, but how stable/well formed is it at the individual level?</a:t>
            </a:r>
          </a:p>
          <a:p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How do different elements of identity difference interact to influence public attitudes? What role do perceptions of deservingness play? </a:t>
            </a:r>
          </a:p>
          <a:p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How open are welfare attitudes to political influence?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Campaigns mobilising economic threats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Campaigns mobilising identity threats</a:t>
            </a:r>
          </a:p>
          <a:p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Can public support for European welfare institutions build in more closed, homogenous societies be maintained in the more open, diverse societies of today? </a:t>
            </a:r>
          </a:p>
          <a:p>
            <a:pPr lvl="1"/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aramond" pitchFamily="18" charset="0"/>
              </a:rPr>
              <a:t>Initial study design</a:t>
            </a:r>
            <a:endParaRPr lang="en-GB" dirty="0">
              <a:latin typeface="Garamond" pitchFamily="18" charset="0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395536" y="1988840"/>
            <a:ext cx="8136904" cy="1008112"/>
            <a:chOff x="395536" y="1988840"/>
            <a:chExt cx="8136904" cy="1008112"/>
          </a:xfrm>
        </p:grpSpPr>
        <p:sp>
          <p:nvSpPr>
            <p:cNvPr id="3" name="Rectangle 2"/>
            <p:cNvSpPr/>
            <p:nvPr/>
          </p:nvSpPr>
          <p:spPr>
            <a:xfrm>
              <a:off x="2123728" y="1988840"/>
              <a:ext cx="1224136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95536" y="1988840"/>
              <a:ext cx="1224136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851920" y="1988840"/>
              <a:ext cx="1224136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580112" y="1988840"/>
              <a:ext cx="1224136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308304" y="1988840"/>
              <a:ext cx="1224136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1691680" y="2492896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3419872" y="2492896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5148064" y="2492896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6876256" y="2492896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395536" y="4437112"/>
            <a:ext cx="8136904" cy="1008112"/>
            <a:chOff x="395536" y="1988840"/>
            <a:chExt cx="8136904" cy="1008112"/>
          </a:xfrm>
        </p:grpSpPr>
        <p:sp>
          <p:nvSpPr>
            <p:cNvPr id="73" name="Rectangle 72"/>
            <p:cNvSpPr/>
            <p:nvPr/>
          </p:nvSpPr>
          <p:spPr>
            <a:xfrm>
              <a:off x="2123728" y="1988840"/>
              <a:ext cx="1224136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95536" y="1988840"/>
              <a:ext cx="1224136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851920" y="1988840"/>
              <a:ext cx="1224136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5580112" y="1988840"/>
              <a:ext cx="1224136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308304" y="1988840"/>
              <a:ext cx="1224136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>
              <a:off x="1691680" y="2492896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>
              <a:off x="3419872" y="2492896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>
              <a:off x="5148064" y="2492896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>
              <a:off x="6876256" y="2492896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TextBox 81"/>
          <p:cNvSpPr txBox="1"/>
          <p:nvPr/>
        </p:nvSpPr>
        <p:spPr>
          <a:xfrm>
            <a:off x="467544" y="2060848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02/2014</a:t>
            </a:r>
          </a:p>
          <a:p>
            <a:endParaRPr lang="en-GB" dirty="0" smtClean="0"/>
          </a:p>
          <a:p>
            <a:r>
              <a:rPr lang="en-GB" dirty="0" smtClean="0"/>
              <a:t>N=5,000</a:t>
            </a:r>
            <a:endParaRPr lang="en-GB" dirty="0"/>
          </a:p>
        </p:txBody>
      </p:sp>
      <p:sp>
        <p:nvSpPr>
          <p:cNvPr id="83" name="TextBox 82"/>
          <p:cNvSpPr txBox="1"/>
          <p:nvPr/>
        </p:nvSpPr>
        <p:spPr>
          <a:xfrm>
            <a:off x="2123728" y="2060848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06/2014</a:t>
            </a:r>
          </a:p>
          <a:p>
            <a:endParaRPr lang="en-GB" dirty="0" smtClean="0"/>
          </a:p>
          <a:p>
            <a:r>
              <a:rPr lang="en-GB" dirty="0" smtClean="0"/>
              <a:t>N=4,000</a:t>
            </a:r>
            <a:endParaRPr lang="en-GB" dirty="0"/>
          </a:p>
        </p:txBody>
      </p:sp>
      <p:sp>
        <p:nvSpPr>
          <p:cNvPr id="84" name="TextBox 83"/>
          <p:cNvSpPr txBox="1"/>
          <p:nvPr/>
        </p:nvSpPr>
        <p:spPr>
          <a:xfrm>
            <a:off x="3923928" y="2060848"/>
            <a:ext cx="10801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01/2015</a:t>
            </a:r>
          </a:p>
          <a:p>
            <a:endParaRPr lang="en-GB" dirty="0" smtClean="0"/>
          </a:p>
          <a:p>
            <a:r>
              <a:rPr lang="en-GB" dirty="0" smtClean="0"/>
              <a:t>N=5,000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5652120" y="2060848"/>
            <a:ext cx="1152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03/2015</a:t>
            </a:r>
          </a:p>
          <a:p>
            <a:endParaRPr lang="en-GB" dirty="0" smtClean="0"/>
          </a:p>
          <a:p>
            <a:r>
              <a:rPr lang="en-GB" dirty="0" smtClean="0"/>
              <a:t>N=4,000</a:t>
            </a:r>
            <a:endParaRPr lang="en-GB" dirty="0"/>
          </a:p>
        </p:txBody>
      </p:sp>
      <p:sp>
        <p:nvSpPr>
          <p:cNvPr id="86" name="TextBox 85"/>
          <p:cNvSpPr txBox="1"/>
          <p:nvPr/>
        </p:nvSpPr>
        <p:spPr>
          <a:xfrm>
            <a:off x="7308304" y="2060848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05/2015</a:t>
            </a:r>
          </a:p>
          <a:p>
            <a:endParaRPr lang="en-GB" dirty="0" smtClean="0"/>
          </a:p>
          <a:p>
            <a:r>
              <a:rPr lang="en-GB" dirty="0" smtClean="0"/>
              <a:t>N=3,200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0" y="1268760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Great Britain</a:t>
            </a:r>
            <a:endParaRPr lang="en-GB" b="1" dirty="0"/>
          </a:p>
        </p:txBody>
      </p:sp>
      <p:cxnSp>
        <p:nvCxnSpPr>
          <p:cNvPr id="90" name="Straight Connector 89"/>
          <p:cNvCxnSpPr/>
          <p:nvPr/>
        </p:nvCxnSpPr>
        <p:spPr>
          <a:xfrm>
            <a:off x="1835696" y="2132856"/>
            <a:ext cx="0" cy="403244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7020272" y="2060848"/>
            <a:ext cx="0" cy="403244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95536" y="4509120"/>
            <a:ext cx="1152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02/2014</a:t>
            </a:r>
          </a:p>
          <a:p>
            <a:endParaRPr lang="en-GB" dirty="0" smtClean="0"/>
          </a:p>
          <a:p>
            <a:r>
              <a:rPr lang="en-GB" dirty="0" smtClean="0"/>
              <a:t>N=5,000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123728" y="4509120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06/2014</a:t>
            </a:r>
          </a:p>
          <a:p>
            <a:endParaRPr lang="en-GB" dirty="0" smtClean="0"/>
          </a:p>
          <a:p>
            <a:r>
              <a:rPr lang="en-GB" dirty="0" smtClean="0"/>
              <a:t>N=4,000</a:t>
            </a:r>
            <a:endParaRPr lang="en-GB" dirty="0"/>
          </a:p>
        </p:txBody>
      </p:sp>
      <p:sp>
        <p:nvSpPr>
          <p:cNvPr id="94" name="TextBox 93"/>
          <p:cNvSpPr txBox="1"/>
          <p:nvPr/>
        </p:nvSpPr>
        <p:spPr>
          <a:xfrm>
            <a:off x="3923928" y="4509120"/>
            <a:ext cx="10801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01/2015</a:t>
            </a:r>
          </a:p>
          <a:p>
            <a:endParaRPr lang="en-GB" dirty="0" smtClean="0"/>
          </a:p>
          <a:p>
            <a:r>
              <a:rPr lang="en-GB" dirty="0" smtClean="0"/>
              <a:t>N=5,000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95" name="TextBox 94"/>
          <p:cNvSpPr txBox="1"/>
          <p:nvPr/>
        </p:nvSpPr>
        <p:spPr>
          <a:xfrm>
            <a:off x="5652120" y="4509120"/>
            <a:ext cx="1152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03/2015</a:t>
            </a:r>
          </a:p>
          <a:p>
            <a:endParaRPr lang="en-GB" dirty="0" smtClean="0"/>
          </a:p>
          <a:p>
            <a:r>
              <a:rPr lang="en-GB" dirty="0" smtClean="0"/>
              <a:t>N=4,000</a:t>
            </a:r>
            <a:endParaRPr lang="en-GB" dirty="0"/>
          </a:p>
        </p:txBody>
      </p:sp>
      <p:sp>
        <p:nvSpPr>
          <p:cNvPr id="96" name="TextBox 95"/>
          <p:cNvSpPr txBox="1"/>
          <p:nvPr/>
        </p:nvSpPr>
        <p:spPr>
          <a:xfrm>
            <a:off x="7308304" y="4509120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05/2015</a:t>
            </a:r>
          </a:p>
          <a:p>
            <a:endParaRPr lang="en-GB" dirty="0" smtClean="0"/>
          </a:p>
          <a:p>
            <a:r>
              <a:rPr lang="en-GB" dirty="0" smtClean="0"/>
              <a:t>N=3,200</a:t>
            </a:r>
            <a:endParaRPr lang="en-GB" dirty="0"/>
          </a:p>
        </p:txBody>
      </p:sp>
      <p:sp>
        <p:nvSpPr>
          <p:cNvPr id="97" name="TextBox 96"/>
          <p:cNvSpPr txBox="1"/>
          <p:nvPr/>
        </p:nvSpPr>
        <p:spPr>
          <a:xfrm>
            <a:off x="179512" y="386104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Netherlands</a:t>
            </a:r>
            <a:endParaRPr lang="en-GB" b="1" dirty="0"/>
          </a:p>
        </p:txBody>
      </p:sp>
      <p:sp>
        <p:nvSpPr>
          <p:cNvPr id="99" name="TextBox 98"/>
          <p:cNvSpPr txBox="1"/>
          <p:nvPr/>
        </p:nvSpPr>
        <p:spPr>
          <a:xfrm>
            <a:off x="2051720" y="3356992"/>
            <a:ext cx="1440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tx2"/>
                </a:solidFill>
              </a:rPr>
              <a:t>European Parliament election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236296" y="3429000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General elections</a:t>
            </a:r>
            <a:endParaRPr lang="en-GB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http://www.othermeanspolitics.com/uploads/2/2/6/9/2269187/3832676.jpeg?35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72816"/>
            <a:ext cx="3555732" cy="288032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9512" y="4941168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“Events, dear boy, events...”</a:t>
            </a:r>
            <a:endParaRPr lang="en-GB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692696"/>
            <a:ext cx="5112568" cy="2092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https://shirhashirim.files.wordpress.com/2008/04/lelijk-geertje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2996952"/>
            <a:ext cx="3943350" cy="304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Garamond" pitchFamily="18" charset="0"/>
              </a:rPr>
              <a:t>Final study design</a:t>
            </a:r>
            <a:endParaRPr lang="en-GB" dirty="0">
              <a:latin typeface="Garamond" pitchFamily="18" charset="0"/>
            </a:endParaRPr>
          </a:p>
        </p:txBody>
      </p:sp>
      <p:grpSp>
        <p:nvGrpSpPr>
          <p:cNvPr id="4" name="Group 70"/>
          <p:cNvGrpSpPr/>
          <p:nvPr/>
        </p:nvGrpSpPr>
        <p:grpSpPr>
          <a:xfrm>
            <a:off x="395536" y="1988840"/>
            <a:ext cx="8136904" cy="1008112"/>
            <a:chOff x="395536" y="1988840"/>
            <a:chExt cx="8136904" cy="1008112"/>
          </a:xfrm>
        </p:grpSpPr>
        <p:sp>
          <p:nvSpPr>
            <p:cNvPr id="3" name="Rectangle 2"/>
            <p:cNvSpPr/>
            <p:nvPr/>
          </p:nvSpPr>
          <p:spPr>
            <a:xfrm>
              <a:off x="2123728" y="1988840"/>
              <a:ext cx="1224136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95536" y="1988840"/>
              <a:ext cx="1224136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851920" y="1988840"/>
              <a:ext cx="1224136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580112" y="1988840"/>
              <a:ext cx="1224136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308304" y="1988840"/>
              <a:ext cx="1224136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1691680" y="2492896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3419872" y="2492896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5148064" y="2492896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6876256" y="2492896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Rectangle 72"/>
          <p:cNvSpPr/>
          <p:nvPr/>
        </p:nvSpPr>
        <p:spPr>
          <a:xfrm>
            <a:off x="2123728" y="4437112"/>
            <a:ext cx="1224136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395536" y="4437112"/>
            <a:ext cx="1224136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3851920" y="4437112"/>
            <a:ext cx="1224136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5580112" y="4437112"/>
            <a:ext cx="1224136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1691680" y="494116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3419872" y="494116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5148064" y="494116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67544" y="2060848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02/2014</a:t>
            </a:r>
          </a:p>
          <a:p>
            <a:endParaRPr lang="en-GB" dirty="0" smtClean="0"/>
          </a:p>
          <a:p>
            <a:r>
              <a:rPr lang="en-GB" dirty="0" smtClean="0"/>
              <a:t>N=5,377</a:t>
            </a:r>
            <a:endParaRPr lang="en-GB" dirty="0"/>
          </a:p>
        </p:txBody>
      </p:sp>
      <p:sp>
        <p:nvSpPr>
          <p:cNvPr id="83" name="TextBox 82"/>
          <p:cNvSpPr txBox="1"/>
          <p:nvPr/>
        </p:nvSpPr>
        <p:spPr>
          <a:xfrm>
            <a:off x="2123728" y="2060848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06/2014</a:t>
            </a:r>
          </a:p>
          <a:p>
            <a:endParaRPr lang="en-GB" dirty="0" smtClean="0"/>
          </a:p>
          <a:p>
            <a:r>
              <a:rPr lang="en-GB" dirty="0" smtClean="0"/>
              <a:t>N=4,673</a:t>
            </a:r>
            <a:endParaRPr lang="en-GB" dirty="0"/>
          </a:p>
        </p:txBody>
      </p:sp>
      <p:sp>
        <p:nvSpPr>
          <p:cNvPr id="84" name="TextBox 83"/>
          <p:cNvSpPr txBox="1"/>
          <p:nvPr/>
        </p:nvSpPr>
        <p:spPr>
          <a:xfrm>
            <a:off x="3923928" y="2060848"/>
            <a:ext cx="10801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02/2015</a:t>
            </a:r>
          </a:p>
          <a:p>
            <a:endParaRPr lang="en-GB" dirty="0" smtClean="0"/>
          </a:p>
          <a:p>
            <a:r>
              <a:rPr lang="en-GB" dirty="0" smtClean="0"/>
              <a:t>N=5,000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5652120" y="2060848"/>
            <a:ext cx="1152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04/2015</a:t>
            </a:r>
          </a:p>
          <a:p>
            <a:endParaRPr lang="en-GB" dirty="0" smtClean="0"/>
          </a:p>
          <a:p>
            <a:r>
              <a:rPr lang="en-GB" dirty="0" smtClean="0"/>
              <a:t>N=T.B.C.</a:t>
            </a:r>
            <a:endParaRPr lang="en-GB" dirty="0"/>
          </a:p>
        </p:txBody>
      </p:sp>
      <p:sp>
        <p:nvSpPr>
          <p:cNvPr id="86" name="TextBox 85"/>
          <p:cNvSpPr txBox="1"/>
          <p:nvPr/>
        </p:nvSpPr>
        <p:spPr>
          <a:xfrm>
            <a:off x="7308304" y="2060848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06/2015</a:t>
            </a:r>
          </a:p>
          <a:p>
            <a:endParaRPr lang="en-GB" dirty="0" smtClean="0"/>
          </a:p>
          <a:p>
            <a:r>
              <a:rPr lang="en-GB" dirty="0" smtClean="0"/>
              <a:t>N=T.B.C.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0" y="1268760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Great Britain</a:t>
            </a:r>
            <a:endParaRPr lang="en-GB" b="1" dirty="0"/>
          </a:p>
        </p:txBody>
      </p:sp>
      <p:cxnSp>
        <p:nvCxnSpPr>
          <p:cNvPr id="90" name="Straight Connector 89"/>
          <p:cNvCxnSpPr/>
          <p:nvPr/>
        </p:nvCxnSpPr>
        <p:spPr>
          <a:xfrm>
            <a:off x="1835696" y="2132856"/>
            <a:ext cx="0" cy="403244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7020272" y="2060848"/>
            <a:ext cx="0" cy="144016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95536" y="4509120"/>
            <a:ext cx="1152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02/2014</a:t>
            </a:r>
          </a:p>
          <a:p>
            <a:endParaRPr lang="en-GB" dirty="0" smtClean="0"/>
          </a:p>
          <a:p>
            <a:r>
              <a:rPr lang="en-GB" dirty="0" smtClean="0"/>
              <a:t>N=4,200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123728" y="4509120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06/2014</a:t>
            </a:r>
          </a:p>
          <a:p>
            <a:endParaRPr lang="en-GB" dirty="0" smtClean="0"/>
          </a:p>
          <a:p>
            <a:r>
              <a:rPr lang="en-GB" dirty="0" smtClean="0"/>
              <a:t>N=3,200</a:t>
            </a:r>
            <a:endParaRPr lang="en-GB" dirty="0"/>
          </a:p>
        </p:txBody>
      </p:sp>
      <p:sp>
        <p:nvSpPr>
          <p:cNvPr id="94" name="TextBox 93"/>
          <p:cNvSpPr txBox="1"/>
          <p:nvPr/>
        </p:nvSpPr>
        <p:spPr>
          <a:xfrm>
            <a:off x="3923928" y="4509120"/>
            <a:ext cx="10801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02/2015</a:t>
            </a:r>
          </a:p>
          <a:p>
            <a:endParaRPr lang="en-GB" dirty="0" smtClean="0"/>
          </a:p>
          <a:p>
            <a:r>
              <a:rPr lang="en-GB" dirty="0" smtClean="0"/>
              <a:t>N=T.B.C.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95" name="TextBox 94"/>
          <p:cNvSpPr txBox="1"/>
          <p:nvPr/>
        </p:nvSpPr>
        <p:spPr>
          <a:xfrm>
            <a:off x="5652120" y="4509120"/>
            <a:ext cx="1152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04/2015</a:t>
            </a:r>
          </a:p>
          <a:p>
            <a:endParaRPr lang="en-GB" dirty="0" smtClean="0"/>
          </a:p>
          <a:p>
            <a:r>
              <a:rPr lang="en-GB" dirty="0" smtClean="0"/>
              <a:t>N=T.B.C.</a:t>
            </a:r>
            <a:endParaRPr lang="en-GB" dirty="0"/>
          </a:p>
        </p:txBody>
      </p:sp>
      <p:sp>
        <p:nvSpPr>
          <p:cNvPr id="97" name="TextBox 96"/>
          <p:cNvSpPr txBox="1"/>
          <p:nvPr/>
        </p:nvSpPr>
        <p:spPr>
          <a:xfrm>
            <a:off x="179512" y="386104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Netherlands</a:t>
            </a:r>
            <a:endParaRPr lang="en-GB" b="1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5292080" y="4293096"/>
            <a:ext cx="0" cy="144016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051720" y="3356992"/>
            <a:ext cx="1440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tx2"/>
                </a:solidFill>
              </a:rPr>
              <a:t>European Parliament election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36296" y="3429000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General election (GB)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508104" y="573325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Regional elections (NL)</a:t>
            </a:r>
            <a:endParaRPr lang="en-GB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Garamond" pitchFamily="18" charset="0"/>
              </a:rPr>
              <a:t>Four initial research questions</a:t>
            </a:r>
            <a:endParaRPr lang="en-GB" sz="32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>
                <a:latin typeface="Garamond" pitchFamily="18" charset="0"/>
              </a:rPr>
              <a:t>Do young adults have different attitudes about the welfare state to older citizens? </a:t>
            </a:r>
          </a:p>
          <a:p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Do young adults have different views about the current “austerity” economic climate, and does this influence their views about the welfare state? </a:t>
            </a:r>
          </a:p>
          <a:p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Are young adults less likely to discriminate against individual migrant and ethnic minority welfare claimants? </a:t>
            </a:r>
          </a:p>
          <a:p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Do young adults have different views about which groups are deserving of government assistance? </a:t>
            </a:r>
          </a:p>
          <a:p>
            <a:endParaRPr lang="en-GB" dirty="0" smtClean="0">
              <a:latin typeface="Garamond" pitchFamily="18" charset="0"/>
            </a:endParaRPr>
          </a:p>
          <a:p>
            <a:endParaRPr lang="en-GB" dirty="0" smtClean="0">
              <a:latin typeface="Garamond" pitchFamily="18" charset="0"/>
            </a:endParaRPr>
          </a:p>
          <a:p>
            <a:endParaRPr lang="en-GB" dirty="0" smtClean="0">
              <a:latin typeface="Garamond" pitchFamily="18" charset="0"/>
            </a:endParaRPr>
          </a:p>
          <a:p>
            <a:endParaRPr lang="en-GB" dirty="0" smtClean="0">
              <a:latin typeface="Garamond" pitchFamily="18" charset="0"/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Garamond" pitchFamily="18" charset="0"/>
              </a:rPr>
              <a:t>Welfare attitudes: measures</a:t>
            </a:r>
            <a:endParaRPr lang="en-GB" sz="32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256584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>
                <a:latin typeface="Garamond" pitchFamily="18" charset="0"/>
              </a:rPr>
              <a:t>Government responsibilities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Support old, disabled, unemployed, provide housing</a:t>
            </a:r>
          </a:p>
          <a:p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Government effectiveness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How well does govt perform on four areas above? </a:t>
            </a:r>
          </a:p>
          <a:p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Fraud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How frequent are fraudulent claims in these areas? </a:t>
            </a:r>
          </a:p>
          <a:p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Outcomes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Does the welfare state (</a:t>
            </a:r>
            <a:r>
              <a:rPr lang="en-GB" dirty="0" err="1" smtClean="0">
                <a:latin typeface="Garamond" pitchFamily="18" charset="0"/>
              </a:rPr>
              <a:t>i</a:t>
            </a:r>
            <a:r>
              <a:rPr lang="en-GB" dirty="0" smtClean="0">
                <a:latin typeface="Garamond" pitchFamily="18" charset="0"/>
              </a:rPr>
              <a:t>) prevent poverty (ii) discourage people helping each other (iii) increase immigration (iv) discourage people from taking responsibility (v) make society more equal (vi) integrate ethnic minorities</a:t>
            </a:r>
          </a:p>
          <a:p>
            <a:endParaRPr lang="en-GB" dirty="0" smtClean="0">
              <a:latin typeface="Garamond" pitchFamily="18" charset="0"/>
            </a:endParaRPr>
          </a:p>
          <a:p>
            <a:r>
              <a:rPr lang="en-GB" dirty="0" smtClean="0">
                <a:latin typeface="Garamond" pitchFamily="18" charset="0"/>
              </a:rPr>
              <a:t>Normative judgements</a:t>
            </a:r>
          </a:p>
          <a:p>
            <a:pPr lvl="1"/>
            <a:r>
              <a:rPr lang="en-GB" dirty="0" smtClean="0">
                <a:latin typeface="Garamond" pitchFamily="18" charset="0"/>
              </a:rPr>
              <a:t>(</a:t>
            </a:r>
            <a:r>
              <a:rPr lang="en-GB" dirty="0" err="1" smtClean="0">
                <a:latin typeface="Garamond" pitchFamily="18" charset="0"/>
              </a:rPr>
              <a:t>i</a:t>
            </a:r>
            <a:r>
              <a:rPr lang="en-GB" dirty="0" smtClean="0">
                <a:latin typeface="Garamond" pitchFamily="18" charset="0"/>
              </a:rPr>
              <a:t>) moral duty to look after weak (ii) right to protect people from risks beyond their control (iii) sympathy for those in need of welfare </a:t>
            </a:r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63285</TotalTime>
  <Words>1158</Words>
  <Application>Microsoft Office PowerPoint</Application>
  <PresentationFormat>On-screen Show (4:3)</PresentationFormat>
  <Paragraphs>208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Century</vt:lpstr>
      <vt:lpstr>Garamond</vt:lpstr>
      <vt:lpstr>Office Theme</vt:lpstr>
      <vt:lpstr>Youth Attitudes towards the Welfare State: Preliminary Evidence from the “Welfare State Under Strain” study</vt:lpstr>
      <vt:lpstr>Motivation for the study</vt:lpstr>
      <vt:lpstr>(Some of) what we know already</vt:lpstr>
      <vt:lpstr>(Some of) what we don’t know</vt:lpstr>
      <vt:lpstr>Initial study design</vt:lpstr>
      <vt:lpstr>PowerPoint Presentation</vt:lpstr>
      <vt:lpstr>Final study design</vt:lpstr>
      <vt:lpstr>Four initial research questions</vt:lpstr>
      <vt:lpstr>Welfare attitudes: measures</vt:lpstr>
      <vt:lpstr>Government responsibility: young want more action on housing, less on pensions, disability</vt:lpstr>
      <vt:lpstr>Government effectiveness: young more positive, particularly on support for old, disabled</vt:lpstr>
      <vt:lpstr>Fraud: young perceive less fraud  (except on pensions, where they perceive more)</vt:lpstr>
      <vt:lpstr>Outcomes: young more likely to perceive positive effects from welfare state...</vt:lpstr>
      <vt:lpstr>...and less likely to perceive negative effects</vt:lpstr>
      <vt:lpstr>Commitment to normative principles of welfare slightly weaker among young</vt:lpstr>
      <vt:lpstr>Generation austerity? </vt:lpstr>
      <vt:lpstr>Generation austerity: measures</vt:lpstr>
      <vt:lpstr>Views of austerity: young least likely to perceive negative effects, but also least likely to see cuts as necessary</vt:lpstr>
      <vt:lpstr>Support for spending cuts: young least keen on spending more on pensions, disability, only group to want housing spend increased</vt:lpstr>
      <vt:lpstr>Support for welfare reform: young more supportive of most welfare reforms, except on unemployment</vt:lpstr>
      <vt:lpstr>Welfare state affordability: younger voters support spending cuts, but oppose tax rises</vt:lpstr>
      <vt:lpstr>Generation diversity? </vt:lpstr>
      <vt:lpstr>Measures</vt:lpstr>
      <vt:lpstr>Welfare chauvinism</vt:lpstr>
      <vt:lpstr>Target group effects: pensioners</vt:lpstr>
      <vt:lpstr>Patterns of discrimination by age for three claimant groups</vt:lpstr>
      <vt:lpstr>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Voting for extremists in Britain: the bases of support for the British National Party</dc:title>
  <dc:creator>Bobbyford</dc:creator>
  <cp:lastModifiedBy>Richard Arnold</cp:lastModifiedBy>
  <cp:revision>1916</cp:revision>
  <dcterms:created xsi:type="dcterms:W3CDTF">2010-11-10T10:30:19Z</dcterms:created>
  <dcterms:modified xsi:type="dcterms:W3CDTF">2015-06-04T07:23:35Z</dcterms:modified>
</cp:coreProperties>
</file>