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35"/>
  </p:notesMasterIdLst>
  <p:sldIdLst>
    <p:sldId id="256" r:id="rId2"/>
    <p:sldId id="257" r:id="rId3"/>
    <p:sldId id="258" r:id="rId4"/>
    <p:sldId id="265" r:id="rId5"/>
    <p:sldId id="266" r:id="rId6"/>
    <p:sldId id="271" r:id="rId7"/>
    <p:sldId id="260" r:id="rId8"/>
    <p:sldId id="261" r:id="rId9"/>
    <p:sldId id="262" r:id="rId10"/>
    <p:sldId id="263" r:id="rId11"/>
    <p:sldId id="264" r:id="rId12"/>
    <p:sldId id="285" r:id="rId13"/>
    <p:sldId id="267" r:id="rId14"/>
    <p:sldId id="272" r:id="rId15"/>
    <p:sldId id="273" r:id="rId16"/>
    <p:sldId id="268" r:id="rId17"/>
    <p:sldId id="277" r:id="rId18"/>
    <p:sldId id="276" r:id="rId19"/>
    <p:sldId id="287" r:id="rId20"/>
    <p:sldId id="278" r:id="rId21"/>
    <p:sldId id="279" r:id="rId22"/>
    <p:sldId id="293" r:id="rId23"/>
    <p:sldId id="274" r:id="rId24"/>
    <p:sldId id="286" r:id="rId25"/>
    <p:sldId id="280" r:id="rId26"/>
    <p:sldId id="281" r:id="rId27"/>
    <p:sldId id="292" r:id="rId28"/>
    <p:sldId id="290" r:id="rId29"/>
    <p:sldId id="291" r:id="rId30"/>
    <p:sldId id="275" r:id="rId31"/>
    <p:sldId id="288" r:id="rId32"/>
    <p:sldId id="289" r:id="rId33"/>
    <p:sldId id="282" r:id="rId3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78338" autoAdjust="0"/>
  </p:normalViewPr>
  <p:slideViewPr>
    <p:cSldViewPr>
      <p:cViewPr varScale="1">
        <p:scale>
          <a:sx n="79" d="100"/>
          <a:sy n="79" d="100"/>
        </p:scale>
        <p:origin x="1570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&#31295;&#20214;\2013\2013-12-30%20Special%20issue%20for%20Higher%20Education%20Policy\Expansion%20of%20higher%20educ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31295;&#20214;\2013\2013-12-30%20Special%20issue%20for%20Higher%20Education%20Policy\Expansion%20of%20higher%20educat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31295;&#20214;\2016\2016-06-27-28%20%20Andy%20Green's%20conference--Changing%20opportunities%20and%20values%20for%20young%20people%20in%20Europe%20and%20Asia\Preliminary%20Results\Statistical%20figur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31295;&#20214;\2016\2016-06-27-28%20%20Andy%20Green's%20conference--Changing%20opportunities%20and%20values%20for%20young%20people%20in%20Europe%20and%20Asia\Preliminary%20Results\Statistical%20figur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31295;&#20214;\2016\2016-06-27-28%20%20Andy%20Green's%20conference--Changing%20opportunities%20and%20values%20for%20young%20people%20in%20Europe%20and%20Asia\Preliminary%20Results\Statistical%20figur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eng-Ju%20Chan\Desktop\&#24453;&#34389;&#29702;&#25991;&#20214;\&#34218;&#36039;&#36039;&#26009;20140817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eng-Ju%20Chan\Desktop\&#24453;&#34389;&#29702;&#25991;&#20214;\&#34218;&#36039;&#36039;&#2600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Universities</c:v>
                </c:pt>
              </c:strCache>
            </c:strRef>
          </c:tx>
          <c:cat>
            <c:numRef>
              <c:f>Sheet1!$B$1:$T$1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Sheet1!$B$2:$T$2</c:f>
              <c:numCache>
                <c:formatCode>General</c:formatCode>
                <c:ptCount val="19"/>
                <c:pt idx="0">
                  <c:v>23</c:v>
                </c:pt>
                <c:pt idx="1">
                  <c:v>24</c:v>
                </c:pt>
                <c:pt idx="2">
                  <c:v>24</c:v>
                </c:pt>
                <c:pt idx="3">
                  <c:v>38</c:v>
                </c:pt>
                <c:pt idx="4">
                  <c:v>39</c:v>
                </c:pt>
                <c:pt idx="5">
                  <c:v>44</c:v>
                </c:pt>
                <c:pt idx="6">
                  <c:v>53</c:v>
                </c:pt>
                <c:pt idx="7">
                  <c:v>57</c:v>
                </c:pt>
                <c:pt idx="8">
                  <c:v>61</c:v>
                </c:pt>
                <c:pt idx="9">
                  <c:v>67</c:v>
                </c:pt>
                <c:pt idx="10">
                  <c:v>75</c:v>
                </c:pt>
                <c:pt idx="11">
                  <c:v>89</c:v>
                </c:pt>
                <c:pt idx="12">
                  <c:v>97</c:v>
                </c:pt>
                <c:pt idx="13">
                  <c:v>100</c:v>
                </c:pt>
                <c:pt idx="14">
                  <c:v>102</c:v>
                </c:pt>
                <c:pt idx="15">
                  <c:v>105</c:v>
                </c:pt>
                <c:pt idx="16">
                  <c:v>112</c:v>
                </c:pt>
                <c:pt idx="17">
                  <c:v>116</c:v>
                </c:pt>
                <c:pt idx="18">
                  <c:v>120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Colleges</c:v>
                </c:pt>
              </c:strCache>
            </c:strRef>
          </c:tx>
          <c:cat>
            <c:numRef>
              <c:f>Sheet1!$B$1:$T$1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Sheet1!$B$3:$T$3</c:f>
              <c:numCache>
                <c:formatCode>General</c:formatCode>
                <c:ptCount val="19"/>
                <c:pt idx="0">
                  <c:v>35</c:v>
                </c:pt>
                <c:pt idx="1">
                  <c:v>36</c:v>
                </c:pt>
                <c:pt idx="2">
                  <c:v>43</c:v>
                </c:pt>
                <c:pt idx="3">
                  <c:v>40</c:v>
                </c:pt>
                <c:pt idx="4">
                  <c:v>45</c:v>
                </c:pt>
                <c:pt idx="5">
                  <c:v>61</c:v>
                </c:pt>
                <c:pt idx="6">
                  <c:v>74</c:v>
                </c:pt>
                <c:pt idx="7">
                  <c:v>78</c:v>
                </c:pt>
                <c:pt idx="8">
                  <c:v>78</c:v>
                </c:pt>
                <c:pt idx="9">
                  <c:v>75</c:v>
                </c:pt>
                <c:pt idx="10">
                  <c:v>70</c:v>
                </c:pt>
                <c:pt idx="11">
                  <c:v>56</c:v>
                </c:pt>
                <c:pt idx="12">
                  <c:v>50</c:v>
                </c:pt>
                <c:pt idx="13">
                  <c:v>49</c:v>
                </c:pt>
                <c:pt idx="14">
                  <c:v>45</c:v>
                </c:pt>
                <c:pt idx="15">
                  <c:v>44</c:v>
                </c:pt>
                <c:pt idx="16">
                  <c:v>36</c:v>
                </c:pt>
                <c:pt idx="17">
                  <c:v>32</c:v>
                </c:pt>
                <c:pt idx="18">
                  <c:v>28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Junior colleges</c:v>
                </c:pt>
              </c:strCache>
            </c:strRef>
          </c:tx>
          <c:cat>
            <c:numRef>
              <c:f>Sheet1!$B$1:$T$1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Sheet1!$B$4:$T$4</c:f>
              <c:numCache>
                <c:formatCode>General</c:formatCode>
                <c:ptCount val="19"/>
                <c:pt idx="0">
                  <c:v>72</c:v>
                </c:pt>
                <c:pt idx="1">
                  <c:v>74</c:v>
                </c:pt>
                <c:pt idx="2">
                  <c:v>70</c:v>
                </c:pt>
                <c:pt idx="3">
                  <c:v>61</c:v>
                </c:pt>
                <c:pt idx="4">
                  <c:v>53</c:v>
                </c:pt>
                <c:pt idx="5">
                  <c:v>36</c:v>
                </c:pt>
                <c:pt idx="6">
                  <c:v>23</c:v>
                </c:pt>
                <c:pt idx="7">
                  <c:v>19</c:v>
                </c:pt>
                <c:pt idx="8">
                  <c:v>15</c:v>
                </c:pt>
                <c:pt idx="9">
                  <c:v>16</c:v>
                </c:pt>
                <c:pt idx="10">
                  <c:v>14</c:v>
                </c:pt>
                <c:pt idx="11">
                  <c:v>17</c:v>
                </c:pt>
                <c:pt idx="12">
                  <c:v>16</c:v>
                </c:pt>
                <c:pt idx="13">
                  <c:v>15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  <c:pt idx="17">
                  <c:v>15</c:v>
                </c:pt>
                <c:pt idx="18">
                  <c:v>14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Total</c:v>
                </c:pt>
              </c:strCache>
            </c:strRef>
          </c:tx>
          <c:cat>
            <c:numRef>
              <c:f>Sheet1!$B$1:$T$1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Sheet1!$B$5:$T$5</c:f>
              <c:numCache>
                <c:formatCode>General</c:formatCode>
                <c:ptCount val="19"/>
                <c:pt idx="0">
                  <c:v>130</c:v>
                </c:pt>
                <c:pt idx="1">
                  <c:v>134</c:v>
                </c:pt>
                <c:pt idx="2">
                  <c:v>137</c:v>
                </c:pt>
                <c:pt idx="3">
                  <c:v>139</c:v>
                </c:pt>
                <c:pt idx="4">
                  <c:v>137</c:v>
                </c:pt>
                <c:pt idx="5">
                  <c:v>141</c:v>
                </c:pt>
                <c:pt idx="6">
                  <c:v>150</c:v>
                </c:pt>
                <c:pt idx="7">
                  <c:v>154</c:v>
                </c:pt>
                <c:pt idx="8">
                  <c:v>154</c:v>
                </c:pt>
                <c:pt idx="9">
                  <c:v>158</c:v>
                </c:pt>
                <c:pt idx="10">
                  <c:v>159</c:v>
                </c:pt>
                <c:pt idx="11">
                  <c:v>162</c:v>
                </c:pt>
                <c:pt idx="12">
                  <c:v>163</c:v>
                </c:pt>
                <c:pt idx="13">
                  <c:v>164</c:v>
                </c:pt>
                <c:pt idx="14">
                  <c:v>162</c:v>
                </c:pt>
                <c:pt idx="15">
                  <c:v>164</c:v>
                </c:pt>
                <c:pt idx="16">
                  <c:v>163</c:v>
                </c:pt>
                <c:pt idx="17">
                  <c:v>163</c:v>
                </c:pt>
                <c:pt idx="18">
                  <c:v>162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0341584"/>
        <c:axId val="120341976"/>
      </c:lineChart>
      <c:catAx>
        <c:axId val="120341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0341976"/>
        <c:crosses val="autoZero"/>
        <c:auto val="1"/>
        <c:lblAlgn val="ctr"/>
        <c:lblOffset val="100"/>
        <c:noMultiLvlLbl val="0"/>
      </c:catAx>
      <c:valAx>
        <c:axId val="120341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034158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Sheet1!$A$8</c:f>
              <c:strCache>
                <c:ptCount val="1"/>
                <c:pt idx="0">
                  <c:v>Doctoral</c:v>
                </c:pt>
              </c:strCache>
            </c:strRef>
          </c:tx>
          <c:cat>
            <c:numRef>
              <c:f>Sheet1!$B$7:$T$7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Sheet1!$B$8:$T$8</c:f>
              <c:numCache>
                <c:formatCode>General</c:formatCode>
                <c:ptCount val="19"/>
                <c:pt idx="0">
                  <c:v>8395</c:v>
                </c:pt>
                <c:pt idx="1">
                  <c:v>8897</c:v>
                </c:pt>
                <c:pt idx="2">
                  <c:v>9365</c:v>
                </c:pt>
                <c:pt idx="3">
                  <c:v>10013</c:v>
                </c:pt>
                <c:pt idx="4">
                  <c:v>10845</c:v>
                </c:pt>
                <c:pt idx="5">
                  <c:v>12253</c:v>
                </c:pt>
                <c:pt idx="6">
                  <c:v>13822</c:v>
                </c:pt>
                <c:pt idx="7">
                  <c:v>15962</c:v>
                </c:pt>
                <c:pt idx="8">
                  <c:v>18705</c:v>
                </c:pt>
                <c:pt idx="9">
                  <c:v>21658</c:v>
                </c:pt>
                <c:pt idx="10">
                  <c:v>24409</c:v>
                </c:pt>
                <c:pt idx="11">
                  <c:v>27531</c:v>
                </c:pt>
                <c:pt idx="12">
                  <c:v>29839</c:v>
                </c:pt>
                <c:pt idx="13">
                  <c:v>31707</c:v>
                </c:pt>
                <c:pt idx="14">
                  <c:v>32891</c:v>
                </c:pt>
                <c:pt idx="15">
                  <c:v>33751</c:v>
                </c:pt>
                <c:pt idx="16">
                  <c:v>34178</c:v>
                </c:pt>
                <c:pt idx="17">
                  <c:v>33686</c:v>
                </c:pt>
                <c:pt idx="18">
                  <c:v>32731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Sheet1!$A$10</c:f>
              <c:strCache>
                <c:ptCount val="1"/>
                <c:pt idx="0">
                  <c:v>Master</c:v>
                </c:pt>
              </c:strCache>
            </c:strRef>
          </c:tx>
          <c:cat>
            <c:numRef>
              <c:f>Sheet1!$B$7:$T$7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Sheet1!$B$10:$T$10</c:f>
              <c:numCache>
                <c:formatCode>General</c:formatCode>
                <c:ptCount val="19"/>
                <c:pt idx="0">
                  <c:v>30832</c:v>
                </c:pt>
                <c:pt idx="1">
                  <c:v>33200</c:v>
                </c:pt>
                <c:pt idx="2">
                  <c:v>35508</c:v>
                </c:pt>
                <c:pt idx="3">
                  <c:v>38606</c:v>
                </c:pt>
                <c:pt idx="4">
                  <c:v>43025</c:v>
                </c:pt>
                <c:pt idx="5">
                  <c:v>54980</c:v>
                </c:pt>
                <c:pt idx="6">
                  <c:v>70039</c:v>
                </c:pt>
                <c:pt idx="7">
                  <c:v>87251</c:v>
                </c:pt>
                <c:pt idx="8">
                  <c:v>103425</c:v>
                </c:pt>
                <c:pt idx="9">
                  <c:v>121909</c:v>
                </c:pt>
                <c:pt idx="10">
                  <c:v>135992</c:v>
                </c:pt>
                <c:pt idx="11">
                  <c:v>149493</c:v>
                </c:pt>
                <c:pt idx="12">
                  <c:v>163585</c:v>
                </c:pt>
                <c:pt idx="13">
                  <c:v>172518</c:v>
                </c:pt>
                <c:pt idx="14">
                  <c:v>180809</c:v>
                </c:pt>
                <c:pt idx="15">
                  <c:v>183401</c:v>
                </c:pt>
                <c:pt idx="16">
                  <c:v>185000</c:v>
                </c:pt>
                <c:pt idx="17">
                  <c:v>184113</c:v>
                </c:pt>
                <c:pt idx="18">
                  <c:v>183094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Sheet1!$A$12</c:f>
              <c:strCache>
                <c:ptCount val="1"/>
                <c:pt idx="0">
                  <c:v>Undergraduate</c:v>
                </c:pt>
              </c:strCache>
            </c:strRef>
          </c:tx>
          <c:marker>
            <c:spPr>
              <a:ln w="25400"/>
            </c:spPr>
          </c:marker>
          <c:cat>
            <c:numRef>
              <c:f>Sheet1!$B$7:$T$7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Sheet1!$B$12:$T$12</c:f>
              <c:numCache>
                <c:formatCode>General</c:formatCode>
                <c:ptCount val="19"/>
                <c:pt idx="0">
                  <c:v>302093</c:v>
                </c:pt>
                <c:pt idx="1">
                  <c:v>314499</c:v>
                </c:pt>
                <c:pt idx="2">
                  <c:v>337837</c:v>
                </c:pt>
                <c:pt idx="3">
                  <c:v>373702</c:v>
                </c:pt>
                <c:pt idx="4">
                  <c:v>409705</c:v>
                </c:pt>
                <c:pt idx="5">
                  <c:v>470030</c:v>
                </c:pt>
                <c:pt idx="6">
                  <c:v>564059</c:v>
                </c:pt>
                <c:pt idx="7">
                  <c:v>677171</c:v>
                </c:pt>
                <c:pt idx="8">
                  <c:v>770915</c:v>
                </c:pt>
                <c:pt idx="9">
                  <c:v>837602</c:v>
                </c:pt>
                <c:pt idx="10">
                  <c:v>894528</c:v>
                </c:pt>
                <c:pt idx="11">
                  <c:v>938648</c:v>
                </c:pt>
                <c:pt idx="12">
                  <c:v>966591</c:v>
                </c:pt>
                <c:pt idx="13">
                  <c:v>987914</c:v>
                </c:pt>
                <c:pt idx="14">
                  <c:v>1006102</c:v>
                </c:pt>
                <c:pt idx="15">
                  <c:v>1010952</c:v>
                </c:pt>
                <c:pt idx="16">
                  <c:v>1021636</c:v>
                </c:pt>
                <c:pt idx="17">
                  <c:v>1032985</c:v>
                </c:pt>
                <c:pt idx="18">
                  <c:v>1038041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Sheet1!$A$14</c:f>
              <c:strCache>
                <c:ptCount val="1"/>
                <c:pt idx="0">
                  <c:v>Junior college</c:v>
                </c:pt>
              </c:strCache>
            </c:strRef>
          </c:tx>
          <c:cat>
            <c:numRef>
              <c:f>Sheet1!$B$7:$T$7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Sheet1!$B$14:$T$14</c:f>
              <c:numCache>
                <c:formatCode>General</c:formatCode>
                <c:ptCount val="19"/>
                <c:pt idx="0">
                  <c:v>378860</c:v>
                </c:pt>
                <c:pt idx="1">
                  <c:v>394751</c:v>
                </c:pt>
                <c:pt idx="2">
                  <c:v>412837</c:v>
                </c:pt>
                <c:pt idx="3">
                  <c:v>433865</c:v>
                </c:pt>
                <c:pt idx="4">
                  <c:v>452346</c:v>
                </c:pt>
                <c:pt idx="5">
                  <c:v>457020</c:v>
                </c:pt>
                <c:pt idx="6">
                  <c:v>444182</c:v>
                </c:pt>
                <c:pt idx="7">
                  <c:v>406841</c:v>
                </c:pt>
                <c:pt idx="8">
                  <c:v>347247</c:v>
                </c:pt>
                <c:pt idx="9">
                  <c:v>289025</c:v>
                </c:pt>
                <c:pt idx="10">
                  <c:v>230938</c:v>
                </c:pt>
                <c:pt idx="11">
                  <c:v>180886</c:v>
                </c:pt>
                <c:pt idx="12">
                  <c:v>153978</c:v>
                </c:pt>
                <c:pt idx="13">
                  <c:v>133890</c:v>
                </c:pt>
                <c:pt idx="14">
                  <c:v>117653</c:v>
                </c:pt>
                <c:pt idx="15">
                  <c:v>108555</c:v>
                </c:pt>
                <c:pt idx="16">
                  <c:v>102789</c:v>
                </c:pt>
                <c:pt idx="17">
                  <c:v>101300</c:v>
                </c:pt>
                <c:pt idx="18">
                  <c:v>101424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654608"/>
        <c:axId val="172655000"/>
      </c:lineChart>
      <c:catAx>
        <c:axId val="17265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2655000"/>
        <c:crosses val="autoZero"/>
        <c:auto val="1"/>
        <c:lblAlgn val="ctr"/>
        <c:lblOffset val="100"/>
        <c:noMultiLvlLbl val="0"/>
      </c:catAx>
      <c:valAx>
        <c:axId val="172655000"/>
        <c:scaling>
          <c:orientation val="minMax"/>
        </c:scaling>
        <c:delete val="0"/>
        <c:axPos val="l"/>
        <c:majorGridlines/>
        <c:numFmt formatCode="#,##0_);\(#,##0\)" sourceLinked="0"/>
        <c:majorTickMark val="out"/>
        <c:minorTickMark val="none"/>
        <c:tickLblPos val="nextTo"/>
        <c:crossAx val="172654608"/>
        <c:crosses val="autoZero"/>
        <c:crossBetween val="between"/>
      </c:valAx>
      <c:spPr>
        <a:ln w="38100"/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工作表1!$C$3</c:f>
              <c:strCache>
                <c:ptCount val="1"/>
                <c:pt idx="0">
                  <c:v>1994</c:v>
                </c:pt>
              </c:strCache>
            </c:strRef>
          </c:tx>
          <c:invertIfNegative val="0"/>
          <c:cat>
            <c:multiLvlStrRef>
              <c:f>工作表1!$A$4:$B$11</c:f>
              <c:multiLvlStrCache>
                <c:ptCount val="8"/>
                <c:lvl>
                  <c:pt idx="0">
                    <c:v>Pro</c:v>
                  </c:pt>
                  <c:pt idx="1">
                    <c:v>Semi-pro</c:v>
                  </c:pt>
                  <c:pt idx="2">
                    <c:v>Pro</c:v>
                  </c:pt>
                  <c:pt idx="3">
                    <c:v>Semi-pro</c:v>
                  </c:pt>
                  <c:pt idx="4">
                    <c:v>Pro</c:v>
                  </c:pt>
                  <c:pt idx="5">
                    <c:v>Semi-pro</c:v>
                  </c:pt>
                  <c:pt idx="6">
                    <c:v>Pro</c:v>
                  </c:pt>
                  <c:pt idx="7">
                    <c:v>Semi-pro</c:v>
                  </c:pt>
                </c:lvl>
                <c:lvl>
                  <c:pt idx="0">
                    <c:v>20-24y</c:v>
                  </c:pt>
                  <c:pt idx="2">
                    <c:v>25-29y</c:v>
                  </c:pt>
                  <c:pt idx="4">
                    <c:v>30-34y</c:v>
                  </c:pt>
                  <c:pt idx="6">
                    <c:v>35-39y</c:v>
                  </c:pt>
                </c:lvl>
              </c:multiLvlStrCache>
            </c:multiLvlStrRef>
          </c:cat>
          <c:val>
            <c:numRef>
              <c:f>工作表1!$C$4:$C$11</c:f>
              <c:numCache>
                <c:formatCode>0%</c:formatCode>
                <c:ptCount val="8"/>
                <c:pt idx="0">
                  <c:v>0.41299999999999998</c:v>
                </c:pt>
                <c:pt idx="1">
                  <c:v>2.42</c:v>
                </c:pt>
                <c:pt idx="2">
                  <c:v>0.48199999999999998</c:v>
                </c:pt>
                <c:pt idx="3">
                  <c:v>2.073</c:v>
                </c:pt>
                <c:pt idx="4">
                  <c:v>0.65600000000000003</c:v>
                </c:pt>
                <c:pt idx="5">
                  <c:v>1.524</c:v>
                </c:pt>
                <c:pt idx="6">
                  <c:v>0.81200000000000006</c:v>
                </c:pt>
                <c:pt idx="7">
                  <c:v>1.2310000000000001</c:v>
                </c:pt>
              </c:numCache>
            </c:numRef>
          </c:val>
        </c:ser>
        <c:ser>
          <c:idx val="1"/>
          <c:order val="1"/>
          <c:tx>
            <c:strRef>
              <c:f>工作表1!$D$3</c:f>
              <c:strCache>
                <c:ptCount val="1"/>
                <c:pt idx="0">
                  <c:v>1999</c:v>
                </c:pt>
              </c:strCache>
            </c:strRef>
          </c:tx>
          <c:spPr>
            <a:solidFill>
              <a:srgbClr val="CCCCFF"/>
            </a:solidFill>
          </c:spPr>
          <c:invertIfNegative val="0"/>
          <c:cat>
            <c:multiLvlStrRef>
              <c:f>工作表1!$A$4:$B$11</c:f>
              <c:multiLvlStrCache>
                <c:ptCount val="8"/>
                <c:lvl>
                  <c:pt idx="0">
                    <c:v>Pro</c:v>
                  </c:pt>
                  <c:pt idx="1">
                    <c:v>Semi-pro</c:v>
                  </c:pt>
                  <c:pt idx="2">
                    <c:v>Pro</c:v>
                  </c:pt>
                  <c:pt idx="3">
                    <c:v>Semi-pro</c:v>
                  </c:pt>
                  <c:pt idx="4">
                    <c:v>Pro</c:v>
                  </c:pt>
                  <c:pt idx="5">
                    <c:v>Semi-pro</c:v>
                  </c:pt>
                  <c:pt idx="6">
                    <c:v>Pro</c:v>
                  </c:pt>
                  <c:pt idx="7">
                    <c:v>Semi-pro</c:v>
                  </c:pt>
                </c:lvl>
                <c:lvl>
                  <c:pt idx="0">
                    <c:v>20-24y</c:v>
                  </c:pt>
                  <c:pt idx="2">
                    <c:v>25-29y</c:v>
                  </c:pt>
                  <c:pt idx="4">
                    <c:v>30-34y</c:v>
                  </c:pt>
                  <c:pt idx="6">
                    <c:v>35-39y</c:v>
                  </c:pt>
                </c:lvl>
              </c:multiLvlStrCache>
            </c:multiLvlStrRef>
          </c:cat>
          <c:val>
            <c:numRef>
              <c:f>工作表1!$D$4:$D$11</c:f>
              <c:numCache>
                <c:formatCode>0%</c:formatCode>
                <c:ptCount val="8"/>
                <c:pt idx="0">
                  <c:v>0.55300000000000005</c:v>
                </c:pt>
                <c:pt idx="1">
                  <c:v>1.8069999999999999</c:v>
                </c:pt>
                <c:pt idx="2">
                  <c:v>0.59799999999999998</c:v>
                </c:pt>
                <c:pt idx="3">
                  <c:v>1.671</c:v>
                </c:pt>
                <c:pt idx="4">
                  <c:v>0.75</c:v>
                </c:pt>
                <c:pt idx="5">
                  <c:v>1.333</c:v>
                </c:pt>
                <c:pt idx="6">
                  <c:v>0.89200000000000002</c:v>
                </c:pt>
                <c:pt idx="7">
                  <c:v>1.121</c:v>
                </c:pt>
              </c:numCache>
            </c:numRef>
          </c:val>
        </c:ser>
        <c:ser>
          <c:idx val="2"/>
          <c:order val="2"/>
          <c:tx>
            <c:strRef>
              <c:f>工作表1!$E$3</c:f>
              <c:strCache>
                <c:ptCount val="1"/>
                <c:pt idx="0">
                  <c:v>2004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multiLvlStrRef>
              <c:f>工作表1!$A$4:$B$11</c:f>
              <c:multiLvlStrCache>
                <c:ptCount val="8"/>
                <c:lvl>
                  <c:pt idx="0">
                    <c:v>Pro</c:v>
                  </c:pt>
                  <c:pt idx="1">
                    <c:v>Semi-pro</c:v>
                  </c:pt>
                  <c:pt idx="2">
                    <c:v>Pro</c:v>
                  </c:pt>
                  <c:pt idx="3">
                    <c:v>Semi-pro</c:v>
                  </c:pt>
                  <c:pt idx="4">
                    <c:v>Pro</c:v>
                  </c:pt>
                  <c:pt idx="5">
                    <c:v>Semi-pro</c:v>
                  </c:pt>
                  <c:pt idx="6">
                    <c:v>Pro</c:v>
                  </c:pt>
                  <c:pt idx="7">
                    <c:v>Semi-pro</c:v>
                  </c:pt>
                </c:lvl>
                <c:lvl>
                  <c:pt idx="0">
                    <c:v>20-24y</c:v>
                  </c:pt>
                  <c:pt idx="2">
                    <c:v>25-29y</c:v>
                  </c:pt>
                  <c:pt idx="4">
                    <c:v>30-34y</c:v>
                  </c:pt>
                  <c:pt idx="6">
                    <c:v>35-39y</c:v>
                  </c:pt>
                </c:lvl>
              </c:multiLvlStrCache>
            </c:multiLvlStrRef>
          </c:cat>
          <c:val>
            <c:numRef>
              <c:f>工作表1!$E$4:$E$11</c:f>
              <c:numCache>
                <c:formatCode>0%</c:formatCode>
                <c:ptCount val="8"/>
                <c:pt idx="0">
                  <c:v>0.77100000000000002</c:v>
                </c:pt>
                <c:pt idx="1">
                  <c:v>1.296</c:v>
                </c:pt>
                <c:pt idx="2">
                  <c:v>0.78200000000000003</c:v>
                </c:pt>
                <c:pt idx="3">
                  <c:v>1.2789999999999999</c:v>
                </c:pt>
                <c:pt idx="4">
                  <c:v>0.86799999999999999</c:v>
                </c:pt>
                <c:pt idx="5">
                  <c:v>1.1519999999999999</c:v>
                </c:pt>
                <c:pt idx="6">
                  <c:v>0.91100000000000003</c:v>
                </c:pt>
                <c:pt idx="7">
                  <c:v>1.097</c:v>
                </c:pt>
              </c:numCache>
            </c:numRef>
          </c:val>
        </c:ser>
        <c:ser>
          <c:idx val="3"/>
          <c:order val="3"/>
          <c:tx>
            <c:strRef>
              <c:f>工作表1!$F$3</c:f>
              <c:strCache>
                <c:ptCount val="1"/>
                <c:pt idx="0">
                  <c:v>2009</c:v>
                </c:pt>
              </c:strCache>
            </c:strRef>
          </c:tx>
          <c:invertIfNegative val="0"/>
          <c:cat>
            <c:multiLvlStrRef>
              <c:f>工作表1!$A$4:$B$11</c:f>
              <c:multiLvlStrCache>
                <c:ptCount val="8"/>
                <c:lvl>
                  <c:pt idx="0">
                    <c:v>Pro</c:v>
                  </c:pt>
                  <c:pt idx="1">
                    <c:v>Semi-pro</c:v>
                  </c:pt>
                  <c:pt idx="2">
                    <c:v>Pro</c:v>
                  </c:pt>
                  <c:pt idx="3">
                    <c:v>Semi-pro</c:v>
                  </c:pt>
                  <c:pt idx="4">
                    <c:v>Pro</c:v>
                  </c:pt>
                  <c:pt idx="5">
                    <c:v>Semi-pro</c:v>
                  </c:pt>
                  <c:pt idx="6">
                    <c:v>Pro</c:v>
                  </c:pt>
                  <c:pt idx="7">
                    <c:v>Semi-pro</c:v>
                  </c:pt>
                </c:lvl>
                <c:lvl>
                  <c:pt idx="0">
                    <c:v>20-24y</c:v>
                  </c:pt>
                  <c:pt idx="2">
                    <c:v>25-29y</c:v>
                  </c:pt>
                  <c:pt idx="4">
                    <c:v>30-34y</c:v>
                  </c:pt>
                  <c:pt idx="6">
                    <c:v>35-39y</c:v>
                  </c:pt>
                </c:lvl>
              </c:multiLvlStrCache>
            </c:multiLvlStrRef>
          </c:cat>
          <c:val>
            <c:numRef>
              <c:f>工作表1!$F$4:$F$11</c:f>
              <c:numCache>
                <c:formatCode>0%</c:formatCode>
                <c:ptCount val="8"/>
                <c:pt idx="0">
                  <c:v>0.39600000000000002</c:v>
                </c:pt>
                <c:pt idx="1">
                  <c:v>2.528</c:v>
                </c:pt>
                <c:pt idx="2">
                  <c:v>0.497</c:v>
                </c:pt>
                <c:pt idx="3">
                  <c:v>2.0110000000000001</c:v>
                </c:pt>
                <c:pt idx="4">
                  <c:v>0.76700000000000002</c:v>
                </c:pt>
                <c:pt idx="5">
                  <c:v>1.3029999999999999</c:v>
                </c:pt>
                <c:pt idx="6">
                  <c:v>0.81599999999999995</c:v>
                </c:pt>
                <c:pt idx="7">
                  <c:v>1.226</c:v>
                </c:pt>
              </c:numCache>
            </c:numRef>
          </c:val>
        </c:ser>
        <c:ser>
          <c:idx val="4"/>
          <c:order val="4"/>
          <c:tx>
            <c:strRef>
              <c:f>工作表1!$G$3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multiLvlStrRef>
              <c:f>工作表1!$A$4:$B$11</c:f>
              <c:multiLvlStrCache>
                <c:ptCount val="8"/>
                <c:lvl>
                  <c:pt idx="0">
                    <c:v>Pro</c:v>
                  </c:pt>
                  <c:pt idx="1">
                    <c:v>Semi-pro</c:v>
                  </c:pt>
                  <c:pt idx="2">
                    <c:v>Pro</c:v>
                  </c:pt>
                  <c:pt idx="3">
                    <c:v>Semi-pro</c:v>
                  </c:pt>
                  <c:pt idx="4">
                    <c:v>Pro</c:v>
                  </c:pt>
                  <c:pt idx="5">
                    <c:v>Semi-pro</c:v>
                  </c:pt>
                  <c:pt idx="6">
                    <c:v>Pro</c:v>
                  </c:pt>
                  <c:pt idx="7">
                    <c:v>Semi-pro</c:v>
                  </c:pt>
                </c:lvl>
                <c:lvl>
                  <c:pt idx="0">
                    <c:v>20-24y</c:v>
                  </c:pt>
                  <c:pt idx="2">
                    <c:v>25-29y</c:v>
                  </c:pt>
                  <c:pt idx="4">
                    <c:v>30-34y</c:v>
                  </c:pt>
                  <c:pt idx="6">
                    <c:v>35-39y</c:v>
                  </c:pt>
                </c:lvl>
              </c:multiLvlStrCache>
            </c:multiLvlStrRef>
          </c:cat>
          <c:val>
            <c:numRef>
              <c:f>工作表1!$G$4:$G$11</c:f>
              <c:numCache>
                <c:formatCode>0%</c:formatCode>
                <c:ptCount val="8"/>
                <c:pt idx="0">
                  <c:v>0.70299999999999996</c:v>
                </c:pt>
                <c:pt idx="1">
                  <c:v>1.4219999999999999</c:v>
                </c:pt>
                <c:pt idx="2">
                  <c:v>0.72799999999999998</c:v>
                </c:pt>
                <c:pt idx="3">
                  <c:v>1.373</c:v>
                </c:pt>
                <c:pt idx="4">
                  <c:v>0.89700000000000002</c:v>
                </c:pt>
                <c:pt idx="5">
                  <c:v>1.115</c:v>
                </c:pt>
                <c:pt idx="6">
                  <c:v>0.97099999999999997</c:v>
                </c:pt>
                <c:pt idx="7">
                  <c:v>1.03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2655784"/>
        <c:axId val="172656176"/>
        <c:axId val="0"/>
      </c:bar3DChart>
      <c:catAx>
        <c:axId val="172655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72656176"/>
        <c:crosses val="autoZero"/>
        <c:auto val="1"/>
        <c:lblAlgn val="ctr"/>
        <c:lblOffset val="100"/>
        <c:noMultiLvlLbl val="0"/>
      </c:catAx>
      <c:valAx>
        <c:axId val="1726561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726557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工作表1!$A$15</c:f>
              <c:strCache>
                <c:ptCount val="1"/>
                <c:pt idx="0">
                  <c:v>20-24y</c:v>
                </c:pt>
              </c:strCache>
            </c:strRef>
          </c:tx>
          <c:invertIfNegative val="0"/>
          <c:cat>
            <c:numRef>
              <c:f>工作表1!$B$14:$F$14</c:f>
              <c:numCache>
                <c:formatCode>General</c:formatCode>
                <c:ptCount val="5"/>
                <c:pt idx="0">
                  <c:v>1994</c:v>
                </c:pt>
                <c:pt idx="1">
                  <c:v>1999</c:v>
                </c:pt>
                <c:pt idx="2">
                  <c:v>2004</c:v>
                </c:pt>
                <c:pt idx="3">
                  <c:v>2009</c:v>
                </c:pt>
                <c:pt idx="4">
                  <c:v>2014</c:v>
                </c:pt>
              </c:numCache>
            </c:numRef>
          </c:cat>
          <c:val>
            <c:numRef>
              <c:f>工作表1!$B$15:$F$15</c:f>
              <c:numCache>
                <c:formatCode>0%</c:formatCode>
                <c:ptCount val="5"/>
                <c:pt idx="0">
                  <c:v>0.41299999999999998</c:v>
                </c:pt>
                <c:pt idx="1">
                  <c:v>0.55300000000000005</c:v>
                </c:pt>
                <c:pt idx="2">
                  <c:v>0.77100000000000002</c:v>
                </c:pt>
                <c:pt idx="3">
                  <c:v>0.39600000000000002</c:v>
                </c:pt>
                <c:pt idx="4">
                  <c:v>0.70299999999999996</c:v>
                </c:pt>
              </c:numCache>
            </c:numRef>
          </c:val>
        </c:ser>
        <c:ser>
          <c:idx val="1"/>
          <c:order val="1"/>
          <c:tx>
            <c:strRef>
              <c:f>工作表1!$A$16</c:f>
              <c:strCache>
                <c:ptCount val="1"/>
                <c:pt idx="0">
                  <c:v>25-29y</c:v>
                </c:pt>
              </c:strCache>
            </c:strRef>
          </c:tx>
          <c:invertIfNegative val="0"/>
          <c:cat>
            <c:numRef>
              <c:f>工作表1!$B$14:$F$14</c:f>
              <c:numCache>
                <c:formatCode>General</c:formatCode>
                <c:ptCount val="5"/>
                <c:pt idx="0">
                  <c:v>1994</c:v>
                </c:pt>
                <c:pt idx="1">
                  <c:v>1999</c:v>
                </c:pt>
                <c:pt idx="2">
                  <c:v>2004</c:v>
                </c:pt>
                <c:pt idx="3">
                  <c:v>2009</c:v>
                </c:pt>
                <c:pt idx="4">
                  <c:v>2014</c:v>
                </c:pt>
              </c:numCache>
            </c:numRef>
          </c:cat>
          <c:val>
            <c:numRef>
              <c:f>工作表1!$B$16:$F$16</c:f>
              <c:numCache>
                <c:formatCode>0%</c:formatCode>
                <c:ptCount val="5"/>
                <c:pt idx="0">
                  <c:v>0.48199999999999998</c:v>
                </c:pt>
                <c:pt idx="1">
                  <c:v>0.59799999999999998</c:v>
                </c:pt>
                <c:pt idx="2">
                  <c:v>0.78200000000000003</c:v>
                </c:pt>
                <c:pt idx="3">
                  <c:v>0.497</c:v>
                </c:pt>
                <c:pt idx="4">
                  <c:v>0.72799999999999998</c:v>
                </c:pt>
              </c:numCache>
            </c:numRef>
          </c:val>
        </c:ser>
        <c:ser>
          <c:idx val="2"/>
          <c:order val="2"/>
          <c:tx>
            <c:strRef>
              <c:f>工作表1!$A$17</c:f>
              <c:strCache>
                <c:ptCount val="1"/>
                <c:pt idx="0">
                  <c:v>30-34y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numRef>
              <c:f>工作表1!$B$14:$F$14</c:f>
              <c:numCache>
                <c:formatCode>General</c:formatCode>
                <c:ptCount val="5"/>
                <c:pt idx="0">
                  <c:v>1994</c:v>
                </c:pt>
                <c:pt idx="1">
                  <c:v>1999</c:v>
                </c:pt>
                <c:pt idx="2">
                  <c:v>2004</c:v>
                </c:pt>
                <c:pt idx="3">
                  <c:v>2009</c:v>
                </c:pt>
                <c:pt idx="4">
                  <c:v>2014</c:v>
                </c:pt>
              </c:numCache>
            </c:numRef>
          </c:cat>
          <c:val>
            <c:numRef>
              <c:f>工作表1!$B$17:$F$17</c:f>
              <c:numCache>
                <c:formatCode>0%</c:formatCode>
                <c:ptCount val="5"/>
                <c:pt idx="0">
                  <c:v>0.65600000000000003</c:v>
                </c:pt>
                <c:pt idx="1">
                  <c:v>0.75</c:v>
                </c:pt>
                <c:pt idx="2">
                  <c:v>0.86799999999999999</c:v>
                </c:pt>
                <c:pt idx="3">
                  <c:v>0.76700000000000002</c:v>
                </c:pt>
                <c:pt idx="4">
                  <c:v>0.89700000000000002</c:v>
                </c:pt>
              </c:numCache>
            </c:numRef>
          </c:val>
        </c:ser>
        <c:ser>
          <c:idx val="3"/>
          <c:order val="3"/>
          <c:tx>
            <c:strRef>
              <c:f>工作表1!$A$18</c:f>
              <c:strCache>
                <c:ptCount val="1"/>
                <c:pt idx="0">
                  <c:v>35-39y</c:v>
                </c:pt>
              </c:strCache>
            </c:strRef>
          </c:tx>
          <c:invertIfNegative val="0"/>
          <c:cat>
            <c:numRef>
              <c:f>工作表1!$B$14:$F$14</c:f>
              <c:numCache>
                <c:formatCode>General</c:formatCode>
                <c:ptCount val="5"/>
                <c:pt idx="0">
                  <c:v>1994</c:v>
                </c:pt>
                <c:pt idx="1">
                  <c:v>1999</c:v>
                </c:pt>
                <c:pt idx="2">
                  <c:v>2004</c:v>
                </c:pt>
                <c:pt idx="3">
                  <c:v>2009</c:v>
                </c:pt>
                <c:pt idx="4">
                  <c:v>2014</c:v>
                </c:pt>
              </c:numCache>
            </c:numRef>
          </c:cat>
          <c:val>
            <c:numRef>
              <c:f>工作表1!$B$18:$F$18</c:f>
              <c:numCache>
                <c:formatCode>0%</c:formatCode>
                <c:ptCount val="5"/>
                <c:pt idx="0">
                  <c:v>0.81200000000000006</c:v>
                </c:pt>
                <c:pt idx="1">
                  <c:v>0.89200000000000002</c:v>
                </c:pt>
                <c:pt idx="2">
                  <c:v>0.91100000000000003</c:v>
                </c:pt>
                <c:pt idx="3">
                  <c:v>0.81599999999999995</c:v>
                </c:pt>
                <c:pt idx="4">
                  <c:v>0.97099999999999997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657352"/>
        <c:axId val="172657744"/>
      </c:barChart>
      <c:catAx>
        <c:axId val="172657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72657744"/>
        <c:crosses val="autoZero"/>
        <c:auto val="1"/>
        <c:lblAlgn val="ctr"/>
        <c:lblOffset val="100"/>
        <c:noMultiLvlLbl val="0"/>
      </c:catAx>
      <c:valAx>
        <c:axId val="17265774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7265735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工作表1!$A$23</c:f>
              <c:strCache>
                <c:ptCount val="1"/>
                <c:pt idx="0">
                  <c:v>20-24y</c:v>
                </c:pt>
              </c:strCache>
            </c:strRef>
          </c:tx>
          <c:invertIfNegative val="0"/>
          <c:cat>
            <c:numRef>
              <c:f>工作表1!$B$22:$F$22</c:f>
              <c:numCache>
                <c:formatCode>General</c:formatCode>
                <c:ptCount val="5"/>
                <c:pt idx="0">
                  <c:v>1994</c:v>
                </c:pt>
                <c:pt idx="1">
                  <c:v>1999</c:v>
                </c:pt>
                <c:pt idx="2">
                  <c:v>2004</c:v>
                </c:pt>
                <c:pt idx="3">
                  <c:v>2009</c:v>
                </c:pt>
                <c:pt idx="4">
                  <c:v>2014</c:v>
                </c:pt>
              </c:numCache>
            </c:numRef>
          </c:cat>
          <c:val>
            <c:numRef>
              <c:f>工作表1!$B$23:$F$23</c:f>
              <c:numCache>
                <c:formatCode>0%</c:formatCode>
                <c:ptCount val="5"/>
                <c:pt idx="0">
                  <c:v>2.42</c:v>
                </c:pt>
                <c:pt idx="1">
                  <c:v>1.8069999999999999</c:v>
                </c:pt>
                <c:pt idx="2">
                  <c:v>1.296</c:v>
                </c:pt>
                <c:pt idx="3">
                  <c:v>2.528</c:v>
                </c:pt>
                <c:pt idx="4">
                  <c:v>1.4219999999999999</c:v>
                </c:pt>
              </c:numCache>
            </c:numRef>
          </c:val>
        </c:ser>
        <c:ser>
          <c:idx val="1"/>
          <c:order val="1"/>
          <c:tx>
            <c:strRef>
              <c:f>工作表1!$A$24</c:f>
              <c:strCache>
                <c:ptCount val="1"/>
                <c:pt idx="0">
                  <c:v>25-29y</c:v>
                </c:pt>
              </c:strCache>
            </c:strRef>
          </c:tx>
          <c:invertIfNegative val="0"/>
          <c:cat>
            <c:numRef>
              <c:f>工作表1!$B$22:$F$22</c:f>
              <c:numCache>
                <c:formatCode>General</c:formatCode>
                <c:ptCount val="5"/>
                <c:pt idx="0">
                  <c:v>1994</c:v>
                </c:pt>
                <c:pt idx="1">
                  <c:v>1999</c:v>
                </c:pt>
                <c:pt idx="2">
                  <c:v>2004</c:v>
                </c:pt>
                <c:pt idx="3">
                  <c:v>2009</c:v>
                </c:pt>
                <c:pt idx="4">
                  <c:v>2014</c:v>
                </c:pt>
              </c:numCache>
            </c:numRef>
          </c:cat>
          <c:val>
            <c:numRef>
              <c:f>工作表1!$B$24:$F$24</c:f>
              <c:numCache>
                <c:formatCode>0%</c:formatCode>
                <c:ptCount val="5"/>
                <c:pt idx="0">
                  <c:v>2.073</c:v>
                </c:pt>
                <c:pt idx="1">
                  <c:v>1.671</c:v>
                </c:pt>
                <c:pt idx="2">
                  <c:v>1.2789999999999999</c:v>
                </c:pt>
                <c:pt idx="3">
                  <c:v>2.0110000000000001</c:v>
                </c:pt>
                <c:pt idx="4">
                  <c:v>1.373</c:v>
                </c:pt>
              </c:numCache>
            </c:numRef>
          </c:val>
        </c:ser>
        <c:ser>
          <c:idx val="2"/>
          <c:order val="2"/>
          <c:tx>
            <c:strRef>
              <c:f>工作表1!$A$25</c:f>
              <c:strCache>
                <c:ptCount val="1"/>
                <c:pt idx="0">
                  <c:v>30-34y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numRef>
              <c:f>工作表1!$B$22:$F$22</c:f>
              <c:numCache>
                <c:formatCode>General</c:formatCode>
                <c:ptCount val="5"/>
                <c:pt idx="0">
                  <c:v>1994</c:v>
                </c:pt>
                <c:pt idx="1">
                  <c:v>1999</c:v>
                </c:pt>
                <c:pt idx="2">
                  <c:v>2004</c:v>
                </c:pt>
                <c:pt idx="3">
                  <c:v>2009</c:v>
                </c:pt>
                <c:pt idx="4">
                  <c:v>2014</c:v>
                </c:pt>
              </c:numCache>
            </c:numRef>
          </c:cat>
          <c:val>
            <c:numRef>
              <c:f>工作表1!$B$25:$F$25</c:f>
              <c:numCache>
                <c:formatCode>0%</c:formatCode>
                <c:ptCount val="5"/>
                <c:pt idx="0">
                  <c:v>1.524</c:v>
                </c:pt>
                <c:pt idx="1">
                  <c:v>1.333</c:v>
                </c:pt>
                <c:pt idx="2">
                  <c:v>1.1519999999999999</c:v>
                </c:pt>
                <c:pt idx="3">
                  <c:v>1.3029999999999999</c:v>
                </c:pt>
                <c:pt idx="4">
                  <c:v>1.115</c:v>
                </c:pt>
              </c:numCache>
            </c:numRef>
          </c:val>
        </c:ser>
        <c:ser>
          <c:idx val="3"/>
          <c:order val="3"/>
          <c:tx>
            <c:strRef>
              <c:f>工作表1!$A$26</c:f>
              <c:strCache>
                <c:ptCount val="1"/>
                <c:pt idx="0">
                  <c:v>35-39y</c:v>
                </c:pt>
              </c:strCache>
            </c:strRef>
          </c:tx>
          <c:invertIfNegative val="0"/>
          <c:cat>
            <c:numRef>
              <c:f>工作表1!$B$22:$F$22</c:f>
              <c:numCache>
                <c:formatCode>General</c:formatCode>
                <c:ptCount val="5"/>
                <c:pt idx="0">
                  <c:v>1994</c:v>
                </c:pt>
                <c:pt idx="1">
                  <c:v>1999</c:v>
                </c:pt>
                <c:pt idx="2">
                  <c:v>2004</c:v>
                </c:pt>
                <c:pt idx="3">
                  <c:v>2009</c:v>
                </c:pt>
                <c:pt idx="4">
                  <c:v>2014</c:v>
                </c:pt>
              </c:numCache>
            </c:numRef>
          </c:cat>
          <c:val>
            <c:numRef>
              <c:f>工作表1!$B$26:$F$26</c:f>
              <c:numCache>
                <c:formatCode>0%</c:formatCode>
                <c:ptCount val="5"/>
                <c:pt idx="0">
                  <c:v>1.2310000000000001</c:v>
                </c:pt>
                <c:pt idx="1">
                  <c:v>1.121</c:v>
                </c:pt>
                <c:pt idx="2">
                  <c:v>1.097</c:v>
                </c:pt>
                <c:pt idx="3">
                  <c:v>1.226</c:v>
                </c:pt>
                <c:pt idx="4">
                  <c:v>1.03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4670680"/>
        <c:axId val="174671072"/>
      </c:barChart>
      <c:catAx>
        <c:axId val="174670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74671072"/>
        <c:crosses val="autoZero"/>
        <c:auto val="1"/>
        <c:lblAlgn val="ctr"/>
        <c:lblOffset val="100"/>
        <c:noMultiLvlLbl val="0"/>
      </c:catAx>
      <c:valAx>
        <c:axId val="1746710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7467068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table25!$F$6</c:f>
              <c:strCache>
                <c:ptCount val="1"/>
                <c:pt idx="0">
                  <c:v>Upper secondary and post-secondary non-tertiary</c:v>
                </c:pt>
              </c:strCache>
            </c:strRef>
          </c:tx>
          <c:spPr>
            <a:ln w="38100">
              <a:solidFill>
                <a:srgbClr val="FFC000"/>
              </a:solidFill>
            </a:ln>
          </c:spPr>
          <c:marker>
            <c:spPr>
              <a:ln w="38100">
                <a:solidFill>
                  <a:srgbClr val="FFC000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table25!$E$7:$E$21</c:f>
              <c:numCache>
                <c:formatCode>General</c:formatCode>
                <c:ptCount val="1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</c:numCache>
            </c:numRef>
          </c:cat>
          <c:val>
            <c:numRef>
              <c:f>table25!$F$7:$F$21</c:f>
              <c:numCache>
                <c:formatCode>_(* #,##0.00_);_(* \(#,##0.00\);_(* "-"??_);_(@_)</c:formatCode>
                <c:ptCount val="15"/>
                <c:pt idx="0">
                  <c:v>2.9766666666666666</c:v>
                </c:pt>
                <c:pt idx="1">
                  <c:v>3.1233333333333331</c:v>
                </c:pt>
                <c:pt idx="2">
                  <c:v>3.1133333333333333</c:v>
                </c:pt>
                <c:pt idx="3">
                  <c:v>4.7</c:v>
                </c:pt>
                <c:pt idx="4">
                  <c:v>5.3966666666666656</c:v>
                </c:pt>
                <c:pt idx="5">
                  <c:v>5.1033333333333335</c:v>
                </c:pt>
                <c:pt idx="6">
                  <c:v>4.5066666666666668</c:v>
                </c:pt>
                <c:pt idx="7">
                  <c:v>4.2633333333333336</c:v>
                </c:pt>
                <c:pt idx="8">
                  <c:v>4.0366666666666662</c:v>
                </c:pt>
                <c:pt idx="9">
                  <c:v>3.9133333333333336</c:v>
                </c:pt>
                <c:pt idx="10">
                  <c:v>4.0433333333333339</c:v>
                </c:pt>
                <c:pt idx="11">
                  <c:v>5.7533333333333339</c:v>
                </c:pt>
                <c:pt idx="12">
                  <c:v>5.13</c:v>
                </c:pt>
                <c:pt idx="13">
                  <c:v>4.26</c:v>
                </c:pt>
                <c:pt idx="14">
                  <c:v>3.9399999999999995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table25!$G$6</c:f>
              <c:strCache>
                <c:ptCount val="1"/>
                <c:pt idx="0">
                  <c:v>Tertiary education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table25!$E$7:$E$21</c:f>
              <c:numCache>
                <c:formatCode>General</c:formatCode>
                <c:ptCount val="1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</c:numCache>
            </c:numRef>
          </c:cat>
          <c:val>
            <c:numRef>
              <c:f>table25!$G$7:$G$21</c:f>
              <c:numCache>
                <c:formatCode>_(* #,##0.00_);_(* \(#,##0.00\);_(* "-"??_);_(@_)</c:formatCode>
                <c:ptCount val="15"/>
                <c:pt idx="0">
                  <c:v>2.67</c:v>
                </c:pt>
                <c:pt idx="1">
                  <c:v>2.69</c:v>
                </c:pt>
                <c:pt idx="2">
                  <c:v>2.67</c:v>
                </c:pt>
                <c:pt idx="3">
                  <c:v>3.32</c:v>
                </c:pt>
                <c:pt idx="4">
                  <c:v>3.89</c:v>
                </c:pt>
                <c:pt idx="5">
                  <c:v>3.82</c:v>
                </c:pt>
                <c:pt idx="6">
                  <c:v>4.1100000000000003</c:v>
                </c:pt>
                <c:pt idx="7">
                  <c:v>4.2300000000000004</c:v>
                </c:pt>
                <c:pt idx="8">
                  <c:v>4.3600000000000003</c:v>
                </c:pt>
                <c:pt idx="9">
                  <c:v>4.51</c:v>
                </c:pt>
                <c:pt idx="10">
                  <c:v>4.78</c:v>
                </c:pt>
                <c:pt idx="11">
                  <c:v>5.98</c:v>
                </c:pt>
                <c:pt idx="12">
                  <c:v>5.62</c:v>
                </c:pt>
                <c:pt idx="13">
                  <c:v>5.18</c:v>
                </c:pt>
                <c:pt idx="14">
                  <c:v>5.38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671856"/>
        <c:axId val="174672248"/>
      </c:lineChart>
      <c:catAx>
        <c:axId val="174671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74672248"/>
        <c:crosses val="autoZero"/>
        <c:auto val="1"/>
        <c:lblAlgn val="ctr"/>
        <c:lblOffset val="100"/>
        <c:noMultiLvlLbl val="0"/>
      </c:catAx>
      <c:valAx>
        <c:axId val="174672248"/>
        <c:scaling>
          <c:orientation val="minMax"/>
        </c:scaling>
        <c:delete val="0"/>
        <c:axPos val="l"/>
        <c:majorGridlines/>
        <c:numFmt formatCode="_(* #,##0.00_);_(* \(#,##0.0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17467185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TW!$O$107</c:f>
              <c:strCache>
                <c:ptCount val="1"/>
                <c:pt idx="0">
                  <c:v>Junior High School and Below</c:v>
                </c:pt>
              </c:strCache>
            </c:strRef>
          </c:tx>
          <c:cat>
            <c:numRef>
              <c:f>TW!$N$108:$N$120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TW!$O$108:$O$120</c:f>
              <c:numCache>
                <c:formatCode>#,##0</c:formatCode>
                <c:ptCount val="13"/>
                <c:pt idx="0">
                  <c:v>30853.930082387</c:v>
                </c:pt>
                <c:pt idx="1">
                  <c:v>30637.942551770208</c:v>
                </c:pt>
                <c:pt idx="2">
                  <c:v>29941.990182954101</c:v>
                </c:pt>
                <c:pt idx="3">
                  <c:v>29486.519744937861</c:v>
                </c:pt>
                <c:pt idx="4">
                  <c:v>28292.414400528465</c:v>
                </c:pt>
                <c:pt idx="5">
                  <c:v>30327.163151097717</c:v>
                </c:pt>
                <c:pt idx="6">
                  <c:v>29658.750534873721</c:v>
                </c:pt>
                <c:pt idx="7">
                  <c:v>28682.219419924317</c:v>
                </c:pt>
                <c:pt idx="8">
                  <c:v>27659.120901431292</c:v>
                </c:pt>
                <c:pt idx="9">
                  <c:v>27284.456276878893</c:v>
                </c:pt>
                <c:pt idx="10">
                  <c:v>26421.906693712026</c:v>
                </c:pt>
                <c:pt idx="11">
                  <c:v>26720</c:v>
                </c:pt>
                <c:pt idx="12">
                  <c:v>26506.42597861277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TW!$P$107</c:f>
              <c:strCache>
                <c:ptCount val="1"/>
                <c:pt idx="0">
                  <c:v>Senior High School</c:v>
                </c:pt>
              </c:strCache>
            </c:strRef>
          </c:tx>
          <c:cat>
            <c:numRef>
              <c:f>TW!$N$108:$N$120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TW!$P$108:$P$120</c:f>
              <c:numCache>
                <c:formatCode>#,##0</c:formatCode>
                <c:ptCount val="13"/>
                <c:pt idx="0">
                  <c:v>34089.289690492173</c:v>
                </c:pt>
                <c:pt idx="1">
                  <c:v>33393.453573814295</c:v>
                </c:pt>
                <c:pt idx="2">
                  <c:v>33224.007139669775</c:v>
                </c:pt>
                <c:pt idx="3">
                  <c:v>33009.285154939025</c:v>
                </c:pt>
                <c:pt idx="4">
                  <c:v>32652.207420455794</c:v>
                </c:pt>
                <c:pt idx="5">
                  <c:v>32482.780886784371</c:v>
                </c:pt>
                <c:pt idx="6">
                  <c:v>32224.005134788189</c:v>
                </c:pt>
                <c:pt idx="7">
                  <c:v>31849.516603614968</c:v>
                </c:pt>
                <c:pt idx="8">
                  <c:v>30713.633133692008</c:v>
                </c:pt>
                <c:pt idx="9">
                  <c:v>29761.417161580994</c:v>
                </c:pt>
                <c:pt idx="10">
                  <c:v>29927.991886409738</c:v>
                </c:pt>
                <c:pt idx="11">
                  <c:v>29916.000000000004</c:v>
                </c:pt>
                <c:pt idx="12">
                  <c:v>29690.964387324682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TW!$Q$107</c:f>
              <c:strCache>
                <c:ptCount val="1"/>
                <c:pt idx="0">
                  <c:v>Junior College</c:v>
                </c:pt>
              </c:strCache>
            </c:strRef>
          </c:tx>
          <c:cat>
            <c:numRef>
              <c:f>TW!$N$108:$N$120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TW!$Q$108:$Q$120</c:f>
              <c:numCache>
                <c:formatCode>#,##0</c:formatCode>
                <c:ptCount val="13"/>
                <c:pt idx="0">
                  <c:v>41395.012246715654</c:v>
                </c:pt>
                <c:pt idx="1">
                  <c:v>40729.236250278409</c:v>
                </c:pt>
                <c:pt idx="2">
                  <c:v>40288.933511825082</c:v>
                </c:pt>
                <c:pt idx="3">
                  <c:v>40080.545922362675</c:v>
                </c:pt>
                <c:pt idx="4">
                  <c:v>40062.7545964991</c:v>
                </c:pt>
                <c:pt idx="5">
                  <c:v>39483.426603529915</c:v>
                </c:pt>
                <c:pt idx="6">
                  <c:v>38948.438168592205</c:v>
                </c:pt>
                <c:pt idx="7">
                  <c:v>38352.248844052119</c:v>
                </c:pt>
                <c:pt idx="8">
                  <c:v>37860.115724291951</c:v>
                </c:pt>
                <c:pt idx="9">
                  <c:v>36979.315994265831</c:v>
                </c:pt>
                <c:pt idx="10">
                  <c:v>37501.014198782963</c:v>
                </c:pt>
                <c:pt idx="11">
                  <c:v>37669</c:v>
                </c:pt>
                <c:pt idx="12">
                  <c:v>36927.303051113508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TW!$R$107</c:f>
              <c:strCache>
                <c:ptCount val="1"/>
                <c:pt idx="0">
                  <c:v>College and University</c:v>
                </c:pt>
              </c:strCache>
            </c:strRef>
          </c:tx>
          <c:cat>
            <c:numRef>
              <c:f>TW!$N$108:$N$120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TW!$R$108:$R$120</c:f>
              <c:numCache>
                <c:formatCode>#,##0</c:formatCode>
                <c:ptCount val="13"/>
                <c:pt idx="0">
                  <c:v>57197.728790915069</c:v>
                </c:pt>
                <c:pt idx="1">
                  <c:v>56101.091071030954</c:v>
                </c:pt>
                <c:pt idx="2">
                  <c:v>54968.763944667415</c:v>
                </c:pt>
                <c:pt idx="3">
                  <c:v>54651.527016444859</c:v>
                </c:pt>
                <c:pt idx="4">
                  <c:v>52144.665859297602</c:v>
                </c:pt>
                <c:pt idx="5">
                  <c:v>49894.532931554022</c:v>
                </c:pt>
                <c:pt idx="6">
                  <c:v>49000.855798031655</c:v>
                </c:pt>
                <c:pt idx="7">
                  <c:v>47259.352669188826</c:v>
                </c:pt>
                <c:pt idx="8">
                  <c:v>44908.131154197545</c:v>
                </c:pt>
                <c:pt idx="9">
                  <c:v>43403.645300020478</c:v>
                </c:pt>
                <c:pt idx="10">
                  <c:v>43154.158215010211</c:v>
                </c:pt>
                <c:pt idx="11">
                  <c:v>42870</c:v>
                </c:pt>
                <c:pt idx="12">
                  <c:v>42072.010203080543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673032"/>
        <c:axId val="174673424"/>
      </c:lineChart>
      <c:catAx>
        <c:axId val="174673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4673424"/>
        <c:crosses val="autoZero"/>
        <c:auto val="1"/>
        <c:lblAlgn val="ctr"/>
        <c:lblOffset val="100"/>
        <c:noMultiLvlLbl val="0"/>
      </c:catAx>
      <c:valAx>
        <c:axId val="174673424"/>
        <c:scaling>
          <c:orientation val="minMax"/>
          <c:min val="20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7467303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Senior High Schoool</c:v>
          </c:tx>
          <c:marker>
            <c:symbol val="none"/>
          </c:marker>
          <c:cat>
            <c:numRef>
              <c:f>TW!$H$12:$H$24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TW!$I$60:$I$72</c:f>
              <c:numCache>
                <c:formatCode>0.00_ </c:formatCode>
                <c:ptCount val="13"/>
                <c:pt idx="0" formatCode="General">
                  <c:v>0</c:v>
                </c:pt>
                <c:pt idx="1">
                  <c:v>-2.0412162382834342</c:v>
                </c:pt>
                <c:pt idx="2">
                  <c:v>-2.5382827236310761</c:v>
                </c:pt>
                <c:pt idx="3">
                  <c:v>-3.168163799711829</c:v>
                </c:pt>
                <c:pt idx="4">
                  <c:v>-4.2156415785839165</c:v>
                </c:pt>
                <c:pt idx="5">
                  <c:v>-4.7126496864375724</c:v>
                </c:pt>
                <c:pt idx="6">
                  <c:v>-5.4717612852583919</c:v>
                </c:pt>
                <c:pt idx="7">
                  <c:v>-6.5703131605638534</c:v>
                </c:pt>
                <c:pt idx="8">
                  <c:v>-9.9023962876574743</c:v>
                </c:pt>
                <c:pt idx="9">
                  <c:v>-12.695695827649406</c:v>
                </c:pt>
                <c:pt idx="10">
                  <c:v>-12.207053423125418</c:v>
                </c:pt>
                <c:pt idx="11">
                  <c:v>-12.242231294294394</c:v>
                </c:pt>
                <c:pt idx="12">
                  <c:v>-12.902367116186086</c:v>
                </c:pt>
              </c:numCache>
            </c:numRef>
          </c:val>
          <c:smooth val="0"/>
        </c:ser>
        <c:ser>
          <c:idx val="1"/>
          <c:order val="1"/>
          <c:tx>
            <c:v>Junior College</c:v>
          </c:tx>
          <c:marker>
            <c:symbol val="none"/>
          </c:marker>
          <c:cat>
            <c:numRef>
              <c:f>TW!$H$12:$H$24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TW!$J$60:$J$72</c:f>
              <c:numCache>
                <c:formatCode>0.00_ </c:formatCode>
                <c:ptCount val="13"/>
                <c:pt idx="0" formatCode="General">
                  <c:v>0</c:v>
                </c:pt>
                <c:pt idx="1">
                  <c:v>-1.6083483499636901</c:v>
                </c:pt>
                <c:pt idx="2">
                  <c:v>-2.6720096815005467</c:v>
                </c:pt>
                <c:pt idx="3">
                  <c:v>-3.175421996540813</c:v>
                </c:pt>
                <c:pt idx="4">
                  <c:v>-3.2184013916372352</c:v>
                </c:pt>
                <c:pt idx="5">
                  <c:v>-4.6179129789661735</c:v>
                </c:pt>
                <c:pt idx="6">
                  <c:v>-5.9103112798753834</c:v>
                </c:pt>
                <c:pt idx="7">
                  <c:v>-7.3505556286070215</c:v>
                </c:pt>
                <c:pt idx="8">
                  <c:v>-8.5394262027405698</c:v>
                </c:pt>
                <c:pt idx="9">
                  <c:v>-10.667218132784049</c:v>
                </c:pt>
                <c:pt idx="10">
                  <c:v>-9.4069257057452553</c:v>
                </c:pt>
                <c:pt idx="11">
                  <c:v>-9.0011140098437394</c:v>
                </c:pt>
                <c:pt idx="12">
                  <c:v>-10.792868399155068</c:v>
                </c:pt>
              </c:numCache>
            </c:numRef>
          </c:val>
          <c:smooth val="0"/>
        </c:ser>
        <c:ser>
          <c:idx val="2"/>
          <c:order val="2"/>
          <c:tx>
            <c:v>College and University</c:v>
          </c:tx>
          <c:marker>
            <c:symbol val="none"/>
          </c:marker>
          <c:cat>
            <c:numRef>
              <c:f>TW!$H$12:$H$24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TW!$K$60:$K$72</c:f>
              <c:numCache>
                <c:formatCode>0.00_ </c:formatCode>
                <c:ptCount val="13"/>
                <c:pt idx="0" formatCode="General">
                  <c:v>0</c:v>
                </c:pt>
                <c:pt idx="1">
                  <c:v>-1.9172749391727477</c:v>
                </c:pt>
                <c:pt idx="2">
                  <c:v>-3.8969464231622126</c:v>
                </c:pt>
                <c:pt idx="3">
                  <c:v>-4.4515784600083554</c:v>
                </c:pt>
                <c:pt idx="4">
                  <c:v>-8.8343768859929934</c:v>
                </c:pt>
                <c:pt idx="5">
                  <c:v>-12.768331914118098</c:v>
                </c:pt>
                <c:pt idx="6">
                  <c:v>-14.330766563908456</c:v>
                </c:pt>
                <c:pt idx="7">
                  <c:v>-17.375473347999293</c:v>
                </c:pt>
                <c:pt idx="8">
                  <c:v>-21.486163693040886</c:v>
                </c:pt>
                <c:pt idx="9">
                  <c:v>-24.116488158679633</c:v>
                </c:pt>
                <c:pt idx="10">
                  <c:v>-24.552671710516591</c:v>
                </c:pt>
                <c:pt idx="11">
                  <c:v>-25.049471532846717</c:v>
                </c:pt>
                <c:pt idx="12">
                  <c:v>-26.444613986555716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674208"/>
        <c:axId val="174100176"/>
      </c:lineChart>
      <c:lineChart>
        <c:grouping val="standard"/>
        <c:varyColors val="0"/>
        <c:ser>
          <c:idx val="3"/>
          <c:order val="3"/>
          <c:tx>
            <c:v>Net Enrollment Rate</c:v>
          </c:tx>
          <c:marker>
            <c:symbol val="none"/>
          </c:marker>
          <c:cat>
            <c:numRef>
              <c:f>TW!$H$12:$H$24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TW!$C$12:$C$24</c:f>
              <c:numCache>
                <c:formatCode>0.00</c:formatCode>
                <c:ptCount val="13"/>
                <c:pt idx="0">
                  <c:v>38.702526335415413</c:v>
                </c:pt>
                <c:pt idx="1">
                  <c:v>42.514509501552332</c:v>
                </c:pt>
                <c:pt idx="2">
                  <c:v>45.67796040677559</c:v>
                </c:pt>
                <c:pt idx="3">
                  <c:v>49.053549147965199</c:v>
                </c:pt>
                <c:pt idx="4">
                  <c:v>53.201249382181679</c:v>
                </c:pt>
                <c:pt idx="5">
                  <c:v>57.419990878476426</c:v>
                </c:pt>
                <c:pt idx="6">
                  <c:v>59.827767931731771</c:v>
                </c:pt>
                <c:pt idx="7">
                  <c:v>61.407291961463208</c:v>
                </c:pt>
                <c:pt idx="8">
                  <c:v>63.762282834520882</c:v>
                </c:pt>
                <c:pt idx="9">
                  <c:v>64.978534890811218</c:v>
                </c:pt>
                <c:pt idx="10">
                  <c:v>67.274329998185394</c:v>
                </c:pt>
                <c:pt idx="11">
                  <c:v>68.268603914660005</c:v>
                </c:pt>
                <c:pt idx="12">
                  <c:v>69.904355194659701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100960"/>
        <c:axId val="174100568"/>
      </c:lineChart>
      <c:catAx>
        <c:axId val="174674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zh-TW" sz="1400"/>
            </a:pPr>
            <a:endParaRPr lang="en-US"/>
          </a:p>
        </c:txPr>
        <c:crossAx val="174100176"/>
        <c:crosses val="autoZero"/>
        <c:auto val="1"/>
        <c:lblAlgn val="ctr"/>
        <c:lblOffset val="100"/>
        <c:noMultiLvlLbl val="0"/>
      </c:catAx>
      <c:valAx>
        <c:axId val="174100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zh-TW" sz="1400"/>
            </a:pPr>
            <a:endParaRPr lang="en-US"/>
          </a:p>
        </c:txPr>
        <c:crossAx val="174674208"/>
        <c:crosses val="autoZero"/>
        <c:crossBetween val="midCat"/>
      </c:valAx>
      <c:valAx>
        <c:axId val="174100568"/>
        <c:scaling>
          <c:orientation val="minMax"/>
        </c:scaling>
        <c:delete val="0"/>
        <c:axPos val="r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zh-TW" sz="1400"/>
            </a:pPr>
            <a:endParaRPr lang="en-US"/>
          </a:p>
        </c:txPr>
        <c:crossAx val="174100960"/>
        <c:crosses val="max"/>
        <c:crossBetween val="between"/>
      </c:valAx>
      <c:catAx>
        <c:axId val="1741009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74100568"/>
        <c:crosses val="autoZero"/>
        <c:auto val="1"/>
        <c:lblAlgn val="ctr"/>
        <c:lblOffset val="100"/>
        <c:noMultiLvlLbl val="0"/>
      </c:catAx>
    </c:plotArea>
    <c:legend>
      <c:legendPos val="b"/>
      <c:overlay val="0"/>
      <c:txPr>
        <a:bodyPr/>
        <a:lstStyle/>
        <a:p>
          <a:pPr>
            <a:defRPr lang="zh-TW"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</cdr:x>
      <cdr:y>0.4622</cdr:y>
    </cdr:from>
    <cdr:to>
      <cdr:x>0.29</cdr:x>
      <cdr:y>0.66397</cdr:y>
    </cdr:to>
    <cdr:sp macro="" textlink="">
      <cdr:nvSpPr>
        <cdr:cNvPr id="2" name="Line 10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2386608" y="2091878"/>
          <a:ext cx="0" cy="913203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38100">
          <a:solidFill>
            <a:srgbClr val="FF00FF"/>
          </a:solidFill>
          <a:round/>
          <a:headEnd/>
          <a:tailEnd/>
        </a:ln>
        <a:effectLst xmlns:a="http://schemas.openxmlformats.org/drawingml/2006/main"/>
      </cdr:spPr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zh-TW" altLang="en-US"/>
        </a:p>
      </cdr:txBody>
    </cdr:sp>
  </cdr:relSizeAnchor>
  <cdr:relSizeAnchor xmlns:cdr="http://schemas.openxmlformats.org/drawingml/2006/chartDrawing">
    <cdr:from>
      <cdr:x>0.57875</cdr:x>
      <cdr:y>0.36674</cdr:y>
    </cdr:from>
    <cdr:to>
      <cdr:x>0.57875</cdr:x>
      <cdr:y>0.5685</cdr:y>
    </cdr:to>
    <cdr:sp macro="" textlink="">
      <cdr:nvSpPr>
        <cdr:cNvPr id="3" name="Line 10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4762872" y="1659830"/>
          <a:ext cx="0" cy="91315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38100">
          <a:solidFill>
            <a:srgbClr val="FF00FF"/>
          </a:solidFill>
          <a:round/>
          <a:headEnd/>
          <a:tailEnd/>
        </a:ln>
        <a:effectLst xmlns:a="http://schemas.openxmlformats.org/drawingml/2006/main"/>
      </cdr:spPr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zh-TW" alt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8D821-1B92-4061-98C9-9486C042EB9F}" type="datetimeFigureOut">
              <a:rPr lang="zh-TW" altLang="en-US" smtClean="0"/>
              <a:t>2016/6/28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200E7-6484-47AB-BEB4-ACA3F0F325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158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1. It indicate that the number</a:t>
            </a:r>
            <a:r>
              <a:rPr lang="en-US" altLang="zh-TW" baseline="0" dirty="0" smtClean="0"/>
              <a:t> of those who take higher job prospect is increasing. </a:t>
            </a:r>
          </a:p>
          <a:p>
            <a:r>
              <a:rPr lang="en-US" altLang="zh-TW" baseline="0" dirty="0" smtClean="0"/>
              <a:t>2. What are the total number of workforce aged 25-65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200E7-6484-47AB-BEB4-ACA3F0F325DC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7842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Number of managerial positions drop significantly</a:t>
            </a:r>
            <a:r>
              <a:rPr lang="en-US" altLang="zh-TW" baseline="0" dirty="0" smtClean="0"/>
              <a:t> over years. </a:t>
            </a:r>
          </a:p>
          <a:p>
            <a:r>
              <a:rPr lang="en-US" altLang="zh-TW" baseline="0" dirty="0" smtClean="0"/>
              <a:t>On the other hand, other professional positions increased  over 4 times.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200E7-6484-47AB-BEB4-ACA3F0F325DC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627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200E7-6484-47AB-BEB4-ACA3F0F325DC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0709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200E7-6484-47AB-BEB4-ACA3F0F325DC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2365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Relative expectance in 2009 is </a:t>
            </a:r>
            <a:r>
              <a:rPr lang="en-US" altLang="zh-TW" dirty="0" err="1" smtClean="0"/>
              <a:t>probabily</a:t>
            </a:r>
            <a:r>
              <a:rPr lang="en-US" altLang="zh-TW" dirty="0" smtClean="0"/>
              <a:t> because of the global economic crisis in 2008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200E7-6484-47AB-BEB4-ACA3F0F325DC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6392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How to manage “Inflation adjustment” </a:t>
            </a:r>
            <a:r>
              <a:rPr lang="zh-TW" altLang="en-US" dirty="0" smtClean="0"/>
              <a:t>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200E7-6484-47AB-BEB4-ACA3F0F325DC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692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Data </a:t>
            </a:r>
            <a:r>
              <a:rPr lang="en-US" altLang="zh-TW" dirty="0" err="1" smtClean="0"/>
              <a:t>scource</a:t>
            </a:r>
            <a:r>
              <a:rPr lang="en-US" altLang="zh-TW" dirty="0" smtClean="0"/>
              <a:t>.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200E7-6484-47AB-BEB4-ACA3F0F325DC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5778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Citation, reference is needed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200E7-6484-47AB-BEB4-ACA3F0F325DC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1180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ACE7-C7C3-4668-AFEE-6ABE4C254935}" type="datetimeFigureOut">
              <a:rPr lang="zh-TW" altLang="en-US" smtClean="0"/>
              <a:t>2016/6/28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0E9B-EB2E-4DB2-8340-6CDEC5C7E6B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ACE7-C7C3-4668-AFEE-6ABE4C254935}" type="datetimeFigureOut">
              <a:rPr lang="zh-TW" altLang="en-US" smtClean="0"/>
              <a:t>2016/6/28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0E9B-EB2E-4DB2-8340-6CDEC5C7E6B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ACE7-C7C3-4668-AFEE-6ABE4C254935}" type="datetimeFigureOut">
              <a:rPr lang="zh-TW" altLang="en-US" smtClean="0"/>
              <a:t>2016/6/28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0E9B-EB2E-4DB2-8340-6CDEC5C7E6B4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276872"/>
            <a:ext cx="7408333" cy="37052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ACE7-C7C3-4668-AFEE-6ABE4C254935}" type="datetimeFigureOut">
              <a:rPr lang="zh-TW" altLang="en-US" smtClean="0"/>
              <a:t>2016/6/28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0E9B-EB2E-4DB2-8340-6CDEC5C7E6B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ACE7-C7C3-4668-AFEE-6ABE4C254935}" type="datetimeFigureOut">
              <a:rPr lang="zh-TW" altLang="en-US" smtClean="0"/>
              <a:t>2016/6/28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0E9B-EB2E-4DB2-8340-6CDEC5C7E6B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ACE7-C7C3-4668-AFEE-6ABE4C254935}" type="datetimeFigureOut">
              <a:rPr lang="zh-TW" altLang="en-US" smtClean="0"/>
              <a:t>2016/6/28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0E9B-EB2E-4DB2-8340-6CDEC5C7E6B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ACE7-C7C3-4668-AFEE-6ABE4C254935}" type="datetimeFigureOut">
              <a:rPr lang="zh-TW" altLang="en-US" smtClean="0"/>
              <a:t>2016/6/28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0E9B-EB2E-4DB2-8340-6CDEC5C7E6B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ACE7-C7C3-4668-AFEE-6ABE4C254935}" type="datetimeFigureOut">
              <a:rPr lang="zh-TW" altLang="en-US" smtClean="0"/>
              <a:t>2016/6/28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0E9B-EB2E-4DB2-8340-6CDEC5C7E6B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ACE7-C7C3-4668-AFEE-6ABE4C254935}" type="datetimeFigureOut">
              <a:rPr lang="zh-TW" altLang="en-US" smtClean="0"/>
              <a:t>2016/6/28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0E9B-EB2E-4DB2-8340-6CDEC5C7E6B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ACE7-C7C3-4668-AFEE-6ABE4C254935}" type="datetimeFigureOut">
              <a:rPr lang="zh-TW" altLang="en-US" smtClean="0"/>
              <a:t>2016/6/28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0E9B-EB2E-4DB2-8340-6CDEC5C7E6B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ACE7-C7C3-4668-AFEE-6ABE4C254935}" type="datetimeFigureOut">
              <a:rPr lang="zh-TW" altLang="en-US" smtClean="0"/>
              <a:t>2016/6/28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60E9B-EB2E-4DB2-8340-6CDEC5C7E6B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E35ACE7-C7C3-4668-AFEE-6ABE4C254935}" type="datetimeFigureOut">
              <a:rPr lang="zh-TW" altLang="en-US" smtClean="0"/>
              <a:t>2016/6/28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FE60E9B-EB2E-4DB2-8340-6CDEC5C7E6B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/>
              <a:t>Changing Youth Career Opportunity:</a:t>
            </a:r>
            <a:r>
              <a:rPr lang="zh-TW" altLang="zh-TW" sz="3600" dirty="0"/>
              <a:t/>
            </a:r>
            <a:br>
              <a:rPr lang="zh-TW" altLang="zh-TW" sz="3600" dirty="0"/>
            </a:br>
            <a:r>
              <a:rPr lang="en-US" altLang="zh-TW" sz="3600" b="1" dirty="0"/>
              <a:t>A Generational Mobility Perspective</a:t>
            </a:r>
            <a:endParaRPr lang="zh-TW" altLang="en-US" sz="3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473200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Sheng-</a:t>
            </a:r>
            <a:r>
              <a:rPr lang="en-US" altLang="zh-TW" dirty="0" err="1" smtClean="0">
                <a:solidFill>
                  <a:schemeClr val="tx1"/>
                </a:solidFill>
              </a:rPr>
              <a:t>Ju</a:t>
            </a:r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en-US" altLang="zh-TW" dirty="0">
                <a:solidFill>
                  <a:schemeClr val="tx1"/>
                </a:solidFill>
              </a:rPr>
              <a:t>Chan, National Chung Cheng University, Taiwan</a:t>
            </a:r>
            <a:endParaRPr lang="zh-TW" altLang="zh-TW" dirty="0">
              <a:solidFill>
                <a:schemeClr val="tx1"/>
              </a:solidFill>
            </a:endParaRPr>
          </a:p>
          <a:p>
            <a:r>
              <a:rPr lang="en-US" altLang="zh-TW" dirty="0" smtClean="0">
                <a:solidFill>
                  <a:schemeClr val="tx1"/>
                </a:solidFill>
              </a:rPr>
              <a:t>Yung-Feng </a:t>
            </a:r>
            <a:r>
              <a:rPr lang="en-US" altLang="zh-TW" dirty="0">
                <a:solidFill>
                  <a:schemeClr val="tx1"/>
                </a:solidFill>
              </a:rPr>
              <a:t>Lin, National Chung Cheng University, Taiwan</a:t>
            </a:r>
            <a:endParaRPr lang="zh-TW" altLang="zh-TW" dirty="0">
              <a:solidFill>
                <a:schemeClr val="tx1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4904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Data</a:t>
            </a:r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en-US" altLang="zh-TW" dirty="0"/>
              <a:t>source</a:t>
            </a:r>
            <a:r>
              <a:rPr lang="en-US" altLang="zh-TW" dirty="0" smtClean="0">
                <a:solidFill>
                  <a:schemeClr val="tx1"/>
                </a:solidFill>
              </a:rPr>
              <a:t>: </a:t>
            </a:r>
            <a:r>
              <a:rPr lang="en-US" altLang="zh-TW" dirty="0" smtClean="0">
                <a:solidFill>
                  <a:srgbClr val="FF0000"/>
                </a:solidFill>
              </a:rPr>
              <a:t>Manpower Survey Statistics in Taiwan </a:t>
            </a:r>
            <a:r>
              <a:rPr lang="en-US" altLang="zh-TW" dirty="0" smtClean="0"/>
              <a:t>administered by Directorate-General of Budget, Accounting and Statistics, Executive Yuan, R.O.C (Taiwan)</a:t>
            </a:r>
            <a:r>
              <a:rPr lang="zh-TW" altLang="en-US" dirty="0" smtClean="0"/>
              <a:t>（行政院主計處）</a:t>
            </a:r>
            <a:endParaRPr lang="en-US" altLang="zh-TW" dirty="0" smtClean="0"/>
          </a:p>
          <a:p>
            <a:r>
              <a:rPr lang="en-US" altLang="zh-TW" dirty="0" smtClean="0"/>
              <a:t>This is an annual survey targeting at persons beyond 15 years old.</a:t>
            </a:r>
          </a:p>
          <a:p>
            <a:r>
              <a:rPr lang="en-US" altLang="zh-TW" dirty="0" smtClean="0"/>
              <a:t>It adopts ‘stratified two-stage random sampling method’ interviewing </a:t>
            </a:r>
            <a:r>
              <a:rPr lang="en-US" altLang="zh-TW" dirty="0" smtClean="0">
                <a:solidFill>
                  <a:srgbClr val="FF0000"/>
                </a:solidFill>
              </a:rPr>
              <a:t>20,400 household per year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</a:t>
            </a:r>
            <a:r>
              <a:rPr lang="zh-TW" altLang="en-US" dirty="0" smtClean="0"/>
              <a:t> </a:t>
            </a:r>
            <a:r>
              <a:rPr lang="en-US" altLang="zh-TW" dirty="0" smtClean="0"/>
              <a:t>Source and Quality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3297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3" y="1700808"/>
            <a:ext cx="7408333" cy="417646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2000" dirty="0" smtClean="0"/>
              <a:t>In order to accommodate the rapid upgrading of tertiary sector in Taiwan for the past two decades (please see previous introduction), we concentrate </a:t>
            </a:r>
            <a:r>
              <a:rPr lang="en-US" altLang="zh-TW" sz="2000" dirty="0" smtClean="0">
                <a:solidFill>
                  <a:srgbClr val="FF0000"/>
                </a:solidFill>
              </a:rPr>
              <a:t>on ‘associate’/ ‘sub’ degree and ‘higher’ degree</a:t>
            </a:r>
            <a:r>
              <a:rPr lang="zh-TW" altLang="en-US" sz="2000" dirty="0" smtClean="0">
                <a:solidFill>
                  <a:srgbClr val="FF0000"/>
                </a:solidFill>
              </a:rPr>
              <a:t> </a:t>
            </a:r>
            <a:r>
              <a:rPr lang="en-US" altLang="zh-TW" sz="2000" dirty="0" smtClean="0">
                <a:solidFill>
                  <a:srgbClr val="FF0000"/>
                </a:solidFill>
              </a:rPr>
              <a:t>holders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2000" b="1" dirty="0" smtClean="0"/>
              <a:t>Professional and semi-professional job</a:t>
            </a:r>
            <a:r>
              <a:rPr lang="en-US" altLang="zh-TW" sz="2000" dirty="0" smtClean="0"/>
              <a:t>: it is based on the definitions in the Classification of Occupations, according to the </a:t>
            </a:r>
            <a:r>
              <a:rPr lang="en-US" altLang="zh-TW" sz="2000" dirty="0" smtClean="0">
                <a:solidFill>
                  <a:srgbClr val="FF0000"/>
                </a:solidFill>
              </a:rPr>
              <a:t>levels of techniques/ knowledge</a:t>
            </a:r>
            <a:r>
              <a:rPr lang="en-US" altLang="zh-TW" sz="2000" dirty="0" smtClean="0"/>
              <a:t>, given by the </a:t>
            </a:r>
            <a:r>
              <a:rPr lang="en-US" altLang="zh-TW" sz="2000" dirty="0"/>
              <a:t>Directorate-General of Budget, Accounting and Statistics, Executive Yuan, R.O.C (Taiwan)</a:t>
            </a:r>
            <a:r>
              <a:rPr lang="zh-TW" altLang="en-US" sz="2000" dirty="0"/>
              <a:t>（行政院主計處</a:t>
            </a:r>
            <a:r>
              <a:rPr lang="zh-TW" altLang="en-US" sz="2000" dirty="0" smtClean="0"/>
              <a:t>）</a:t>
            </a:r>
            <a:endParaRPr lang="en-US" altLang="zh-TW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sz="2000" dirty="0" smtClean="0"/>
              <a:t>Five levels of jobs: </a:t>
            </a:r>
            <a:r>
              <a:rPr lang="en-US" altLang="zh-TW" sz="2000" dirty="0" smtClean="0">
                <a:solidFill>
                  <a:srgbClr val="FF0000"/>
                </a:solidFill>
              </a:rPr>
              <a:t>elected representative member, CEOs and manager</a:t>
            </a:r>
            <a:r>
              <a:rPr lang="en-US" altLang="zh-TW" sz="2000" dirty="0" smtClean="0"/>
              <a:t>(L4 &amp;3), </a:t>
            </a:r>
            <a:r>
              <a:rPr lang="en-US" altLang="zh-TW" sz="2000" dirty="0" smtClean="0">
                <a:solidFill>
                  <a:srgbClr val="FF0000"/>
                </a:solidFill>
              </a:rPr>
              <a:t>professional staff </a:t>
            </a:r>
            <a:r>
              <a:rPr lang="en-US" altLang="zh-TW" sz="2000" dirty="0" smtClean="0"/>
              <a:t>(L4), </a:t>
            </a:r>
            <a:r>
              <a:rPr lang="en-US" altLang="zh-TW" sz="2000" dirty="0" smtClean="0">
                <a:solidFill>
                  <a:srgbClr val="FF0000"/>
                </a:solidFill>
              </a:rPr>
              <a:t>technicians and assistant professionals</a:t>
            </a:r>
            <a:r>
              <a:rPr lang="en-US" altLang="zh-TW" sz="2000" dirty="0" smtClean="0"/>
              <a:t> (L3), semi-manual (L2), and manual (L1)</a:t>
            </a:r>
            <a:endParaRPr lang="zh-TW" altLang="en-US" sz="20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Focusing on </a:t>
            </a:r>
            <a:br>
              <a:rPr lang="en-US" altLang="zh-TW" dirty="0" smtClean="0"/>
            </a:br>
            <a:r>
              <a:rPr lang="en-US" altLang="zh-TW" dirty="0" smtClean="0"/>
              <a:t>university/college graduates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3644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TW" dirty="0" smtClean="0">
                <a:solidFill>
                  <a:srgbClr val="FF0000"/>
                </a:solidFill>
              </a:rPr>
              <a:t>elected </a:t>
            </a:r>
            <a:r>
              <a:rPr lang="en-US" altLang="zh-TW" dirty="0">
                <a:solidFill>
                  <a:srgbClr val="FF0000"/>
                </a:solidFill>
              </a:rPr>
              <a:t>representative member, CEOs and manager</a:t>
            </a:r>
            <a:r>
              <a:rPr lang="en-US" altLang="zh-TW" dirty="0"/>
              <a:t>(L4 &amp;3), 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TW" dirty="0" smtClean="0">
                <a:solidFill>
                  <a:srgbClr val="FF0000"/>
                </a:solidFill>
              </a:rPr>
              <a:t>professional </a:t>
            </a:r>
            <a:r>
              <a:rPr lang="en-US" altLang="zh-TW" dirty="0">
                <a:solidFill>
                  <a:srgbClr val="FF0000"/>
                </a:solidFill>
              </a:rPr>
              <a:t>staff </a:t>
            </a:r>
            <a:r>
              <a:rPr lang="en-US" altLang="zh-TW" dirty="0"/>
              <a:t>(L4), 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TW" dirty="0" smtClean="0">
                <a:solidFill>
                  <a:srgbClr val="FF0000"/>
                </a:solidFill>
              </a:rPr>
              <a:t>technicians </a:t>
            </a:r>
            <a:r>
              <a:rPr lang="en-US" altLang="zh-TW" dirty="0">
                <a:solidFill>
                  <a:srgbClr val="FF0000"/>
                </a:solidFill>
              </a:rPr>
              <a:t>and assistant professionals</a:t>
            </a:r>
            <a:r>
              <a:rPr lang="en-US" altLang="zh-TW" dirty="0"/>
              <a:t> (L3), 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TW" dirty="0" smtClean="0"/>
              <a:t>semi-manual </a:t>
            </a:r>
            <a:r>
              <a:rPr lang="en-US" altLang="zh-TW" dirty="0"/>
              <a:t>(L2), and </a:t>
            </a:r>
            <a:endParaRPr lang="en-US" altLang="zh-TW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zh-TW" dirty="0" smtClean="0"/>
              <a:t>manual </a:t>
            </a:r>
            <a:r>
              <a:rPr lang="en-US" altLang="zh-TW" dirty="0"/>
              <a:t>(L1)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Five levels of jobs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8435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en-US" altLang="zh-TW" sz="4400" dirty="0" smtClean="0"/>
              <a:t>Data and Initial Results</a:t>
            </a:r>
            <a:endParaRPr lang="zh-TW" altLang="en-US" sz="44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388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575535"/>
              </p:ext>
            </p:extLst>
          </p:nvPr>
        </p:nvGraphicFramePr>
        <p:xfrm>
          <a:off x="755576" y="2132856"/>
          <a:ext cx="7704857" cy="4176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872"/>
                <a:gridCol w="1235597"/>
                <a:gridCol w="1235597"/>
                <a:gridCol w="1235597"/>
                <a:gridCol w="1235597"/>
                <a:gridCol w="1235597"/>
              </a:tblGrid>
              <a:tr h="820678">
                <a:tc>
                  <a:txBody>
                    <a:bodyPr/>
                    <a:lstStyle/>
                    <a:p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1994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1999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11859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Survey</a:t>
                      </a:r>
                      <a:r>
                        <a:rPr lang="en-US" altLang="zh-TW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 Nationwide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727,748</a:t>
                      </a:r>
                      <a:endParaRPr lang="zh-TW" alt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726,535</a:t>
                      </a:r>
                      <a:endParaRPr lang="zh-TW" alt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718,603</a:t>
                      </a:r>
                      <a:endParaRPr lang="zh-TW" alt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700,407</a:t>
                      </a:r>
                      <a:endParaRPr lang="zh-TW" alt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683,003</a:t>
                      </a:r>
                      <a:endParaRPr lang="zh-TW" alt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11859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Sampled</a:t>
                      </a:r>
                      <a:endParaRPr lang="zh-TW" alt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39,772</a:t>
                      </a:r>
                    </a:p>
                    <a:p>
                      <a:pPr algn="ctr"/>
                      <a:r>
                        <a:rPr lang="en-US" altLang="zh-TW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(5.47%)</a:t>
                      </a:r>
                      <a:endParaRPr lang="zh-TW" alt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48,267</a:t>
                      </a:r>
                    </a:p>
                    <a:p>
                      <a:pPr algn="ctr"/>
                      <a:r>
                        <a:rPr lang="en-US" altLang="zh-TW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(6.64%)</a:t>
                      </a:r>
                      <a:endParaRPr lang="zh-TW" alt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58,481</a:t>
                      </a:r>
                    </a:p>
                    <a:p>
                      <a:pPr algn="ctr"/>
                      <a:r>
                        <a:rPr lang="en-US" altLang="zh-TW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(8.14%)</a:t>
                      </a:r>
                      <a:endParaRPr lang="zh-TW" alt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64,875</a:t>
                      </a:r>
                    </a:p>
                    <a:p>
                      <a:pPr algn="ctr"/>
                      <a:r>
                        <a:rPr lang="en-US" altLang="zh-TW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(9.26%)</a:t>
                      </a:r>
                      <a:endParaRPr lang="zh-TW" alt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78,946</a:t>
                      </a:r>
                    </a:p>
                    <a:p>
                      <a:pPr algn="ctr"/>
                      <a:r>
                        <a:rPr lang="en-US" altLang="zh-TW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(11.56%)</a:t>
                      </a:r>
                      <a:endParaRPr lang="zh-TW" alt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118595">
                <a:tc gridSpan="6">
                  <a:txBody>
                    <a:bodyPr/>
                    <a:lstStyle/>
                    <a:p>
                      <a:r>
                        <a:rPr lang="en-US" altLang="zh-TW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Samples are those who </a:t>
                      </a:r>
                      <a:r>
                        <a:rPr lang="en-US" altLang="zh-TW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Degree and sub-degree holders  </a:t>
                      </a:r>
                      <a:r>
                        <a:rPr lang="en-US" altLang="zh-TW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 </a:t>
                      </a:r>
                      <a:r>
                        <a:rPr lang="en-US" altLang="zh-TW" sz="20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professional and semi-professional jobs</a:t>
                      </a:r>
                      <a:endParaRPr lang="zh-TW" altLang="en-US" sz="20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Sampling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1933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799820"/>
              </p:ext>
            </p:extLst>
          </p:nvPr>
        </p:nvGraphicFramePr>
        <p:xfrm>
          <a:off x="611560" y="221001"/>
          <a:ext cx="8064895" cy="6304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226"/>
                <a:gridCol w="1489298"/>
                <a:gridCol w="1083524"/>
                <a:gridCol w="1344149"/>
                <a:gridCol w="2133571"/>
                <a:gridCol w="1152127"/>
              </a:tblGrid>
              <a:tr h="426490"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Occupations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595917"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8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Professionals</a:t>
                      </a:r>
                      <a:endParaRPr lang="zh-TW" altLang="en-US" sz="18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Semi-professionals</a:t>
                      </a:r>
                      <a:endParaRPr lang="zh-TW" altLang="en-US" sz="18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8626">
                <a:tc>
                  <a:txBody>
                    <a:bodyPr/>
                    <a:lstStyle/>
                    <a:p>
                      <a:endParaRPr lang="zh-TW" alt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en-US" altLang="zh-TW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education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Managerial positions</a:t>
                      </a:r>
                      <a:endParaRPr lang="zh-TW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Professional position</a:t>
                      </a:r>
                      <a:endParaRPr lang="zh-TW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Technicians; </a:t>
                      </a:r>
                      <a:r>
                        <a:rPr lang="en-US" altLang="zh-TW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assistant Professional</a:t>
                      </a:r>
                      <a:endParaRPr lang="zh-TW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595917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Sub-degree</a:t>
                      </a:r>
                      <a:r>
                        <a:rPr lang="en-US" altLang="zh-TW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holders</a:t>
                      </a:r>
                      <a:endParaRPr lang="zh-TW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2,400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4,753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13,764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20,917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635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Degree holders</a:t>
                      </a:r>
                      <a:endParaRPr lang="zh-TW" altLang="en-US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2,341</a:t>
                      </a:r>
                      <a:endParaRPr lang="zh-TW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8,531</a:t>
                      </a:r>
                      <a:endParaRPr lang="zh-TW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7,983</a:t>
                      </a:r>
                      <a:endParaRPr lang="zh-TW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18,855</a:t>
                      </a:r>
                    </a:p>
                  </a:txBody>
                  <a:tcPr anchor="ctr"/>
                </a:tc>
              </a:tr>
              <a:tr h="53317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Sub-degree</a:t>
                      </a:r>
                      <a:r>
                        <a:rPr lang="en-US" altLang="zh-TW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holders</a:t>
                      </a:r>
                      <a:endParaRPr lang="zh-TW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2,235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4,357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16,701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23,293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635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Degree holders</a:t>
                      </a:r>
                      <a:endParaRPr lang="zh-TW" altLang="en-US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2,349</a:t>
                      </a:r>
                      <a:endParaRPr lang="zh-TW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11,601</a:t>
                      </a:r>
                      <a:endParaRPr lang="zh-TW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11,024</a:t>
                      </a:r>
                      <a:endParaRPr lang="zh-TW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24,974</a:t>
                      </a:r>
                      <a:endParaRPr lang="zh-TW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53317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Sub-degree</a:t>
                      </a:r>
                      <a:r>
                        <a:rPr lang="en-US" altLang="zh-TW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holders</a:t>
                      </a:r>
                      <a:endParaRPr lang="zh-TW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1,872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4,567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16,145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22,584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89266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Degree holders</a:t>
                      </a:r>
                      <a:endParaRPr lang="zh-TW" altLang="en-US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2,743</a:t>
                      </a:r>
                      <a:endParaRPr lang="zh-TW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16,186</a:t>
                      </a:r>
                      <a:endParaRPr lang="zh-TW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16,968</a:t>
                      </a:r>
                      <a:endParaRPr lang="zh-TW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35,897</a:t>
                      </a:r>
                      <a:endParaRPr lang="zh-TW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53317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Sub-degree</a:t>
                      </a:r>
                      <a:r>
                        <a:rPr lang="en-US" altLang="zh-TW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holders</a:t>
                      </a:r>
                      <a:endParaRPr lang="zh-TW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1,238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3,669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12,410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17,317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635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Degree holders</a:t>
                      </a:r>
                      <a:endParaRPr lang="zh-TW" altLang="en-US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2,772</a:t>
                      </a:r>
                      <a:endParaRPr lang="zh-TW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18,441</a:t>
                      </a:r>
                      <a:endParaRPr lang="zh-TW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26,345</a:t>
                      </a:r>
                      <a:endParaRPr lang="zh-TW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47,558</a:t>
                      </a:r>
                      <a:endParaRPr lang="zh-TW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533174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Sub-degree</a:t>
                      </a:r>
                      <a:r>
                        <a:rPr lang="en-US" altLang="zh-TW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holders</a:t>
                      </a:r>
                      <a:endParaRPr lang="zh-TW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523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10,113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4,746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15,382</a:t>
                      </a:r>
                      <a:endParaRPr lang="zh-TW" alt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76358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Degree holders</a:t>
                      </a:r>
                      <a:endParaRPr lang="zh-TW" altLang="en-US" sz="1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2,290</a:t>
                      </a:r>
                      <a:endParaRPr lang="zh-TW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46,450</a:t>
                      </a:r>
                      <a:endParaRPr lang="zh-TW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14,824</a:t>
                      </a:r>
                      <a:endParaRPr lang="zh-TW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63,564</a:t>
                      </a:r>
                      <a:endParaRPr lang="zh-TW" alt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08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38069"/>
              </p:ext>
            </p:extLst>
          </p:nvPr>
        </p:nvGraphicFramePr>
        <p:xfrm>
          <a:off x="755577" y="1591058"/>
          <a:ext cx="7668853" cy="44534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7920"/>
                <a:gridCol w="1372398"/>
                <a:gridCol w="965707"/>
                <a:gridCol w="965707"/>
                <a:gridCol w="965707"/>
                <a:gridCol w="965707"/>
                <a:gridCol w="965707"/>
              </a:tblGrid>
              <a:tr h="4051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</a:t>
                      </a: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(B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103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 Cohort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effectLst/>
                          <a:latin typeface="Times New Roman" panose="02020603050405020304" pitchFamily="18" charset="0"/>
                          <a:ea typeface="標楷體"/>
                          <a:cs typeface="Times New Roman" panose="02020603050405020304" pitchFamily="18" charset="0"/>
                        </a:rPr>
                        <a:t>occupations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1994</a:t>
                      </a:r>
                      <a:endParaRPr lang="zh-TW" sz="180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1999</a:t>
                      </a:r>
                      <a:endParaRPr lang="zh-TW" sz="180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2004</a:t>
                      </a: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739140" algn="ctr"/>
                          <a:tab pos="1478915" algn="r"/>
                        </a:tabLst>
                      </a:pPr>
                      <a:r>
                        <a:rPr lang="en-US" sz="18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</a:t>
                      </a:r>
                      <a:endParaRPr lang="zh-TW" sz="180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zh-TW" sz="180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85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20-24</a:t>
                      </a:r>
                      <a:r>
                        <a:rPr lang="en-US" sz="1800" kern="1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years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Professional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.413</a:t>
                      </a:r>
                      <a:endParaRPr lang="zh-TW" sz="1800" b="1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.553</a:t>
                      </a:r>
                      <a:endParaRPr lang="zh-TW" sz="1800" kern="1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.771</a:t>
                      </a:r>
                      <a:endParaRPr lang="zh-TW" sz="180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.396</a:t>
                      </a:r>
                      <a:endParaRPr lang="zh-TW" sz="180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.703 </a:t>
                      </a:r>
                      <a:endParaRPr lang="zh-TW" sz="1800" b="1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17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Semi-pro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2.420</a:t>
                      </a:r>
                      <a:endParaRPr lang="zh-TW" sz="1800" b="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1.807</a:t>
                      </a:r>
                      <a:endParaRPr lang="zh-TW" sz="1800" b="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1.296</a:t>
                      </a:r>
                      <a:endParaRPr lang="zh-TW" sz="1800" b="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2.528</a:t>
                      </a:r>
                      <a:endParaRPr lang="zh-TW" sz="1800" b="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1.422</a:t>
                      </a:r>
                      <a:endParaRPr lang="zh-TW" sz="1800" b="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517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25-29 years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Professional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.482</a:t>
                      </a:r>
                      <a:endParaRPr lang="zh-TW" sz="1800" b="1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.598</a:t>
                      </a:r>
                      <a:endParaRPr lang="zh-TW" sz="180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.782</a:t>
                      </a:r>
                      <a:endParaRPr lang="zh-TW" sz="1800" kern="1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.497</a:t>
                      </a:r>
                      <a:endParaRPr lang="zh-TW" sz="180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.728</a:t>
                      </a:r>
                      <a:endParaRPr lang="zh-TW" sz="1800" b="1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517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Semi-pro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2.073</a:t>
                      </a:r>
                      <a:endParaRPr lang="zh-TW" sz="1800" b="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1.671</a:t>
                      </a:r>
                      <a:endParaRPr lang="zh-TW" sz="1800" b="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1.279</a:t>
                      </a:r>
                      <a:endParaRPr lang="zh-TW" sz="1800" b="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2.011</a:t>
                      </a:r>
                      <a:endParaRPr lang="zh-TW" sz="1800" b="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1.373</a:t>
                      </a:r>
                      <a:endParaRPr lang="zh-TW" sz="1800" b="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7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30-34</a:t>
                      </a:r>
                      <a:r>
                        <a:rPr lang="en-US" sz="1800" kern="1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years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Professional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.656</a:t>
                      </a:r>
                      <a:endParaRPr lang="zh-TW" sz="1800" b="1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.750</a:t>
                      </a:r>
                      <a:endParaRPr lang="zh-TW" sz="180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.868</a:t>
                      </a:r>
                      <a:endParaRPr lang="zh-TW" sz="180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.767</a:t>
                      </a:r>
                      <a:endParaRPr lang="zh-TW" sz="1800" kern="1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.897</a:t>
                      </a:r>
                      <a:endParaRPr lang="zh-TW" sz="1800" b="1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517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Semi-pro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1.524</a:t>
                      </a:r>
                      <a:endParaRPr lang="zh-TW" sz="1800" b="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1.333</a:t>
                      </a:r>
                      <a:endParaRPr lang="zh-TW" sz="1800" b="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1.152</a:t>
                      </a:r>
                      <a:endParaRPr lang="zh-TW" sz="1800" b="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1.303</a:t>
                      </a:r>
                      <a:endParaRPr lang="zh-TW" sz="1800" b="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1.115</a:t>
                      </a:r>
                      <a:endParaRPr lang="zh-TW" sz="1800" b="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7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35-39years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Professional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.812</a:t>
                      </a:r>
                      <a:endParaRPr lang="zh-TW" sz="1800" b="1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.892</a:t>
                      </a:r>
                      <a:endParaRPr lang="zh-TW" sz="180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.911</a:t>
                      </a:r>
                      <a:endParaRPr lang="zh-TW" sz="180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.816</a:t>
                      </a:r>
                      <a:endParaRPr lang="zh-TW" sz="180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.971</a:t>
                      </a: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397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8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Semi-pro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1.231</a:t>
                      </a:r>
                      <a:endParaRPr lang="zh-TW" sz="1800" b="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1.121</a:t>
                      </a:r>
                      <a:endParaRPr lang="zh-TW" sz="1800" b="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1.097</a:t>
                      </a:r>
                      <a:endParaRPr lang="zh-TW" sz="1800" b="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1.226</a:t>
                      </a:r>
                      <a:endParaRPr lang="zh-TW" sz="1800" b="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1.030</a:t>
                      </a:r>
                      <a:endParaRPr lang="zh-TW" sz="1800" b="0" kern="100" dirty="0">
                        <a:effectLst/>
                        <a:latin typeface="Arial" panose="020B0604020202020204" pitchFamily="34" charset="0"/>
                        <a:ea typeface="標楷體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kumimoji="1" lang="en-US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Logistics regression results</a:t>
            </a:r>
            <a:endParaRPr lang="zh-TW" alt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55577" y="6070185"/>
            <a:ext cx="756084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39775" algn="ctr"/>
                <a:tab pos="1479550" algn="r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39775" algn="ctr"/>
                <a:tab pos="1479550" algn="r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39775" algn="ctr"/>
                <a:tab pos="1479550" algn="r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39775" algn="ctr"/>
                <a:tab pos="1479550" algn="r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39775" algn="ctr"/>
                <a:tab pos="1479550" algn="r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39775" algn="ctr"/>
                <a:tab pos="1479550" algn="r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39775" algn="ctr"/>
                <a:tab pos="1479550" algn="r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39775" algn="ctr"/>
                <a:tab pos="1479550" algn="r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39775" algn="ctr"/>
                <a:tab pos="1479550" algn="r"/>
              </a:tabLs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  <a:cs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39775" algn="ctr"/>
                <a:tab pos="1479550" algn="r"/>
              </a:tabLst>
            </a:pPr>
            <a:r>
              <a:rPr kumimoji="1" lang="en-US" altLang="zh-TW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Note:</a:t>
            </a:r>
            <a:r>
              <a:rPr kumimoji="1" lang="en-US" altLang="zh-TW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739775" algn="ctr"/>
                <a:tab pos="1479550" algn="r"/>
              </a:tabLst>
            </a:pPr>
            <a:r>
              <a:rPr kumimoji="1" lang="en-US" altLang="zh-TW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 </a:t>
            </a:r>
            <a:r>
              <a:rPr lang="en-US" altLang="zh-TW" sz="12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Exp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(B) is </a:t>
            </a:r>
            <a:r>
              <a:rPr lang="en-US" altLang="zh-TW" sz="1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</a:t>
            </a:r>
            <a:r>
              <a:rPr kumimoji="1" lang="en-US" altLang="zh-TW" sz="1400" b="0" i="0" u="sng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enchmarked with age cohort of 40-44 years olds</a:t>
            </a:r>
            <a:r>
              <a:rPr kumimoji="1" lang="en-US" altLang="zh-TW" sz="14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739775" algn="ctr"/>
                <a:tab pos="1479550" algn="r"/>
              </a:tabLst>
            </a:pP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Independent variable is different age cohort while dependent variables is occupations level. </a:t>
            </a:r>
            <a:endParaRPr kumimoji="1" lang="en-US" altLang="zh-TW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48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Relative expectance opportunity</a:t>
            </a:r>
            <a:endParaRPr lang="zh-TW" altLang="en-US" dirty="0"/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4354332"/>
              </p:ext>
            </p:extLst>
          </p:nvPr>
        </p:nvGraphicFramePr>
        <p:xfrm>
          <a:off x="457200" y="1340768"/>
          <a:ext cx="814724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758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1772816"/>
            <a:ext cx="7859216" cy="468052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altLang="zh-TW" dirty="0" smtClean="0"/>
              <a:t>When examining the changing statistical expectance values, the </a:t>
            </a:r>
            <a:r>
              <a:rPr lang="en-US" altLang="zh-TW" dirty="0" smtClean="0">
                <a:solidFill>
                  <a:srgbClr val="FF0000"/>
                </a:solidFill>
              </a:rPr>
              <a:t>20-24 years group were only 41.3% </a:t>
            </a:r>
            <a:r>
              <a:rPr lang="en-US" altLang="zh-TW" dirty="0" smtClean="0"/>
              <a:t>at the professional position in 1994 compared to 40-44 years group. 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altLang="zh-TW" dirty="0" smtClean="0"/>
              <a:t>Looking at the same age groups, the expectance figure has risen to </a:t>
            </a:r>
            <a:r>
              <a:rPr lang="en-US" altLang="zh-TW" b="1" dirty="0" smtClean="0">
                <a:solidFill>
                  <a:srgbClr val="FF0000"/>
                </a:solidFill>
              </a:rPr>
              <a:t>55.3%</a:t>
            </a:r>
            <a:r>
              <a:rPr lang="en-US" altLang="zh-TW" dirty="0" smtClean="0"/>
              <a:t> in 1999, </a:t>
            </a:r>
            <a:r>
              <a:rPr lang="en-US" altLang="zh-TW" b="1" dirty="0" smtClean="0">
                <a:solidFill>
                  <a:srgbClr val="FF0000"/>
                </a:solidFill>
              </a:rPr>
              <a:t>77.1%</a:t>
            </a:r>
            <a:r>
              <a:rPr lang="en-US" altLang="zh-TW" dirty="0" smtClean="0"/>
              <a:t> in 2004  and  </a:t>
            </a:r>
            <a:r>
              <a:rPr lang="en-US" altLang="zh-TW" b="1" dirty="0" smtClean="0">
                <a:solidFill>
                  <a:srgbClr val="FF0000"/>
                </a:solidFill>
              </a:rPr>
              <a:t>70.3%</a:t>
            </a:r>
            <a:r>
              <a:rPr lang="en-US" altLang="zh-TW" dirty="0" smtClean="0"/>
              <a:t> in 2014 (except 2009).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Generations Matter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355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2060848"/>
            <a:ext cx="7632848" cy="4176464"/>
          </a:xfrm>
        </p:spPr>
        <p:txBody>
          <a:bodyPr>
            <a:normAutofit/>
          </a:bodyPr>
          <a:lstStyle/>
          <a:p>
            <a:pPr lvl="0"/>
            <a:r>
              <a:rPr lang="en-US" altLang="zh-TW" dirty="0" smtClean="0"/>
              <a:t>This general pattern </a:t>
            </a:r>
            <a:r>
              <a:rPr lang="en-US" altLang="zh-TW" dirty="0"/>
              <a:t>seems </a:t>
            </a:r>
            <a:r>
              <a:rPr lang="en-US" altLang="zh-TW" dirty="0" smtClean="0"/>
              <a:t>to suggest that </a:t>
            </a:r>
            <a:r>
              <a:rPr lang="en-US" altLang="zh-TW" u="sng" dirty="0">
                <a:solidFill>
                  <a:srgbClr val="FF0000"/>
                </a:solidFill>
              </a:rPr>
              <a:t>the latter generations </a:t>
            </a:r>
            <a:r>
              <a:rPr lang="en-US" altLang="zh-TW" u="sng" dirty="0"/>
              <a:t>have better chance at the professional position compared to previous </a:t>
            </a:r>
            <a:r>
              <a:rPr lang="en-US" altLang="zh-TW" u="sng" dirty="0" smtClean="0"/>
              <a:t>generations</a:t>
            </a:r>
            <a:r>
              <a:rPr lang="en-US" altLang="zh-TW" dirty="0" smtClean="0"/>
              <a:t>. </a:t>
            </a:r>
          </a:p>
          <a:p>
            <a:pPr lvl="1"/>
            <a:r>
              <a:rPr lang="en-US" altLang="zh-TW" dirty="0" smtClean="0"/>
              <a:t>This peaks in 2004. They </a:t>
            </a:r>
            <a:r>
              <a:rPr lang="en-US" altLang="zh-TW" dirty="0"/>
              <a:t>tend to have higher expectancy odds </a:t>
            </a:r>
            <a:r>
              <a:rPr lang="en-US" altLang="zh-TW" dirty="0" smtClean="0"/>
              <a:t>with previous generations.</a:t>
            </a:r>
          </a:p>
          <a:p>
            <a:pPr lvl="1"/>
            <a:r>
              <a:rPr lang="en-US" altLang="zh-TW" dirty="0" smtClean="0"/>
              <a:t>Although the senior remain strong. </a:t>
            </a:r>
          </a:p>
          <a:p>
            <a:pPr lvl="1"/>
            <a:r>
              <a:rPr lang="en-US" altLang="zh-TW" dirty="0" smtClean="0"/>
              <a:t>Although all age cohort have better prospect. </a:t>
            </a:r>
            <a:endParaRPr lang="zh-TW" altLang="zh-TW" dirty="0"/>
          </a:p>
          <a:p>
            <a:pPr lvl="0"/>
            <a:r>
              <a:rPr lang="en-US" altLang="zh-TW" dirty="0">
                <a:solidFill>
                  <a:srgbClr val="FF0000"/>
                </a:solidFill>
              </a:rPr>
              <a:t>The global financial crisis </a:t>
            </a:r>
            <a:r>
              <a:rPr lang="en-US" altLang="zh-TW" dirty="0" smtClean="0"/>
              <a:t>had a obvious </a:t>
            </a:r>
            <a:r>
              <a:rPr lang="en-US" altLang="zh-TW" dirty="0"/>
              <a:t>negative impact upon the relative odds for all different age </a:t>
            </a:r>
            <a:r>
              <a:rPr lang="en-US" altLang="zh-TW" dirty="0" smtClean="0"/>
              <a:t>groups</a:t>
            </a:r>
            <a:r>
              <a:rPr lang="en-US" altLang="zh-TW" dirty="0"/>
              <a:t> </a:t>
            </a:r>
            <a:r>
              <a:rPr lang="en-US" altLang="zh-TW" dirty="0" smtClean="0"/>
              <a:t>as seen in 2009 statistics. 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Generations Matter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208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altLang="zh-TW" dirty="0" smtClean="0"/>
              <a:t>Youth cohort in different eras might face different </a:t>
            </a:r>
            <a:r>
              <a:rPr lang="en-US" altLang="zh-TW" dirty="0" smtClean="0">
                <a:solidFill>
                  <a:srgbClr val="FF0000"/>
                </a:solidFill>
              </a:rPr>
              <a:t>career opportunities</a:t>
            </a:r>
            <a:r>
              <a:rPr lang="en-US" altLang="zh-TW" dirty="0" smtClean="0"/>
              <a:t>, in particular, in a changing social and economic context.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altLang="zh-TW" dirty="0" smtClean="0"/>
              <a:t>One of the major opportunities is </a:t>
            </a:r>
            <a:r>
              <a:rPr lang="en-US" altLang="zh-TW" b="1" dirty="0" smtClean="0">
                <a:solidFill>
                  <a:srgbClr val="FF0000"/>
                </a:solidFill>
              </a:rPr>
              <a:t>how they progressed after they leave schools</a:t>
            </a:r>
            <a:r>
              <a:rPr lang="en-US" altLang="zh-TW" dirty="0" smtClean="0"/>
              <a:t>. </a:t>
            </a:r>
            <a:r>
              <a:rPr lang="en-US" altLang="zh-TW" dirty="0" smtClean="0">
                <a:solidFill>
                  <a:schemeClr val="bg2">
                    <a:lumMod val="25000"/>
                  </a:schemeClr>
                </a:solidFill>
              </a:rPr>
              <a:t>There has been an ongoing debate with respect to  the </a:t>
            </a:r>
            <a:r>
              <a:rPr lang="en-US" altLang="zh-TW" b="1" dirty="0" smtClean="0">
                <a:solidFill>
                  <a:srgbClr val="FF0000"/>
                </a:solidFill>
              </a:rPr>
              <a:t>changing opportunities of youth career</a:t>
            </a:r>
            <a:r>
              <a:rPr lang="en-US" altLang="zh-TW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endParaRPr lang="zh-TW" alt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An Expanded sector: </a:t>
            </a:r>
            <a:br>
              <a:rPr lang="en-US" altLang="zh-TW" dirty="0" smtClean="0"/>
            </a:br>
            <a:r>
              <a:rPr lang="en-US" altLang="zh-TW" dirty="0" smtClean="0"/>
              <a:t>massification of HE in Taiwan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665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Relative expectancies of professional position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104245"/>
              </p:ext>
            </p:extLst>
          </p:nvPr>
        </p:nvGraphicFramePr>
        <p:xfrm>
          <a:off x="871538" y="2276872"/>
          <a:ext cx="7408862" cy="3849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0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Relative expectancies of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semi-professional </a:t>
            </a:r>
            <a:r>
              <a:rPr lang="en-US" altLang="zh-TW" dirty="0"/>
              <a:t>position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9511151"/>
              </p:ext>
            </p:extLst>
          </p:nvPr>
        </p:nvGraphicFramePr>
        <p:xfrm>
          <a:off x="827584" y="1988840"/>
          <a:ext cx="792088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751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83568" y="1772816"/>
            <a:ext cx="8064896" cy="468052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2400"/>
              </a:spcAft>
            </a:pPr>
            <a:r>
              <a:rPr lang="en-US" altLang="zh-TW" dirty="0" smtClean="0"/>
              <a:t>In general, almost for all age groups </a:t>
            </a:r>
            <a:r>
              <a:rPr lang="en-US" altLang="zh-TW" b="1" u="sng" dirty="0" smtClean="0"/>
              <a:t>(to professional)</a:t>
            </a:r>
          </a:p>
          <a:p>
            <a:pPr lvl="1">
              <a:spcBef>
                <a:spcPts val="0"/>
              </a:spcBef>
              <a:spcAft>
                <a:spcPts val="2400"/>
              </a:spcAft>
            </a:pPr>
            <a:r>
              <a:rPr lang="en-US" altLang="zh-TW" dirty="0" smtClean="0"/>
              <a:t>In each era, </a:t>
            </a:r>
            <a:r>
              <a:rPr lang="en-US" altLang="zh-TW" dirty="0" smtClean="0">
                <a:solidFill>
                  <a:srgbClr val="FF0000"/>
                </a:solidFill>
              </a:rPr>
              <a:t>elder groups </a:t>
            </a:r>
            <a:r>
              <a:rPr lang="en-US" altLang="zh-TW" dirty="0" smtClean="0"/>
              <a:t>have higher opportunities </a:t>
            </a:r>
          </a:p>
          <a:p>
            <a:pPr lvl="1">
              <a:spcBef>
                <a:spcPts val="0"/>
              </a:spcBef>
              <a:spcAft>
                <a:spcPts val="2400"/>
              </a:spcAft>
            </a:pPr>
            <a:r>
              <a:rPr lang="en-US" altLang="zh-TW" dirty="0" smtClean="0"/>
              <a:t>Over year, each age group have </a:t>
            </a:r>
            <a:r>
              <a:rPr lang="en-US" altLang="zh-TW" dirty="0" smtClean="0">
                <a:solidFill>
                  <a:srgbClr val="FF0000"/>
                </a:solidFill>
              </a:rPr>
              <a:t>more opportunities 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altLang="zh-TW" dirty="0" smtClean="0"/>
              <a:t>In general, almost for all age groups </a:t>
            </a:r>
            <a:r>
              <a:rPr lang="en-US" altLang="zh-TW" b="1" u="sng" dirty="0" smtClean="0"/>
              <a:t>(to semi-professional )</a:t>
            </a:r>
          </a:p>
          <a:p>
            <a:pPr lvl="1">
              <a:spcBef>
                <a:spcPts val="0"/>
              </a:spcBef>
              <a:spcAft>
                <a:spcPts val="2400"/>
              </a:spcAft>
            </a:pPr>
            <a:r>
              <a:rPr lang="en-US" altLang="zh-TW" dirty="0" smtClean="0"/>
              <a:t>In each era, </a:t>
            </a:r>
            <a:r>
              <a:rPr lang="en-US" altLang="zh-TW" dirty="0" smtClean="0">
                <a:solidFill>
                  <a:srgbClr val="FF0000"/>
                </a:solidFill>
              </a:rPr>
              <a:t>younger groups </a:t>
            </a:r>
            <a:r>
              <a:rPr lang="en-US" altLang="zh-TW" dirty="0" smtClean="0"/>
              <a:t>have higher opportunity </a:t>
            </a:r>
          </a:p>
          <a:p>
            <a:pPr lvl="1">
              <a:spcBef>
                <a:spcPts val="0"/>
              </a:spcBef>
              <a:spcAft>
                <a:spcPts val="2400"/>
              </a:spcAft>
            </a:pPr>
            <a:r>
              <a:rPr lang="en-US" altLang="zh-TW" dirty="0" smtClean="0"/>
              <a:t>Over year, each age group have </a:t>
            </a:r>
            <a:r>
              <a:rPr lang="en-US" altLang="zh-TW" dirty="0" smtClean="0">
                <a:solidFill>
                  <a:srgbClr val="FF0000"/>
                </a:solidFill>
              </a:rPr>
              <a:t>less opportunities 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Generations Matter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4201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755576" y="1916832"/>
            <a:ext cx="7704856" cy="4536504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TW" dirty="0" smtClean="0"/>
              <a:t>For the past two decades, </a:t>
            </a:r>
            <a:r>
              <a:rPr lang="en-US" altLang="zh-TW" b="1" dirty="0" smtClean="0">
                <a:solidFill>
                  <a:srgbClr val="FF0000"/>
                </a:solidFill>
              </a:rPr>
              <a:t>more professional positions (although not managerial ones) have been created</a:t>
            </a:r>
            <a:r>
              <a:rPr lang="en-US" altLang="zh-TW" dirty="0" smtClean="0"/>
              <a:t> along with the rapid increased number of degree and sub-degree holders (higher education expansion).</a:t>
            </a:r>
          </a:p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TW" dirty="0" smtClean="0"/>
              <a:t>For younger generation, the </a:t>
            </a:r>
            <a:r>
              <a:rPr lang="en-US" altLang="zh-TW" b="1" dirty="0" smtClean="0">
                <a:solidFill>
                  <a:srgbClr val="FF0000"/>
                </a:solidFill>
              </a:rPr>
              <a:t>relative opportunities </a:t>
            </a:r>
            <a:r>
              <a:rPr lang="en-US" altLang="zh-TW" b="1" dirty="0">
                <a:solidFill>
                  <a:srgbClr val="FF0000"/>
                </a:solidFill>
              </a:rPr>
              <a:t>of being upward </a:t>
            </a:r>
            <a:r>
              <a:rPr lang="en-US" altLang="zh-TW" dirty="0"/>
              <a:t>to the semi-professional </a:t>
            </a:r>
            <a:r>
              <a:rPr lang="en-US" altLang="zh-TW" dirty="0" smtClean="0"/>
              <a:t>and </a:t>
            </a:r>
            <a:r>
              <a:rPr lang="en-US" altLang="zh-TW" dirty="0"/>
              <a:t>professional position </a:t>
            </a:r>
            <a:r>
              <a:rPr lang="en-US" altLang="zh-TW" dirty="0" smtClean="0"/>
              <a:t>are higher than their elder cohort. 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Initial Observations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058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755576" y="1916832"/>
            <a:ext cx="7704856" cy="4536504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TW" dirty="0" smtClean="0"/>
              <a:t>It terms of different age cohorts, </a:t>
            </a:r>
            <a:r>
              <a:rPr lang="en-US" altLang="zh-TW" b="1" dirty="0" smtClean="0">
                <a:solidFill>
                  <a:srgbClr val="FF0000"/>
                </a:solidFill>
              </a:rPr>
              <a:t>the elder, as expected, have greater opportunities </a:t>
            </a:r>
            <a:r>
              <a:rPr lang="en-US" altLang="zh-TW" dirty="0" smtClean="0"/>
              <a:t>in  securing professional positions but not semi-professional ones.</a:t>
            </a:r>
          </a:p>
          <a:p>
            <a:pPr lv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TW" dirty="0" smtClean="0"/>
              <a:t>That is because there has </a:t>
            </a:r>
            <a:r>
              <a:rPr lang="en-US" altLang="zh-TW" b="1" dirty="0" smtClean="0">
                <a:solidFill>
                  <a:srgbClr val="FF0000"/>
                </a:solidFill>
              </a:rPr>
              <a:t>a  trade-off situation between professional and semi-professional positions</a:t>
            </a:r>
            <a:r>
              <a:rPr lang="en-US" altLang="zh-TW" dirty="0" smtClean="0"/>
              <a:t>.  </a:t>
            </a:r>
            <a:r>
              <a:rPr lang="en-US" altLang="zh-TW" dirty="0"/>
              <a:t>M</a:t>
            </a:r>
            <a:r>
              <a:rPr lang="en-US" altLang="zh-TW" dirty="0" smtClean="0"/>
              <a:t>ore people moved up to professional positions while growing older.(is it a sign of non-meritocracy)</a:t>
            </a:r>
            <a:endParaRPr lang="zh-TW" altLang="zh-TW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Initial Observations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3515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755576" y="2204864"/>
            <a:ext cx="7408333" cy="3705275"/>
          </a:xfrm>
        </p:spPr>
        <p:txBody>
          <a:bodyPr>
            <a:normAutofit fontScale="92500"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Generational immobility? </a:t>
            </a:r>
            <a:r>
              <a:rPr lang="en-US" altLang="zh-TW" dirty="0" smtClean="0"/>
              <a:t>There has been lots of debates about whether the young generations, particularly after 2000s, have faced stagnant occupational structures with limited upward mobility chances or not.</a:t>
            </a:r>
          </a:p>
          <a:p>
            <a:r>
              <a:rPr lang="en-US" altLang="zh-TW" dirty="0" smtClean="0"/>
              <a:t>However, our empirical  evidence seems to suggests that Taiwanese current youth, compared to those in 1990s, </a:t>
            </a:r>
            <a:r>
              <a:rPr lang="en-US" altLang="zh-TW" dirty="0" smtClean="0">
                <a:solidFill>
                  <a:srgbClr val="FF0000"/>
                </a:solidFill>
              </a:rPr>
              <a:t>do have better occupational opportunities</a:t>
            </a:r>
            <a:r>
              <a:rPr lang="en-US" altLang="zh-TW" dirty="0" smtClean="0"/>
              <a:t>. </a:t>
            </a:r>
          </a:p>
          <a:p>
            <a:r>
              <a:rPr lang="en-US" altLang="zh-TW" dirty="0" smtClean="0"/>
              <a:t>For all different age cohort groups, </a:t>
            </a:r>
            <a:r>
              <a:rPr lang="en-US" altLang="zh-TW" dirty="0" smtClean="0">
                <a:solidFill>
                  <a:srgbClr val="FF0000"/>
                </a:solidFill>
              </a:rPr>
              <a:t>year 2014 has higher expectance odds than other surveyed years except 2004, the peak year</a:t>
            </a:r>
            <a:r>
              <a:rPr lang="en-US" altLang="zh-TW" dirty="0" smtClean="0"/>
              <a:t>.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386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 smtClean="0"/>
              <a:t>In this cross-sectoral study, Taiwanese </a:t>
            </a:r>
            <a:r>
              <a:rPr lang="en-US" altLang="zh-TW" dirty="0"/>
              <a:t>better upward mobility opportunity for recent generations points out that </a:t>
            </a:r>
            <a:r>
              <a:rPr lang="en-US" altLang="zh-TW" dirty="0">
                <a:solidFill>
                  <a:srgbClr val="FF0000"/>
                </a:solidFill>
              </a:rPr>
              <a:t>the upgraded economic structure and labour market </a:t>
            </a:r>
            <a:r>
              <a:rPr lang="en-US" altLang="zh-TW" dirty="0"/>
              <a:t>might be able to </a:t>
            </a:r>
            <a:r>
              <a:rPr lang="en-US" altLang="zh-TW" u="sng" dirty="0"/>
              <a:t>offer ‘sufficient</a:t>
            </a:r>
            <a:r>
              <a:rPr lang="en-US" altLang="zh-TW" u="sng" dirty="0" smtClean="0"/>
              <a:t>’ or ‘more’ </a:t>
            </a:r>
            <a:r>
              <a:rPr lang="en-US" altLang="zh-TW" u="sng" dirty="0"/>
              <a:t>professional positions.</a:t>
            </a:r>
          </a:p>
          <a:p>
            <a:r>
              <a:rPr lang="en-US" altLang="zh-TW" dirty="0" smtClean="0"/>
              <a:t>This findings seems to justify the ongoing  needs about continuous expansion of higher education so as to provide </a:t>
            </a:r>
            <a:r>
              <a:rPr lang="en-US" altLang="zh-TW" u="sng" dirty="0" smtClean="0"/>
              <a:t>more skilled workforce for knowledge-based economy</a:t>
            </a:r>
            <a:r>
              <a:rPr lang="en-US" altLang="zh-TW" dirty="0" smtClean="0"/>
              <a:t>. </a:t>
            </a:r>
          </a:p>
          <a:p>
            <a:r>
              <a:rPr lang="en-US" altLang="zh-TW" dirty="0" smtClean="0"/>
              <a:t>However, other indicators and statistics suggest that we also should treat this result carefully.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Career path and changing economic structure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309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Unemployment rates in Taiwan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/>
          </p:nvPr>
        </p:nvGraphicFramePr>
        <p:xfrm>
          <a:off x="871538" y="1916832"/>
          <a:ext cx="7408862" cy="4209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09090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zh-TW" sz="3200" dirty="0" smtClean="0"/>
              <a:t>Declining average wages (after inflation adjustment in $NT Dollars)</a:t>
            </a:r>
            <a:endParaRPr lang="zh-TW" altLang="en-US" sz="32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043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zh-TW" dirty="0" smtClean="0"/>
              <a:t>Average wage from 2000 to 2012 (percent)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669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2276872"/>
            <a:ext cx="7776864" cy="4104456"/>
          </a:xfrm>
        </p:spPr>
        <p:txBody>
          <a:bodyPr>
            <a:normAutofit fontScale="92500"/>
          </a:bodyPr>
          <a:lstStyle/>
          <a:p>
            <a:r>
              <a:rPr lang="en-US" altLang="zh-TW" dirty="0" smtClean="0"/>
              <a:t>Youth has to progress </a:t>
            </a:r>
            <a:r>
              <a:rPr lang="en-US" altLang="zh-TW" dirty="0" smtClean="0">
                <a:solidFill>
                  <a:srgbClr val="FF0000"/>
                </a:solidFill>
              </a:rPr>
              <a:t>from lower occupational ladder to better workforce positions </a:t>
            </a:r>
            <a:r>
              <a:rPr lang="en-US" altLang="zh-TW" dirty="0" smtClean="0"/>
              <a:t>from early career such as 20 years old to 40s.</a:t>
            </a:r>
          </a:p>
          <a:p>
            <a:r>
              <a:rPr lang="en-US" altLang="zh-TW" dirty="0" smtClean="0"/>
              <a:t>Education is widely seen as a worthwhile investment for brighter future, according to </a:t>
            </a:r>
            <a:r>
              <a:rPr lang="en-US" altLang="zh-TW" dirty="0" smtClean="0">
                <a:solidFill>
                  <a:srgbClr val="FF0000"/>
                </a:solidFill>
              </a:rPr>
              <a:t>the Human Resource Argument</a:t>
            </a:r>
            <a:r>
              <a:rPr lang="en-US" altLang="zh-TW" dirty="0" smtClean="0"/>
              <a:t>. </a:t>
            </a:r>
          </a:p>
          <a:p>
            <a:pPr lvl="1"/>
            <a:r>
              <a:rPr lang="en-US" altLang="zh-TW" dirty="0" smtClean="0"/>
              <a:t>Well-educated youth tend to be regarded as better equipped in competitive labour market.</a:t>
            </a:r>
          </a:p>
          <a:p>
            <a:pPr lvl="1"/>
            <a:r>
              <a:rPr lang="en-US" altLang="zh-TW" dirty="0" smtClean="0"/>
              <a:t>Degree holders aims to occupy decent jobs with better salary aspiring to retain managerial or professional status. </a:t>
            </a:r>
          </a:p>
          <a:p>
            <a:r>
              <a:rPr lang="en-US" altLang="zh-TW" dirty="0" smtClean="0"/>
              <a:t>Within the same age cohort, youth might has similar opportunity structure.   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Transitional Path: </a:t>
            </a:r>
            <a:br>
              <a:rPr lang="en-US" altLang="zh-TW" dirty="0" smtClean="0"/>
            </a:br>
            <a:r>
              <a:rPr lang="en-US" altLang="zh-TW" dirty="0" smtClean="0"/>
              <a:t>The relative opportunity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481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2132856"/>
            <a:ext cx="7560840" cy="3705275"/>
          </a:xfrm>
        </p:spPr>
        <p:txBody>
          <a:bodyPr>
            <a:normAutofit fontScale="92500" lnSpcReduction="10000"/>
          </a:bodyPr>
          <a:lstStyle/>
          <a:p>
            <a:pPr lvl="0">
              <a:spcBef>
                <a:spcPts val="1800"/>
              </a:spcBef>
            </a:pPr>
            <a:r>
              <a:rPr lang="en-US" altLang="zh-TW" dirty="0" smtClean="0"/>
              <a:t>Nearly major media and press highlights that contemporary youths</a:t>
            </a:r>
            <a:r>
              <a:rPr lang="en-US" altLang="zh-TW" dirty="0" smtClean="0">
                <a:solidFill>
                  <a:srgbClr val="FF0000"/>
                </a:solidFill>
              </a:rPr>
              <a:t> have been difficult in securing jobs and stuck in career progress and development</a:t>
            </a:r>
            <a:r>
              <a:rPr lang="en-US" altLang="zh-TW" dirty="0" smtClean="0"/>
              <a:t>. Having a professional job is not easy according to mass media. </a:t>
            </a:r>
          </a:p>
          <a:p>
            <a:pPr lvl="0">
              <a:spcBef>
                <a:spcPts val="1800"/>
              </a:spcBef>
            </a:pPr>
            <a:r>
              <a:rPr lang="en-US" altLang="zh-TW" dirty="0" smtClean="0"/>
              <a:t>Referring back to the literature review,  it also has demonstrated </a:t>
            </a:r>
            <a:r>
              <a:rPr lang="en-US" altLang="zh-TW" dirty="0"/>
              <a:t>that </a:t>
            </a:r>
            <a:r>
              <a:rPr lang="en-US" altLang="zh-TW" dirty="0">
                <a:solidFill>
                  <a:srgbClr val="FF0000"/>
                </a:solidFill>
              </a:rPr>
              <a:t>the average salary </a:t>
            </a:r>
            <a:r>
              <a:rPr lang="en-US" altLang="zh-TW" dirty="0" smtClean="0">
                <a:solidFill>
                  <a:srgbClr val="FF0000"/>
                </a:solidFill>
              </a:rPr>
              <a:t>for the past </a:t>
            </a:r>
            <a:r>
              <a:rPr lang="en-US" altLang="zh-TW" dirty="0">
                <a:solidFill>
                  <a:srgbClr val="FF0000"/>
                </a:solidFill>
              </a:rPr>
              <a:t>decades </a:t>
            </a:r>
            <a:r>
              <a:rPr lang="en-US" altLang="zh-TW" dirty="0" smtClean="0">
                <a:solidFill>
                  <a:srgbClr val="FF0000"/>
                </a:solidFill>
              </a:rPr>
              <a:t>is </a:t>
            </a:r>
            <a:r>
              <a:rPr lang="en-US" altLang="zh-TW" dirty="0">
                <a:solidFill>
                  <a:srgbClr val="FF0000"/>
                </a:solidFill>
              </a:rPr>
              <a:t>declining </a:t>
            </a:r>
            <a:r>
              <a:rPr lang="en-US" altLang="zh-TW" dirty="0" smtClean="0"/>
              <a:t>substantially in </a:t>
            </a:r>
            <a:r>
              <a:rPr lang="en-US" altLang="zh-TW" dirty="0"/>
              <a:t>real terms. </a:t>
            </a:r>
            <a:endParaRPr lang="en-US" altLang="zh-TW" dirty="0" smtClean="0"/>
          </a:p>
          <a:p>
            <a:pPr lvl="0">
              <a:spcBef>
                <a:spcPts val="1800"/>
              </a:spcBef>
            </a:pPr>
            <a:r>
              <a:rPr lang="en-US" altLang="zh-TW" dirty="0" smtClean="0"/>
              <a:t>This indicator  seems to be inconsistent with the previous findings, i.e. better upward mobility opportunity for young persons.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Questions</a:t>
            </a:r>
            <a:r>
              <a:rPr lang="zh-TW" altLang="en-US" dirty="0" smtClean="0"/>
              <a:t> </a:t>
            </a:r>
            <a:r>
              <a:rPr lang="en-US" altLang="zh-TW" dirty="0" smtClean="0"/>
              <a:t>emerge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9689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TW" dirty="0" smtClean="0"/>
              <a:t>Labour market </a:t>
            </a:r>
            <a:r>
              <a:rPr lang="en-US" altLang="zh-TW" dirty="0" smtClean="0">
                <a:solidFill>
                  <a:srgbClr val="FF0000"/>
                </a:solidFill>
              </a:rPr>
              <a:t>does generate more professional positions</a:t>
            </a:r>
            <a:r>
              <a:rPr lang="en-US" altLang="zh-TW" dirty="0" smtClean="0"/>
              <a:t> in the past decades in Taiwan</a:t>
            </a:r>
          </a:p>
          <a:p>
            <a:pPr lvl="0"/>
            <a:r>
              <a:rPr lang="en-US" altLang="zh-TW" dirty="0" smtClean="0"/>
              <a:t>However, these new created jobs </a:t>
            </a:r>
            <a:r>
              <a:rPr lang="en-US" altLang="zh-TW" dirty="0" smtClean="0">
                <a:solidFill>
                  <a:srgbClr val="FF0000"/>
                </a:solidFill>
              </a:rPr>
              <a:t>were not well paid</a:t>
            </a:r>
            <a:r>
              <a:rPr lang="en-US" altLang="zh-TW" dirty="0" smtClean="0"/>
              <a:t>.</a:t>
            </a:r>
          </a:p>
          <a:p>
            <a:pPr lvl="0"/>
            <a:r>
              <a:rPr lang="en-US" altLang="zh-TW" dirty="0" smtClean="0"/>
              <a:t>This leads to two possible hypothesis for such divide </a:t>
            </a:r>
            <a:r>
              <a:rPr lang="en-US" altLang="zh-TW" dirty="0" err="1" smtClean="0"/>
              <a:t>labour</a:t>
            </a:r>
            <a:r>
              <a:rPr lang="en-US" altLang="zh-TW" dirty="0" smtClean="0"/>
              <a:t> market</a:t>
            </a:r>
            <a:r>
              <a:rPr lang="zh-TW" altLang="en-US" dirty="0" smtClean="0"/>
              <a:t> </a:t>
            </a:r>
            <a:r>
              <a:rPr lang="en-US" altLang="zh-TW" dirty="0" smtClean="0"/>
              <a:t>development:</a:t>
            </a:r>
          </a:p>
          <a:p>
            <a:pPr marL="0" lvl="0" indent="0">
              <a:buNone/>
            </a:pPr>
            <a:r>
              <a:rPr lang="en-US" altLang="zh-TW" dirty="0" smtClean="0"/>
              <a:t>--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Cost down </a:t>
            </a:r>
            <a:r>
              <a:rPr lang="en-US" altLang="zh-TW" dirty="0" smtClean="0"/>
              <a:t>in human resource (</a:t>
            </a:r>
            <a:r>
              <a:rPr lang="en-US" altLang="zh-TW" dirty="0" smtClean="0">
                <a:solidFill>
                  <a:srgbClr val="FF0000"/>
                </a:solidFill>
              </a:rPr>
              <a:t>global auction?)</a:t>
            </a:r>
          </a:p>
          <a:p>
            <a:pPr marL="0" lvl="0" indent="0">
              <a:buNone/>
            </a:pPr>
            <a:r>
              <a:rPr lang="en-US" altLang="zh-TW" dirty="0" smtClean="0">
                <a:solidFill>
                  <a:srgbClr val="FF0000"/>
                </a:solidFill>
              </a:rPr>
              <a:t>-- job title inflation 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Initial conclusion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0399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844824"/>
            <a:ext cx="8075240" cy="4464496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altLang="zh-TW" dirty="0" smtClean="0"/>
              <a:t>--</a:t>
            </a:r>
            <a:r>
              <a:rPr lang="zh-TW" altLang="en-US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Cost down </a:t>
            </a:r>
            <a:r>
              <a:rPr lang="en-US" altLang="zh-TW" dirty="0" smtClean="0"/>
              <a:t>in human resource (</a:t>
            </a:r>
            <a:r>
              <a:rPr lang="en-US" altLang="zh-TW" dirty="0" smtClean="0">
                <a:solidFill>
                  <a:srgbClr val="FF0000"/>
                </a:solidFill>
              </a:rPr>
              <a:t>global/local auction</a:t>
            </a:r>
            <a:r>
              <a:rPr lang="en-US" altLang="zh-TW" dirty="0" smtClean="0"/>
              <a:t>)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altLang="zh-TW" sz="2000" dirty="0" smtClean="0"/>
              <a:t>Brown</a:t>
            </a:r>
            <a:r>
              <a:rPr lang="en-US" altLang="zh-TW" sz="2000" dirty="0"/>
              <a:t>, Lauder, and Ashton (2011) argued that the </a:t>
            </a:r>
            <a:r>
              <a:rPr lang="en-US" altLang="zh-TW" sz="2000" dirty="0">
                <a:solidFill>
                  <a:srgbClr val="FF0000"/>
                </a:solidFill>
              </a:rPr>
              <a:t>supposed better jobs, in particular managerial or professional jobs, are not as many as expected</a:t>
            </a:r>
            <a:r>
              <a:rPr lang="en-US" altLang="zh-TW" sz="2000" dirty="0"/>
              <a:t> because in knowledge capitalism, as compared with industrial capitalism in the twentieth century, a talented minority of top performers make greater contributions than others</a:t>
            </a:r>
            <a:r>
              <a:rPr lang="en-US" altLang="zh-TW" sz="2000" dirty="0" smtClean="0"/>
              <a:t>.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altLang="zh-TW" sz="2000" dirty="0"/>
              <a:t>The global labor market </a:t>
            </a:r>
            <a:r>
              <a:rPr lang="en-US" altLang="zh-TW" sz="2000" dirty="0">
                <a:solidFill>
                  <a:srgbClr val="FF0000"/>
                </a:solidFill>
              </a:rPr>
              <a:t>is increasingly filled with a more highly skilled labor force</a:t>
            </a:r>
            <a:r>
              <a:rPr lang="en-US" altLang="zh-TW" sz="2000" dirty="0"/>
              <a:t>. Furthermore, the </a:t>
            </a:r>
            <a:r>
              <a:rPr lang="en-US" altLang="zh-TW" sz="2000" dirty="0">
                <a:solidFill>
                  <a:srgbClr val="FF0000"/>
                </a:solidFill>
              </a:rPr>
              <a:t>outsourcing of high-skilled work</a:t>
            </a:r>
            <a:r>
              <a:rPr lang="en-US" altLang="zh-TW" sz="2000" dirty="0"/>
              <a:t> to other counties is intensified because of </a:t>
            </a:r>
            <a:r>
              <a:rPr lang="en-US" altLang="zh-TW" sz="2000" b="1" dirty="0">
                <a:solidFill>
                  <a:srgbClr val="FF0000"/>
                </a:solidFill>
              </a:rPr>
              <a:t>lower prices and better quality workforces </a:t>
            </a:r>
            <a:r>
              <a:rPr lang="en-US" altLang="zh-TW" sz="2000" dirty="0" smtClean="0"/>
              <a:t>that </a:t>
            </a:r>
            <a:r>
              <a:rPr lang="en-US" altLang="zh-TW" sz="2000" dirty="0"/>
              <a:t>are available across borders</a:t>
            </a:r>
            <a:r>
              <a:rPr lang="en-US" altLang="zh-TW" sz="2000" dirty="0" smtClean="0"/>
              <a:t>.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altLang="zh-TW" sz="2000" dirty="0" smtClean="0"/>
              <a:t>It follows that employers are now able to</a:t>
            </a:r>
            <a:r>
              <a:rPr lang="en-US" altLang="zh-TW" sz="2000" dirty="0" smtClean="0">
                <a:solidFill>
                  <a:srgbClr val="FF0000"/>
                </a:solidFill>
              </a:rPr>
              <a:t>, in global or local auction</a:t>
            </a:r>
            <a:r>
              <a:rPr lang="en-US" altLang="zh-TW" sz="2000" dirty="0" smtClean="0"/>
              <a:t>, </a:t>
            </a:r>
            <a:r>
              <a:rPr lang="en-US" altLang="zh-TW" sz="2000" dirty="0" smtClean="0">
                <a:solidFill>
                  <a:srgbClr val="FF0000"/>
                </a:solidFill>
              </a:rPr>
              <a:t>use </a:t>
            </a:r>
            <a:r>
              <a:rPr lang="en-US" altLang="zh-TW" sz="2000" dirty="0">
                <a:solidFill>
                  <a:srgbClr val="FF0000"/>
                </a:solidFill>
              </a:rPr>
              <a:t>less cost on valuable skilled workforce </a:t>
            </a:r>
            <a:r>
              <a:rPr lang="en-US" altLang="zh-TW" sz="2000" dirty="0"/>
              <a:t>particularly</a:t>
            </a:r>
            <a:r>
              <a:rPr lang="zh-TW" altLang="en-US" sz="2000" dirty="0"/>
              <a:t> </a:t>
            </a:r>
            <a:r>
              <a:rPr lang="en-US" altLang="zh-TW" sz="2000" dirty="0"/>
              <a:t>for professionals. This</a:t>
            </a:r>
            <a:r>
              <a:rPr lang="zh-TW" altLang="en-US" sz="2000" dirty="0"/>
              <a:t> </a:t>
            </a:r>
            <a:r>
              <a:rPr lang="en-US" altLang="zh-TW" sz="2000" dirty="0"/>
              <a:t>might echo the model of ‘cost</a:t>
            </a:r>
            <a:r>
              <a:rPr lang="zh-TW" altLang="en-US" sz="2000" dirty="0"/>
              <a:t> </a:t>
            </a:r>
            <a:r>
              <a:rPr lang="en-US" altLang="zh-TW" sz="2000" dirty="0"/>
              <a:t>down’ model </a:t>
            </a:r>
            <a:r>
              <a:rPr lang="en-US" altLang="zh-TW" sz="2000" dirty="0" smtClean="0"/>
              <a:t>commonly adopted </a:t>
            </a:r>
            <a:r>
              <a:rPr lang="en-US" altLang="zh-TW" sz="2000" dirty="0"/>
              <a:t>by </a:t>
            </a:r>
            <a:r>
              <a:rPr lang="en-US" altLang="zh-TW" sz="2000" dirty="0" smtClean="0"/>
              <a:t>many Taiwanese </a:t>
            </a:r>
            <a:r>
              <a:rPr lang="en-US" altLang="zh-TW" sz="2000" dirty="0"/>
              <a:t>industrial </a:t>
            </a:r>
            <a:r>
              <a:rPr lang="en-US" altLang="zh-TW" sz="2000" dirty="0" smtClean="0"/>
              <a:t>sector.  </a:t>
            </a:r>
            <a:endParaRPr lang="en-US" altLang="zh-TW" sz="2000" dirty="0" smtClean="0">
              <a:solidFill>
                <a:srgbClr val="FF0000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Temporary explanation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017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11560" y="1772816"/>
            <a:ext cx="8208912" cy="4608512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altLang="zh-TW" sz="3100" dirty="0" smtClean="0"/>
              <a:t>--</a:t>
            </a:r>
            <a:r>
              <a:rPr lang="zh-TW" altLang="en-US" sz="3100" dirty="0" smtClean="0"/>
              <a:t> </a:t>
            </a:r>
            <a:r>
              <a:rPr lang="en-US" altLang="zh-TW" sz="3100" dirty="0" smtClean="0">
                <a:solidFill>
                  <a:srgbClr val="FF0000"/>
                </a:solidFill>
              </a:rPr>
              <a:t>Job title inflation/ credential inflation</a:t>
            </a:r>
          </a:p>
          <a:p>
            <a:r>
              <a:rPr lang="en-US" altLang="zh-TW" dirty="0" smtClean="0"/>
              <a:t>The second hypothesis suggest that these professional positions are </a:t>
            </a:r>
            <a:r>
              <a:rPr lang="en-US" altLang="zh-TW" dirty="0" smtClean="0">
                <a:solidFill>
                  <a:srgbClr val="FF0000"/>
                </a:solidFill>
              </a:rPr>
              <a:t>in name only </a:t>
            </a:r>
            <a:r>
              <a:rPr lang="en-US" altLang="zh-TW" dirty="0" smtClean="0"/>
              <a:t>rather than require degree holders with corresponding capacity. </a:t>
            </a:r>
          </a:p>
          <a:p>
            <a:r>
              <a:rPr lang="en-US" altLang="zh-TW" dirty="0" smtClean="0"/>
              <a:t>On the one hand, a significant increase in the number of professional position, other than managerial ones, implies the </a:t>
            </a:r>
            <a:r>
              <a:rPr lang="en-US" altLang="zh-TW" dirty="0" smtClean="0">
                <a:solidFill>
                  <a:srgbClr val="FF0000"/>
                </a:solidFill>
              </a:rPr>
              <a:t>changing nature of occupation toward a high skills economy</a:t>
            </a:r>
            <a:r>
              <a:rPr lang="en-US" altLang="zh-TW" dirty="0" smtClean="0"/>
              <a:t>. </a:t>
            </a:r>
          </a:p>
          <a:p>
            <a:r>
              <a:rPr lang="en-US" altLang="zh-TW" dirty="0" smtClean="0"/>
              <a:t>On the other hand, it might be a </a:t>
            </a:r>
            <a:r>
              <a:rPr lang="en-US" altLang="zh-TW" dirty="0" smtClean="0">
                <a:solidFill>
                  <a:srgbClr val="FF0000"/>
                </a:solidFill>
              </a:rPr>
              <a:t>cultural preference </a:t>
            </a:r>
            <a:r>
              <a:rPr lang="en-US" altLang="zh-TW" dirty="0" smtClean="0"/>
              <a:t>for naming the positon higher rank with supposed higher social status. </a:t>
            </a:r>
          </a:p>
          <a:p>
            <a:r>
              <a:rPr lang="en-US" altLang="zh-TW" dirty="0" smtClean="0"/>
              <a:t>As a result, more professional positions do not necessarily means </a:t>
            </a:r>
            <a:r>
              <a:rPr lang="en-US" altLang="zh-TW" u="sng" dirty="0" smtClean="0"/>
              <a:t>a stronger competitiveness</a:t>
            </a:r>
            <a:r>
              <a:rPr lang="en-US" altLang="zh-TW" dirty="0" smtClean="0"/>
              <a:t>, nor do it mean </a:t>
            </a:r>
            <a:r>
              <a:rPr lang="en-US" altLang="zh-TW" u="sng" dirty="0" smtClean="0"/>
              <a:t>better rewards</a:t>
            </a:r>
            <a:r>
              <a:rPr lang="en-US" altLang="zh-TW" dirty="0" smtClean="0"/>
              <a:t>. 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Temporary explanation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5816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zh-TW" dirty="0" smtClean="0"/>
              <a:t>Number of higher education institutions by type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328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zh-TW" dirty="0" smtClean="0"/>
              <a:t>Number of students in </a:t>
            </a:r>
            <a:r>
              <a:rPr lang="en-US" altLang="zh-TW" dirty="0" smtClean="0"/>
              <a:t>HE, </a:t>
            </a:r>
            <a:r>
              <a:rPr lang="en-GB" altLang="zh-TW" dirty="0" smtClean="0"/>
              <a:t>by level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583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83568" y="2132856"/>
            <a:ext cx="7848872" cy="3705275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Massification of higher education </a:t>
            </a:r>
            <a:r>
              <a:rPr lang="en-US" altLang="zh-TW" dirty="0" smtClean="0"/>
              <a:t>leads to increased number of young people with university qualifications.</a:t>
            </a:r>
          </a:p>
          <a:p>
            <a:r>
              <a:rPr lang="en-US" altLang="zh-TW" dirty="0" smtClean="0"/>
              <a:t>Receiving </a:t>
            </a:r>
            <a:r>
              <a:rPr lang="en-US" altLang="zh-TW" dirty="0"/>
              <a:t>higher education has cost them or their parents a lots in terms of rising tuition fees and living expenditure</a:t>
            </a:r>
            <a:r>
              <a:rPr lang="en-US" altLang="zh-TW" dirty="0" smtClean="0"/>
              <a:t>. 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Competitive </a:t>
            </a:r>
            <a:r>
              <a:rPr lang="en-US" altLang="zh-TW" dirty="0">
                <a:solidFill>
                  <a:srgbClr val="FF0000"/>
                </a:solidFill>
              </a:rPr>
              <a:t>workforce market also pose great threat to </a:t>
            </a:r>
            <a:r>
              <a:rPr lang="en-US" altLang="zh-TW" dirty="0" smtClean="0">
                <a:solidFill>
                  <a:srgbClr val="FF0000"/>
                </a:solidFill>
              </a:rPr>
              <a:t>unemployment for young people.  </a:t>
            </a:r>
          </a:p>
          <a:p>
            <a:r>
              <a:rPr lang="en-US" altLang="zh-TW" dirty="0"/>
              <a:t>Does it mean a better prospect of career for young people</a:t>
            </a:r>
            <a:r>
              <a:rPr lang="en-US" altLang="zh-TW" dirty="0" smtClean="0"/>
              <a:t>?</a:t>
            </a:r>
            <a:endParaRPr lang="zh-TW" altLang="en-US" dirty="0">
              <a:solidFill>
                <a:srgbClr val="FF0000"/>
              </a:solidFill>
            </a:endParaRPr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Generational Mobility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05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altLang="zh-TW" dirty="0"/>
              <a:t>T</a:t>
            </a:r>
            <a:r>
              <a:rPr lang="en-US" altLang="zh-TW" dirty="0" smtClean="0"/>
              <a:t>his </a:t>
            </a:r>
            <a:r>
              <a:rPr lang="en-US" altLang="zh-TW" dirty="0"/>
              <a:t>study using Taiwan as a case will examine </a:t>
            </a:r>
            <a:r>
              <a:rPr lang="en-US" altLang="zh-TW" b="1" dirty="0">
                <a:solidFill>
                  <a:srgbClr val="FF0000"/>
                </a:solidFill>
              </a:rPr>
              <a:t>whether different generations of youth have faced various career opportunity structures</a:t>
            </a:r>
            <a:r>
              <a:rPr lang="en-US" altLang="zh-TW" dirty="0"/>
              <a:t>. </a:t>
            </a:r>
            <a:endParaRPr lang="en-US" altLang="zh-TW" dirty="0" smtClean="0"/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altLang="zh-TW" dirty="0" smtClean="0"/>
              <a:t>Our intention is </a:t>
            </a:r>
            <a:r>
              <a:rPr lang="en-US" altLang="zh-TW" dirty="0"/>
              <a:t>to explore the </a:t>
            </a:r>
            <a:r>
              <a:rPr lang="en-US" altLang="zh-TW" b="1" dirty="0" smtClean="0">
                <a:solidFill>
                  <a:srgbClr val="FF0000"/>
                </a:solidFill>
              </a:rPr>
              <a:t>relative career opportunities </a:t>
            </a:r>
            <a:r>
              <a:rPr lang="en-US" altLang="zh-TW" b="1" dirty="0">
                <a:solidFill>
                  <a:srgbClr val="FF0000"/>
                </a:solidFill>
              </a:rPr>
              <a:t>of youth </a:t>
            </a:r>
            <a:r>
              <a:rPr lang="en-US" altLang="zh-TW" dirty="0"/>
              <a:t>with </a:t>
            </a:r>
            <a:r>
              <a:rPr lang="en-US" altLang="zh-TW" dirty="0">
                <a:solidFill>
                  <a:srgbClr val="FF0000"/>
                </a:solidFill>
              </a:rPr>
              <a:t>associate </a:t>
            </a:r>
            <a:r>
              <a:rPr lang="en-US" altLang="zh-TW" dirty="0" smtClean="0">
                <a:solidFill>
                  <a:srgbClr val="FF0000"/>
                </a:solidFill>
              </a:rPr>
              <a:t>or </a:t>
            </a:r>
            <a:r>
              <a:rPr lang="en-US" altLang="zh-TW" dirty="0">
                <a:solidFill>
                  <a:srgbClr val="FF0000"/>
                </a:solidFill>
              </a:rPr>
              <a:t>higher degrees </a:t>
            </a:r>
            <a:r>
              <a:rPr lang="en-US" altLang="zh-TW" dirty="0"/>
              <a:t>being </a:t>
            </a:r>
            <a:r>
              <a:rPr lang="en-US" altLang="zh-TW" dirty="0" smtClean="0"/>
              <a:t>mobile </a:t>
            </a:r>
            <a:r>
              <a:rPr lang="en-US" altLang="zh-TW" dirty="0"/>
              <a:t>to professional and semi-professional positions through longitudinal </a:t>
            </a:r>
            <a:r>
              <a:rPr lang="en-US" altLang="zh-TW" dirty="0" smtClean="0"/>
              <a:t>analysis</a:t>
            </a:r>
            <a:r>
              <a:rPr lang="en-US" altLang="zh-TW" dirty="0"/>
              <a:t>.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Research Question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7705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logistic </a:t>
            </a:r>
            <a:r>
              <a:rPr lang="en-US" altLang="zh-TW" dirty="0">
                <a:solidFill>
                  <a:srgbClr val="FF0000"/>
                </a:solidFill>
              </a:rPr>
              <a:t>regression </a:t>
            </a:r>
            <a:r>
              <a:rPr lang="en-US" altLang="zh-TW" dirty="0" smtClean="0">
                <a:solidFill>
                  <a:schemeClr val="tx2">
                    <a:lumMod val="75000"/>
                  </a:schemeClr>
                </a:solidFill>
              </a:rPr>
              <a:t>is used as </a:t>
            </a:r>
            <a:r>
              <a:rPr lang="en-US" altLang="zh-TW" dirty="0">
                <a:solidFill>
                  <a:schemeClr val="tx2">
                    <a:lumMod val="75000"/>
                  </a:schemeClr>
                </a:solidFill>
              </a:rPr>
              <a:t>statistical technique </a:t>
            </a:r>
            <a:r>
              <a:rPr lang="en-US" altLang="zh-TW" dirty="0"/>
              <a:t>to calculate the </a:t>
            </a:r>
            <a:r>
              <a:rPr lang="en-US" altLang="zh-TW" u="sng" dirty="0"/>
              <a:t>different odds of various age cohorts </a:t>
            </a:r>
            <a:r>
              <a:rPr lang="en-US" altLang="zh-TW" dirty="0"/>
              <a:t>(</a:t>
            </a:r>
            <a:r>
              <a:rPr lang="en-US" altLang="zh-TW" dirty="0" smtClean="0"/>
              <a:t>benchmarking age cohort is 40-44 years). 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The </a:t>
            </a:r>
            <a:r>
              <a:rPr lang="en-US" altLang="zh-TW" dirty="0">
                <a:solidFill>
                  <a:srgbClr val="FF0000"/>
                </a:solidFill>
              </a:rPr>
              <a:t>timeframe is between 1994 and 2014 </a:t>
            </a:r>
            <a:r>
              <a:rPr lang="en-US" altLang="zh-TW" dirty="0"/>
              <a:t>with </a:t>
            </a:r>
            <a:r>
              <a:rPr lang="en-US" altLang="zh-TW" u="sng" dirty="0"/>
              <a:t>five year as interval</a:t>
            </a:r>
            <a:r>
              <a:rPr lang="en-US" altLang="zh-TW" dirty="0"/>
              <a:t>. The results can shed lights on </a:t>
            </a:r>
            <a:r>
              <a:rPr lang="en-US" altLang="zh-TW" b="1" dirty="0"/>
              <a:t>whether earlier generations enjoy better chance at upward occupational mobility or not</a:t>
            </a:r>
            <a:r>
              <a:rPr lang="en-US" altLang="zh-TW" dirty="0"/>
              <a:t>.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Research Design and Method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8393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2276467"/>
              </p:ext>
            </p:extLst>
          </p:nvPr>
        </p:nvGraphicFramePr>
        <p:xfrm>
          <a:off x="755576" y="1844824"/>
          <a:ext cx="7787208" cy="44644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924"/>
                <a:gridCol w="2335428"/>
                <a:gridCol w="2335428"/>
                <a:gridCol w="2335428"/>
              </a:tblGrid>
              <a:tr h="345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1994</a:t>
                      </a:r>
                      <a:endParaRPr lang="zh-TW" sz="1600" b="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1999</a:t>
                      </a:r>
                      <a:endParaRPr lang="zh-TW" sz="1600" b="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zh-TW" sz="1600" b="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7007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 cohort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20-24y(born1970-1974)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25-29y(born1965-1969)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30-34y(born1960-1964)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35-39y(born1955-1959)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40-44y(born1950-1954)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20-24y(born1975-1979)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25-29y(born1970-1974)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30-34y(born1965-1969)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35-39y(born1960-1964)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40-44y(born1955-1959)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20-24y(born1980-1984)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25-29y(born1975-1979)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30-34y(born1970-1974)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35-39y(born1965-1969)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40-44y(born1960-1964)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5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0728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 cohort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20-24y(born1985-1989)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25-29y(born1980-1984)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30-34y(born1975-1979)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35-39y(born1970-1974)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40-44y(born1965-1969)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20-24y(born1990-1994)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25-29y(born1985-1989)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30-34y(born1980-1984)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35-39y(born1975-1979)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40-44y(born1970-1974)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zh-TW" sz="1600" kern="100" dirty="0">
                        <a:effectLst/>
                        <a:latin typeface="Times New Roman" panose="02020603050405020304" pitchFamily="18" charset="0"/>
                        <a:ea typeface="標楷體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The Design of </a:t>
            </a:r>
            <a:br>
              <a:rPr lang="en-US" altLang="zh-TW" dirty="0" smtClean="0"/>
            </a:br>
            <a:r>
              <a:rPr lang="en-US" altLang="zh-TW" dirty="0" smtClean="0"/>
              <a:t>Timeframe and Age Cohort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7258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1492</TotalTime>
  <Words>1907</Words>
  <Application>Microsoft Office PowerPoint</Application>
  <PresentationFormat>On-screen Show (4:3)</PresentationFormat>
  <Paragraphs>304</Paragraphs>
  <Slides>33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標楷體</vt:lpstr>
      <vt:lpstr>新細明體</vt:lpstr>
      <vt:lpstr>Arial</vt:lpstr>
      <vt:lpstr>Calibri</vt:lpstr>
      <vt:lpstr>Candara</vt:lpstr>
      <vt:lpstr>Symbol</vt:lpstr>
      <vt:lpstr>Times New Roman</vt:lpstr>
      <vt:lpstr>波形</vt:lpstr>
      <vt:lpstr>Changing Youth Career Opportunity: A Generational Mobility Perspective</vt:lpstr>
      <vt:lpstr>An Expanded sector:  massification of HE in Taiwan</vt:lpstr>
      <vt:lpstr>Transitional Path:  The relative opportunity</vt:lpstr>
      <vt:lpstr>Number of higher education institutions by type</vt:lpstr>
      <vt:lpstr>Number of students in HE, by level</vt:lpstr>
      <vt:lpstr>Generational Mobility</vt:lpstr>
      <vt:lpstr>Research Question</vt:lpstr>
      <vt:lpstr>Research Design and Method</vt:lpstr>
      <vt:lpstr>The Design of  Timeframe and Age Cohort</vt:lpstr>
      <vt:lpstr>Data Source and Quality</vt:lpstr>
      <vt:lpstr>Focusing on  university/college graduates</vt:lpstr>
      <vt:lpstr>Five levels of jobs:</vt:lpstr>
      <vt:lpstr>PowerPoint Presentation</vt:lpstr>
      <vt:lpstr>Sampling</vt:lpstr>
      <vt:lpstr>PowerPoint Presentation</vt:lpstr>
      <vt:lpstr>Logistics regression results</vt:lpstr>
      <vt:lpstr>Relative expectance opportunity</vt:lpstr>
      <vt:lpstr>Generations Matter</vt:lpstr>
      <vt:lpstr>Generations Matter</vt:lpstr>
      <vt:lpstr>Relative expectancies of professional position</vt:lpstr>
      <vt:lpstr>Relative expectancies of  semi-professional position</vt:lpstr>
      <vt:lpstr>Generations Matter</vt:lpstr>
      <vt:lpstr>Initial Observations</vt:lpstr>
      <vt:lpstr>Initial Observations</vt:lpstr>
      <vt:lpstr>Discussion</vt:lpstr>
      <vt:lpstr>Career path and changing economic structure</vt:lpstr>
      <vt:lpstr>Unemployment rates in Taiwan</vt:lpstr>
      <vt:lpstr>Declining average wages (after inflation adjustment in $NT Dollars)</vt:lpstr>
      <vt:lpstr>Average wage from 2000 to 2012 (percent)</vt:lpstr>
      <vt:lpstr>Questions emerge</vt:lpstr>
      <vt:lpstr>Initial conclusion</vt:lpstr>
      <vt:lpstr>Temporary explanation</vt:lpstr>
      <vt:lpstr>Temporary explanation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Changing Youth Career Opportunity: A Generational Mobility Perspective</dc:title>
  <dc:creator>Windows User</dc:creator>
  <cp:lastModifiedBy>Richard Arnold</cp:lastModifiedBy>
  <cp:revision>129</cp:revision>
  <dcterms:created xsi:type="dcterms:W3CDTF">2016-05-19T14:49:03Z</dcterms:created>
  <dcterms:modified xsi:type="dcterms:W3CDTF">2016-06-28T15:14:37Z</dcterms:modified>
</cp:coreProperties>
</file>