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9.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64" r:id="rId4"/>
    <p:sldMasterId id="2147483982" r:id="rId5"/>
    <p:sldMasterId id="2147483998" r:id="rId6"/>
    <p:sldMasterId id="2147484014" r:id="rId7"/>
    <p:sldMasterId id="2147484030" r:id="rId8"/>
    <p:sldMasterId id="2147484046" r:id="rId9"/>
    <p:sldMasterId id="2147484062" r:id="rId10"/>
    <p:sldMasterId id="2147484078" r:id="rId11"/>
    <p:sldMasterId id="2147484094" r:id="rId12"/>
    <p:sldMasterId id="2147484110" r:id="rId13"/>
  </p:sldMasterIdLst>
  <p:notesMasterIdLst>
    <p:notesMasterId r:id="rId39"/>
  </p:notesMasterIdLst>
  <p:handoutMasterIdLst>
    <p:handoutMasterId r:id="rId40"/>
  </p:handoutMasterIdLst>
  <p:sldIdLst>
    <p:sldId id="292" r:id="rId14"/>
    <p:sldId id="347" r:id="rId15"/>
    <p:sldId id="298" r:id="rId16"/>
    <p:sldId id="310" r:id="rId17"/>
    <p:sldId id="349" r:id="rId18"/>
    <p:sldId id="325" r:id="rId19"/>
    <p:sldId id="328" r:id="rId20"/>
    <p:sldId id="329" r:id="rId21"/>
    <p:sldId id="338" r:id="rId22"/>
    <p:sldId id="341" r:id="rId23"/>
    <p:sldId id="330" r:id="rId24"/>
    <p:sldId id="331" r:id="rId25"/>
    <p:sldId id="324" r:id="rId26"/>
    <p:sldId id="320" r:id="rId27"/>
    <p:sldId id="308" r:id="rId28"/>
    <p:sldId id="309" r:id="rId29"/>
    <p:sldId id="305" r:id="rId30"/>
    <p:sldId id="333" r:id="rId31"/>
    <p:sldId id="342" r:id="rId32"/>
    <p:sldId id="334" r:id="rId33"/>
    <p:sldId id="315" r:id="rId34"/>
    <p:sldId id="345" r:id="rId35"/>
    <p:sldId id="346" r:id="rId36"/>
    <p:sldId id="350" r:id="rId37"/>
    <p:sldId id="348" r:id="rId38"/>
  </p:sldIdLst>
  <p:sldSz cx="9144000" cy="6858000" type="screen4x3"/>
  <p:notesSz cx="6797675" cy="9928225"/>
  <p:defaultTextStyle>
    <a:defPPr>
      <a:defRPr lang="en-GB"/>
    </a:defPPr>
    <a:lvl1pPr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C828"/>
    <a:srgbClr val="051B35"/>
    <a:srgbClr val="EFA720"/>
    <a:srgbClr val="008C99"/>
    <a:srgbClr val="CD0032"/>
    <a:srgbClr val="DE6222"/>
    <a:srgbClr val="4B384C"/>
    <a:srgbClr val="2217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8" autoAdjust="0"/>
    <p:restoredTop sz="80669" autoAdjust="0"/>
  </p:normalViewPr>
  <p:slideViewPr>
    <p:cSldViewPr snapToGrid="0" snapToObjects="1">
      <p:cViewPr varScale="1">
        <p:scale>
          <a:sx n="63" d="100"/>
          <a:sy n="63" d="100"/>
        </p:scale>
        <p:origin x="17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v\Dropbox\CELS\CCY%20project\Data\Quant%20data\Workbook%20-%20prelim%20analysis%20for%20launc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v\Dropbox\CELS\CCY%20project\Data\Quant%20data\Workbook%20-%20prelim%20analysis%20for%20launc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avkeating:Dropbox:CELS:CCY%20project:Dissemination:Westminster%20seminar:issuesofinterest.xls"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Av\Dropbox\CELS\CCY%20project\Dissemination\Westminster%20seminar\issuesofinterest.xls"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oleObject" Target="file:///C:\Users\Av\Dropbox\CELS\CCY%20project\Dissemination\Westminster%20seminar\issuesofinterest.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v\Dropbox\CELS\CCY%20project\Dissemination\Westminster%20seminar\Comparing%20samples%20workbook%20(version%20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avkeating:Library:Application%20Support:Microsoft:Office:Office%202011%20AutoRecovery:Comparing%20samples%20workbook%20(version%201).xlsb"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CELS\Book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Helvetica" panose="020B0604020202020204" pitchFamily="34" charset="0"/>
                <a:ea typeface="+mn-ea"/>
                <a:cs typeface="Helvetica" panose="020B0604020202020204" pitchFamily="34" charset="0"/>
              </a:defRPr>
            </a:pPr>
            <a:r>
              <a:rPr lang="en-GB" sz="2000" b="0" i="1" dirty="0">
                <a:solidFill>
                  <a:schemeClr val="tx2">
                    <a:lumMod val="50000"/>
                    <a:lumOff val="50000"/>
                  </a:schemeClr>
                </a:solidFill>
                <a:latin typeface="Helvetica" panose="020B0604020202020204" pitchFamily="34" charset="0"/>
                <a:cs typeface="Helvetica" panose="020B0604020202020204" pitchFamily="34" charset="0"/>
              </a:rPr>
              <a:t>Have you ever.... (%</a:t>
            </a:r>
            <a:r>
              <a:rPr lang="en-GB" sz="2000" b="0" i="1" baseline="0" dirty="0">
                <a:solidFill>
                  <a:schemeClr val="tx2">
                    <a:lumMod val="50000"/>
                    <a:lumOff val="50000"/>
                  </a:schemeClr>
                </a:solidFill>
                <a:latin typeface="Helvetica" panose="020B0604020202020204" pitchFamily="34" charset="0"/>
                <a:cs typeface="Helvetica" panose="020B0604020202020204" pitchFamily="34" charset="0"/>
              </a:rPr>
              <a:t> yes</a:t>
            </a:r>
            <a:r>
              <a:rPr lang="en-GB" sz="2000" b="0" i="1" baseline="0" dirty="0">
                <a:solidFill>
                  <a:srgbClr val="00B0F0"/>
                </a:solidFill>
                <a:latin typeface="Helvetica" panose="020B0604020202020204" pitchFamily="34" charset="0"/>
                <a:cs typeface="Helvetica" panose="020B0604020202020204" pitchFamily="34" charset="0"/>
              </a:rPr>
              <a:t>)</a:t>
            </a:r>
            <a:endParaRPr lang="en-GB" sz="2000" b="0" i="1" dirty="0">
              <a:solidFill>
                <a:srgbClr val="00B0F0"/>
              </a:solidFill>
              <a:latin typeface="Helvetica" panose="020B0604020202020204" pitchFamily="34" charset="0"/>
              <a:cs typeface="Helvetica" panose="020B0604020202020204" pitchFamily="34" charset="0"/>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Helvetica" panose="020B0604020202020204" pitchFamily="34" charset="0"/>
              <a:ea typeface="+mn-ea"/>
              <a:cs typeface="Helvetica" panose="020B0604020202020204" pitchFamily="34" charset="0"/>
            </a:defRPr>
          </a:pPr>
          <a:endParaRPr lang="en-US"/>
        </a:p>
      </c:txPr>
    </c:title>
    <c:autoTitleDeleted val="0"/>
    <c:plotArea>
      <c:layout>
        <c:manualLayout>
          <c:layoutTarget val="inner"/>
          <c:xMode val="edge"/>
          <c:yMode val="edge"/>
          <c:x val="0.57563641923400399"/>
          <c:y val="0.203395883925724"/>
          <c:w val="0.400631110431584"/>
          <c:h val="0.72806829052910504"/>
        </c:manualLayout>
      </c:layout>
      <c:barChart>
        <c:barDir val="bar"/>
        <c:grouping val="clustered"/>
        <c:varyColors val="0"/>
        <c:ser>
          <c:idx val="0"/>
          <c:order val="0"/>
          <c:tx>
            <c:strRef>
              <c:f>PolBehav!$B$138</c:f>
              <c:strCache>
                <c:ptCount val="1"/>
                <c:pt idx="0">
                  <c:v>% GB</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Helvetica" panose="020B0604020202020204" pitchFamily="34" charset="0"/>
                    <a:ea typeface="+mn-ea"/>
                    <a:cs typeface="Helvetica"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PolBehav!$A$139:$A$146</c:f>
              <c:strCache>
                <c:ptCount val="8"/>
                <c:pt idx="0">
                  <c:v>Used a social network site to start a campaign </c:v>
                </c:pt>
                <c:pt idx="1">
                  <c:v>Taken part in a public demonstration /protest</c:v>
                </c:pt>
                <c:pt idx="2">
                  <c:v>Contacted a local councillor or MP</c:v>
                </c:pt>
                <c:pt idx="3">
                  <c:v>Followed or 'Liked' a politician on social media</c:v>
                </c:pt>
                <c:pt idx="4">
                  <c:v>Boycotted a business, product or brand </c:v>
                </c:pt>
                <c:pt idx="5">
                  <c:v>Joined/ followed a campaign group on social media</c:v>
                </c:pt>
                <c:pt idx="6">
                  <c:v>Signed a petition </c:v>
                </c:pt>
                <c:pt idx="7">
                  <c:v>Voted in a local or national election</c:v>
                </c:pt>
              </c:strCache>
            </c:strRef>
          </c:cat>
          <c:val>
            <c:numRef>
              <c:f>PolBehav!$B$139:$B$146</c:f>
              <c:numCache>
                <c:formatCode>0%</c:formatCode>
                <c:ptCount val="8"/>
                <c:pt idx="0">
                  <c:v>0.03</c:v>
                </c:pt>
                <c:pt idx="1">
                  <c:v>0.1</c:v>
                </c:pt>
                <c:pt idx="2">
                  <c:v>0.12</c:v>
                </c:pt>
                <c:pt idx="3">
                  <c:v>0.15</c:v>
                </c:pt>
                <c:pt idx="4">
                  <c:v>0.15</c:v>
                </c:pt>
                <c:pt idx="5">
                  <c:v>0.18</c:v>
                </c:pt>
                <c:pt idx="6">
                  <c:v>0.43</c:v>
                </c:pt>
                <c:pt idx="7">
                  <c:v>0.48</c:v>
                </c:pt>
              </c:numCache>
            </c:numRef>
          </c:val>
        </c:ser>
        <c:dLbls>
          <c:showLegendKey val="0"/>
          <c:showVal val="0"/>
          <c:showCatName val="0"/>
          <c:showSerName val="0"/>
          <c:showPercent val="0"/>
          <c:showBubbleSize val="0"/>
        </c:dLbls>
        <c:gapWidth val="182"/>
        <c:axId val="185738360"/>
        <c:axId val="185738752"/>
      </c:barChart>
      <c:catAx>
        <c:axId val="1857383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Helvetica" panose="020B0604020202020204" pitchFamily="34" charset="0"/>
                <a:ea typeface="+mn-ea"/>
                <a:cs typeface="Helvetica" panose="020B0604020202020204" pitchFamily="34" charset="0"/>
              </a:defRPr>
            </a:pPr>
            <a:endParaRPr lang="en-US"/>
          </a:p>
        </c:txPr>
        <c:crossAx val="185738752"/>
        <c:crosses val="autoZero"/>
        <c:auto val="1"/>
        <c:lblAlgn val="l"/>
        <c:lblOffset val="100"/>
        <c:noMultiLvlLbl val="0"/>
      </c:catAx>
      <c:valAx>
        <c:axId val="185738752"/>
        <c:scaling>
          <c:orientation val="minMax"/>
        </c:scaling>
        <c:delete val="1"/>
        <c:axPos val="b"/>
        <c:numFmt formatCode="0%" sourceLinked="1"/>
        <c:majorTickMark val="none"/>
        <c:minorTickMark val="none"/>
        <c:tickLblPos val="nextTo"/>
        <c:crossAx val="18573836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i="1" dirty="0">
                <a:solidFill>
                  <a:schemeClr val="tx2">
                    <a:lumMod val="50000"/>
                    <a:lumOff val="50000"/>
                  </a:schemeClr>
                </a:solidFill>
              </a:rPr>
              <a:t>How often do you use social networking sites to do the following? (%)</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PolBehav!$B$174</c:f>
              <c:strCache>
                <c:ptCount val="1"/>
                <c:pt idx="0">
                  <c:v>Once a month or more</c:v>
                </c:pt>
              </c:strCache>
            </c:strRef>
          </c:tx>
          <c:spPr>
            <a:solidFill>
              <a:schemeClr val="accent1"/>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Lst>
            </c:dLbl>
            <c:dLbl>
              <c:idx val="1"/>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PolBehav!$A$175:$A$177</c:f>
              <c:strCache>
                <c:ptCount val="3"/>
                <c:pt idx="0">
                  <c:v>Post your own political/ civic comments</c:v>
                </c:pt>
                <c:pt idx="1">
                  <c:v> 'Like' or repost political/ civic material </c:v>
                </c:pt>
                <c:pt idx="2">
                  <c:v>Post links to political stories or articles </c:v>
                </c:pt>
              </c:strCache>
            </c:strRef>
          </c:cat>
          <c:val>
            <c:numRef>
              <c:f>PolBehav!$B$175:$B$177</c:f>
              <c:numCache>
                <c:formatCode>General</c:formatCode>
                <c:ptCount val="3"/>
                <c:pt idx="0">
                  <c:v>55</c:v>
                </c:pt>
                <c:pt idx="1">
                  <c:v>55</c:v>
                </c:pt>
                <c:pt idx="2">
                  <c:v>46</c:v>
                </c:pt>
              </c:numCache>
            </c:numRef>
          </c:val>
        </c:ser>
        <c:ser>
          <c:idx val="1"/>
          <c:order val="1"/>
          <c:tx>
            <c:strRef>
              <c:f>PolBehav!$C$174</c:f>
              <c:strCache>
                <c:ptCount val="1"/>
                <c:pt idx="0">
                  <c:v>Never</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PolBehav!$A$175:$A$177</c:f>
              <c:strCache>
                <c:ptCount val="3"/>
                <c:pt idx="0">
                  <c:v>Post your own political/ civic comments</c:v>
                </c:pt>
                <c:pt idx="1">
                  <c:v> 'Like' or repost political/ civic material </c:v>
                </c:pt>
                <c:pt idx="2">
                  <c:v>Post links to political stories or articles </c:v>
                </c:pt>
              </c:strCache>
            </c:strRef>
          </c:cat>
          <c:val>
            <c:numRef>
              <c:f>PolBehav!$C$175:$C$177</c:f>
              <c:numCache>
                <c:formatCode>###0</c:formatCode>
                <c:ptCount val="3"/>
                <c:pt idx="0">
                  <c:v>41</c:v>
                </c:pt>
                <c:pt idx="1">
                  <c:v>42</c:v>
                </c:pt>
                <c:pt idx="2">
                  <c:v>51</c:v>
                </c:pt>
              </c:numCache>
            </c:numRef>
          </c:val>
        </c:ser>
        <c:dLbls>
          <c:showLegendKey val="0"/>
          <c:showVal val="0"/>
          <c:showCatName val="0"/>
          <c:showSerName val="0"/>
          <c:showPercent val="0"/>
          <c:showBubbleSize val="0"/>
        </c:dLbls>
        <c:gapWidth val="150"/>
        <c:overlap val="100"/>
        <c:axId val="185739536"/>
        <c:axId val="185739928"/>
      </c:barChart>
      <c:catAx>
        <c:axId val="185739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85739928"/>
        <c:crosses val="autoZero"/>
        <c:auto val="1"/>
        <c:lblAlgn val="ctr"/>
        <c:lblOffset val="100"/>
        <c:noMultiLvlLbl val="0"/>
      </c:catAx>
      <c:valAx>
        <c:axId val="185739928"/>
        <c:scaling>
          <c:orientation val="minMax"/>
        </c:scaling>
        <c:delete val="1"/>
        <c:axPos val="b"/>
        <c:numFmt formatCode="General" sourceLinked="1"/>
        <c:majorTickMark val="none"/>
        <c:minorTickMark val="none"/>
        <c:tickLblPos val="nextTo"/>
        <c:crossAx val="185739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b="0" i="1" dirty="0" smtClean="0">
                <a:solidFill>
                  <a:schemeClr val="tx2">
                    <a:lumMod val="50000"/>
                    <a:lumOff val="50000"/>
                  </a:schemeClr>
                </a:solidFill>
              </a:rPr>
              <a:t>What is the single</a:t>
            </a:r>
            <a:r>
              <a:rPr lang="en-US" b="0" i="1" baseline="0" dirty="0" smtClean="0">
                <a:solidFill>
                  <a:schemeClr val="tx2">
                    <a:lumMod val="50000"/>
                    <a:lumOff val="50000"/>
                  </a:schemeClr>
                </a:solidFill>
              </a:rPr>
              <a:t> most important issue facing the country at the moment? Top 5 responses from young adults compared with adults over 35 (%)</a:t>
            </a:r>
            <a:endParaRPr lang="en-US" b="0" i="1" dirty="0">
              <a:solidFill>
                <a:schemeClr val="tx2">
                  <a:lumMod val="50000"/>
                  <a:lumOff val="50000"/>
                </a:schemeClr>
              </a:solidFill>
            </a:endParaRPr>
          </a:p>
        </c:rich>
      </c:tx>
      <c:layout>
        <c:manualLayout>
          <c:xMode val="edge"/>
          <c:yMode val="edge"/>
          <c:x val="5.6263609409934898E-2"/>
          <c:y val="0"/>
        </c:manualLayout>
      </c:layout>
      <c:overlay val="0"/>
    </c:title>
    <c:autoTitleDeleted val="0"/>
    <c:plotArea>
      <c:layout/>
      <c:barChart>
        <c:barDir val="col"/>
        <c:grouping val="clustered"/>
        <c:varyColors val="0"/>
        <c:ser>
          <c:idx val="0"/>
          <c:order val="0"/>
          <c:tx>
            <c:strRef>
              <c:f>graphs!$B$86</c:f>
              <c:strCache>
                <c:ptCount val="1"/>
                <c:pt idx="0">
                  <c:v>CELS cohort (Age 23)</c:v>
                </c:pt>
              </c:strCache>
            </c:strRef>
          </c:tx>
          <c:spPr>
            <a:solidFill>
              <a:schemeClr val="tx2">
                <a:lumMod val="50000"/>
                <a:lumOff val="50000"/>
              </a:schemeClr>
            </a:solidFill>
            <a:effectLst/>
          </c:spPr>
          <c:invertIfNegative val="0"/>
          <c:dPt>
            <c:idx val="0"/>
            <c:invertIfNegative val="0"/>
            <c:bubble3D val="0"/>
            <c:spPr>
              <a:solidFill>
                <a:srgbClr val="008C99"/>
              </a:solidFill>
              <a:effectLst/>
            </c:spPr>
          </c:dPt>
          <c:dPt>
            <c:idx val="1"/>
            <c:invertIfNegative val="0"/>
            <c:bubble3D val="0"/>
            <c:spPr>
              <a:solidFill>
                <a:srgbClr val="008C99"/>
              </a:solidFill>
              <a:effectLst/>
            </c:spPr>
          </c:dPt>
          <c:dPt>
            <c:idx val="2"/>
            <c:invertIfNegative val="0"/>
            <c:bubble3D val="0"/>
            <c:spPr>
              <a:solidFill>
                <a:srgbClr val="008C99"/>
              </a:solidFill>
              <a:effectLst/>
            </c:spPr>
          </c:dPt>
          <c:dPt>
            <c:idx val="3"/>
            <c:invertIfNegative val="0"/>
            <c:bubble3D val="0"/>
            <c:spPr>
              <a:solidFill>
                <a:srgbClr val="008C99"/>
              </a:solidFill>
              <a:effectLst/>
            </c:spPr>
          </c:dPt>
          <c:dPt>
            <c:idx val="4"/>
            <c:invertIfNegative val="0"/>
            <c:bubble3D val="0"/>
            <c:spPr>
              <a:solidFill>
                <a:srgbClr val="008C99"/>
              </a:solidFill>
              <a:effectLst/>
            </c:spPr>
          </c:dPt>
          <c:dLbls>
            <c:numFmt formatCode="#,##0" sourceLinked="0"/>
            <c:spPr>
              <a:noFill/>
              <a:ln>
                <a:noFill/>
              </a:ln>
              <a:effectLst/>
            </c:spPr>
            <c:txPr>
              <a:bodyPr/>
              <a:lstStyle/>
              <a:p>
                <a:pPr>
                  <a:defRPr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graphs!$A$87:$A$91</c:f>
              <c:strCache>
                <c:ptCount val="5"/>
                <c:pt idx="0">
                  <c:v>Immigration</c:v>
                </c:pt>
                <c:pt idx="1">
                  <c:v>Unemployment</c:v>
                </c:pt>
                <c:pt idx="2">
                  <c:v>State of the economy</c:v>
                </c:pt>
                <c:pt idx="3">
                  <c:v>NHS</c:v>
                </c:pt>
                <c:pt idx="4">
                  <c:v>Terrorism</c:v>
                </c:pt>
              </c:strCache>
            </c:strRef>
          </c:cat>
          <c:val>
            <c:numRef>
              <c:f>graphs!$B$87:$B$91</c:f>
              <c:numCache>
                <c:formatCode>General</c:formatCode>
                <c:ptCount val="5"/>
                <c:pt idx="0">
                  <c:v>18.3</c:v>
                </c:pt>
                <c:pt idx="1">
                  <c:v>18.100000000000001</c:v>
                </c:pt>
                <c:pt idx="2">
                  <c:v>11.8</c:v>
                </c:pt>
                <c:pt idx="3">
                  <c:v>6.6</c:v>
                </c:pt>
                <c:pt idx="4">
                  <c:v>5.5</c:v>
                </c:pt>
              </c:numCache>
            </c:numRef>
          </c:val>
        </c:ser>
        <c:ser>
          <c:idx val="1"/>
          <c:order val="1"/>
          <c:tx>
            <c:strRef>
              <c:f>graphs!$C$86</c:f>
              <c:strCache>
                <c:ptCount val="1"/>
                <c:pt idx="0">
                  <c:v>Over 35s (BES)</c:v>
                </c:pt>
              </c:strCache>
            </c:strRef>
          </c:tx>
          <c:spPr>
            <a:solidFill>
              <a:srgbClr val="AFC828"/>
            </a:solidFill>
            <a:effectLst/>
          </c:spPr>
          <c:invertIfNegative val="0"/>
          <c:dLbls>
            <c:numFmt formatCode="#,##0" sourceLinked="0"/>
            <c:spPr>
              <a:noFill/>
              <a:ln>
                <a:noFill/>
              </a:ln>
              <a:effectLst/>
            </c:spPr>
            <c:txPr>
              <a:bodyPr/>
              <a:lstStyle/>
              <a:p>
                <a:pPr>
                  <a:defRPr lang="en-GB" sz="14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graphs!$A$87:$A$91</c:f>
              <c:strCache>
                <c:ptCount val="5"/>
                <c:pt idx="0">
                  <c:v>Immigration</c:v>
                </c:pt>
                <c:pt idx="1">
                  <c:v>Unemployment</c:v>
                </c:pt>
                <c:pt idx="2">
                  <c:v>State of the economy</c:v>
                </c:pt>
                <c:pt idx="3">
                  <c:v>NHS</c:v>
                </c:pt>
                <c:pt idx="4">
                  <c:v>Terrorism</c:v>
                </c:pt>
              </c:strCache>
            </c:strRef>
          </c:cat>
          <c:val>
            <c:numRef>
              <c:f>graphs!$C$87:$C$91</c:f>
              <c:numCache>
                <c:formatCode>###0.0</c:formatCode>
                <c:ptCount val="5"/>
                <c:pt idx="0">
                  <c:v>29.033719500355961</c:v>
                </c:pt>
                <c:pt idx="1">
                  <c:v>3.3784221086013848</c:v>
                </c:pt>
                <c:pt idx="2">
                  <c:v>31.18891981101547</c:v>
                </c:pt>
                <c:pt idx="3" formatCode="General">
                  <c:v>2.2999999999999998</c:v>
                </c:pt>
                <c:pt idx="4">
                  <c:v>0.5</c:v>
                </c:pt>
              </c:numCache>
            </c:numRef>
          </c:val>
        </c:ser>
        <c:dLbls>
          <c:dLblPos val="outEnd"/>
          <c:showLegendKey val="0"/>
          <c:showVal val="1"/>
          <c:showCatName val="0"/>
          <c:showSerName val="0"/>
          <c:showPercent val="0"/>
          <c:showBubbleSize val="0"/>
        </c:dLbls>
        <c:gapWidth val="150"/>
        <c:axId val="185740712"/>
        <c:axId val="185741104"/>
      </c:barChart>
      <c:catAx>
        <c:axId val="185740712"/>
        <c:scaling>
          <c:orientation val="minMax"/>
        </c:scaling>
        <c:delete val="0"/>
        <c:axPos val="b"/>
        <c:numFmt formatCode="General" sourceLinked="0"/>
        <c:majorTickMark val="out"/>
        <c:minorTickMark val="none"/>
        <c:tickLblPos val="nextTo"/>
        <c:txPr>
          <a:bodyPr/>
          <a:lstStyle/>
          <a:p>
            <a:pPr>
              <a:defRPr sz="1600"/>
            </a:pPr>
            <a:endParaRPr lang="en-US"/>
          </a:p>
        </c:txPr>
        <c:crossAx val="185741104"/>
        <c:crosses val="autoZero"/>
        <c:auto val="1"/>
        <c:lblAlgn val="ctr"/>
        <c:lblOffset val="100"/>
        <c:noMultiLvlLbl val="0"/>
      </c:catAx>
      <c:valAx>
        <c:axId val="185741104"/>
        <c:scaling>
          <c:orientation val="minMax"/>
        </c:scaling>
        <c:delete val="1"/>
        <c:axPos val="l"/>
        <c:numFmt formatCode="General" sourceLinked="1"/>
        <c:majorTickMark val="out"/>
        <c:minorTickMark val="none"/>
        <c:tickLblPos val="nextTo"/>
        <c:crossAx val="185740712"/>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graphs!$B$53</c:f>
              <c:strCache>
                <c:ptCount val="1"/>
                <c:pt idx="0">
                  <c:v>Males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graphs!$A$54:$A$56</c:f>
              <c:strCache>
                <c:ptCount val="3"/>
                <c:pt idx="0">
                  <c:v>Immigration</c:v>
                </c:pt>
                <c:pt idx="1">
                  <c:v>State of the economy</c:v>
                </c:pt>
                <c:pt idx="2">
                  <c:v>NHS</c:v>
                </c:pt>
              </c:strCache>
            </c:strRef>
          </c:cat>
          <c:val>
            <c:numRef>
              <c:f>graphs!$B$54:$B$56</c:f>
              <c:numCache>
                <c:formatCode>###0.0%</c:formatCode>
                <c:ptCount val="3"/>
                <c:pt idx="0">
                  <c:v>0.1652542372881356</c:v>
                </c:pt>
                <c:pt idx="1">
                  <c:v>0.13983050847457626</c:v>
                </c:pt>
                <c:pt idx="2">
                  <c:v>4.3999999999999997E-2</c:v>
                </c:pt>
              </c:numCache>
            </c:numRef>
          </c:val>
        </c:ser>
        <c:ser>
          <c:idx val="1"/>
          <c:order val="1"/>
          <c:tx>
            <c:strRef>
              <c:f>graphs!$C$53</c:f>
              <c:strCache>
                <c:ptCount val="1"/>
                <c:pt idx="0">
                  <c:v>Females</c:v>
                </c:pt>
              </c:strCache>
            </c:strRef>
          </c:tx>
          <c:spPr>
            <a:solidFill>
              <a:srgbClr val="AFC82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graphs!$A$54:$A$56</c:f>
              <c:strCache>
                <c:ptCount val="3"/>
                <c:pt idx="0">
                  <c:v>Immigration</c:v>
                </c:pt>
                <c:pt idx="1">
                  <c:v>State of the economy</c:v>
                </c:pt>
                <c:pt idx="2">
                  <c:v>NHS</c:v>
                </c:pt>
              </c:strCache>
            </c:strRef>
          </c:cat>
          <c:val>
            <c:numRef>
              <c:f>graphs!$C$54:$C$56</c:f>
              <c:numCache>
                <c:formatCode>###0.0%</c:formatCode>
                <c:ptCount val="3"/>
                <c:pt idx="0">
                  <c:v>0.20084566596194503</c:v>
                </c:pt>
                <c:pt idx="1">
                  <c:v>9.3023255813953487E-2</c:v>
                </c:pt>
                <c:pt idx="2">
                  <c:v>8.6999999999999994E-2</c:v>
                </c:pt>
              </c:numCache>
            </c:numRef>
          </c:val>
        </c:ser>
        <c:dLbls>
          <c:showLegendKey val="0"/>
          <c:showVal val="0"/>
          <c:showCatName val="0"/>
          <c:showSerName val="0"/>
          <c:showPercent val="0"/>
          <c:showBubbleSize val="0"/>
        </c:dLbls>
        <c:gapWidth val="150"/>
        <c:axId val="185741888"/>
        <c:axId val="185742280"/>
      </c:barChart>
      <c:catAx>
        <c:axId val="185741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185742280"/>
        <c:crosses val="autoZero"/>
        <c:auto val="1"/>
        <c:lblAlgn val="ctr"/>
        <c:lblOffset val="100"/>
        <c:noMultiLvlLbl val="0"/>
      </c:catAx>
      <c:valAx>
        <c:axId val="185742280"/>
        <c:scaling>
          <c:orientation val="minMax"/>
        </c:scaling>
        <c:delete val="1"/>
        <c:axPos val="l"/>
        <c:numFmt formatCode="###0.0%" sourceLinked="1"/>
        <c:majorTickMark val="none"/>
        <c:minorTickMark val="none"/>
        <c:tickLblPos val="nextTo"/>
        <c:crossAx val="185741888"/>
        <c:crosses val="autoZero"/>
        <c:crossBetween val="between"/>
      </c:valAx>
      <c:spPr>
        <a:noFill/>
        <a:ln>
          <a:noFill/>
        </a:ln>
        <a:effectLst/>
      </c:spPr>
    </c:plotArea>
    <c:legend>
      <c:legendPos val="r"/>
      <c:layout>
        <c:manualLayout>
          <c:xMode val="edge"/>
          <c:yMode val="edge"/>
          <c:x val="0.81721055701370671"/>
          <c:y val="5.4843708130239685E-2"/>
          <c:w val="0.18124623310975016"/>
          <c:h val="0.3460949744003464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graphs!$B$68</c:f>
              <c:strCache>
                <c:ptCount val="1"/>
                <c:pt idx="0">
                  <c:v>Up to lower secondary (Level 2)</c:v>
                </c:pt>
              </c:strCache>
            </c:strRef>
          </c:tx>
          <c:spPr>
            <a:solidFill>
              <a:schemeClr val="accent1"/>
            </a:solidFill>
            <a:ln>
              <a:noFill/>
            </a:ln>
            <a:effectLst/>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graphs!$A$69:$A$73</c:f>
              <c:strCache>
                <c:ptCount val="5"/>
                <c:pt idx="0">
                  <c:v>Immigration</c:v>
                </c:pt>
                <c:pt idx="1">
                  <c:v>Unemployment</c:v>
                </c:pt>
                <c:pt idx="2">
                  <c:v>State of the economy</c:v>
                </c:pt>
                <c:pt idx="3">
                  <c:v>NHS</c:v>
                </c:pt>
                <c:pt idx="4">
                  <c:v>War against terrorism</c:v>
                </c:pt>
              </c:strCache>
            </c:strRef>
          </c:cat>
          <c:val>
            <c:numRef>
              <c:f>graphs!$B$69:$B$73</c:f>
              <c:numCache>
                <c:formatCode>###0.0%</c:formatCode>
                <c:ptCount val="5"/>
                <c:pt idx="0">
                  <c:v>0.23529411764705899</c:v>
                </c:pt>
                <c:pt idx="1">
                  <c:v>0.21078431372549</c:v>
                </c:pt>
                <c:pt idx="2">
                  <c:v>6.8627450980392093E-2</c:v>
                </c:pt>
                <c:pt idx="3">
                  <c:v>2.4509803921568599E-2</c:v>
                </c:pt>
                <c:pt idx="4">
                  <c:v>5.3921568627450997E-2</c:v>
                </c:pt>
              </c:numCache>
            </c:numRef>
          </c:val>
        </c:ser>
        <c:ser>
          <c:idx val="2"/>
          <c:order val="1"/>
          <c:tx>
            <c:strRef>
              <c:f>graphs!$D$68</c:f>
              <c:strCache>
                <c:ptCount val="1"/>
                <c:pt idx="0">
                  <c:v>Degree (Level 5)</c:v>
                </c:pt>
              </c:strCache>
            </c:strRef>
          </c:tx>
          <c:spPr>
            <a:solidFill>
              <a:schemeClr val="accent3"/>
            </a:solidFill>
            <a:ln>
              <a:noFill/>
            </a:ln>
            <a:effectLst/>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graphs!$A$69:$A$73</c:f>
              <c:strCache>
                <c:ptCount val="5"/>
                <c:pt idx="0">
                  <c:v>Immigration</c:v>
                </c:pt>
                <c:pt idx="1">
                  <c:v>Unemployment</c:v>
                </c:pt>
                <c:pt idx="2">
                  <c:v>State of the economy</c:v>
                </c:pt>
                <c:pt idx="3">
                  <c:v>NHS</c:v>
                </c:pt>
                <c:pt idx="4">
                  <c:v>War against terrorism</c:v>
                </c:pt>
              </c:strCache>
            </c:strRef>
          </c:cat>
          <c:val>
            <c:numRef>
              <c:f>graphs!$D$69:$D$73</c:f>
              <c:numCache>
                <c:formatCode>###0.0%</c:formatCode>
                <c:ptCount val="5"/>
                <c:pt idx="0">
                  <c:v>0.12280701754386</c:v>
                </c:pt>
                <c:pt idx="1">
                  <c:v>0.16040100250626599</c:v>
                </c:pt>
                <c:pt idx="2">
                  <c:v>0.15538847117794499</c:v>
                </c:pt>
                <c:pt idx="3">
                  <c:v>0.10025062656641601</c:v>
                </c:pt>
                <c:pt idx="4">
                  <c:v>5.2631578947368397E-2</c:v>
                </c:pt>
              </c:numCache>
            </c:numRef>
          </c:val>
        </c:ser>
        <c:dLbls>
          <c:showLegendKey val="0"/>
          <c:showVal val="0"/>
          <c:showCatName val="0"/>
          <c:showSerName val="0"/>
          <c:showPercent val="0"/>
          <c:showBubbleSize val="0"/>
        </c:dLbls>
        <c:gapWidth val="150"/>
        <c:axId val="185743456"/>
        <c:axId val="185743848"/>
      </c:barChart>
      <c:catAx>
        <c:axId val="185743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85743848"/>
        <c:crosses val="autoZero"/>
        <c:auto val="1"/>
        <c:lblAlgn val="ctr"/>
        <c:lblOffset val="100"/>
        <c:noMultiLvlLbl val="0"/>
      </c:catAx>
      <c:valAx>
        <c:axId val="185743848"/>
        <c:scaling>
          <c:orientation val="minMax"/>
        </c:scaling>
        <c:delete val="1"/>
        <c:axPos val="l"/>
        <c:numFmt formatCode="###0.0%" sourceLinked="1"/>
        <c:majorTickMark val="none"/>
        <c:minorTickMark val="none"/>
        <c:tickLblPos val="nextTo"/>
        <c:crossAx val="18574345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rot="0" vert="horz"/>
          <a:lstStyle/>
          <a:p>
            <a:pPr>
              <a:defRPr/>
            </a:pPr>
            <a:r>
              <a:rPr lang="en-GB" b="0" i="1" dirty="0">
                <a:solidFill>
                  <a:srgbClr val="0F509C"/>
                </a:solidFill>
              </a:rPr>
              <a:t>How much do you trust politicians? (%)</a:t>
            </a:r>
          </a:p>
        </c:rich>
      </c:tx>
      <c:overlay val="0"/>
    </c:title>
    <c:autoTitleDeleted val="0"/>
    <c:plotArea>
      <c:layout/>
      <c:lineChart>
        <c:grouping val="standard"/>
        <c:varyColors val="0"/>
        <c:ser>
          <c:idx val="0"/>
          <c:order val="0"/>
          <c:tx>
            <c:strRef>
              <c:f>'Political trust'!$A$86</c:f>
              <c:strCache>
                <c:ptCount val="1"/>
                <c:pt idx="0">
                  <c:v>Little/ no trust</c:v>
                </c:pt>
              </c:strCache>
            </c:strRef>
          </c:tx>
          <c:spPr>
            <a:ln>
              <a:solidFill>
                <a:srgbClr val="AFC828"/>
              </a:solidFill>
            </a:ln>
          </c:spPr>
          <c:marker>
            <c:symbol val="none"/>
          </c:marker>
          <c:dLbls>
            <c:spPr>
              <a:noFill/>
              <a:ln>
                <a:noFill/>
              </a:ln>
              <a:effectLst/>
            </c:spPr>
            <c:txPr>
              <a:bodyPr rot="0" vert="horz"/>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'Political trust'!$B$85:$G$85</c:f>
              <c:strCache>
                <c:ptCount val="6"/>
                <c:pt idx="0">
                  <c:v>Age 12 </c:v>
                </c:pt>
                <c:pt idx="1">
                  <c:v>Age 14</c:v>
                </c:pt>
                <c:pt idx="2">
                  <c:v>Age 16</c:v>
                </c:pt>
                <c:pt idx="3">
                  <c:v>Age 18</c:v>
                </c:pt>
                <c:pt idx="4">
                  <c:v>Age 20</c:v>
                </c:pt>
                <c:pt idx="5">
                  <c:v>Age 23</c:v>
                </c:pt>
              </c:strCache>
            </c:strRef>
          </c:cat>
          <c:val>
            <c:numRef>
              <c:f>'Political trust'!$B$86:$G$86</c:f>
              <c:numCache>
                <c:formatCode>0</c:formatCode>
                <c:ptCount val="6"/>
                <c:pt idx="0">
                  <c:v>51.277722801094363</c:v>
                </c:pt>
                <c:pt idx="1">
                  <c:v>60.440198719400399</c:v>
                </c:pt>
                <c:pt idx="2">
                  <c:v>70.317425775251607</c:v>
                </c:pt>
                <c:pt idx="3">
                  <c:v>76.01463153915293</c:v>
                </c:pt>
                <c:pt idx="4">
                  <c:v>79.470993771543206</c:v>
                </c:pt>
                <c:pt idx="5">
                  <c:v>82.657970100509118</c:v>
                </c:pt>
              </c:numCache>
            </c:numRef>
          </c:val>
          <c:smooth val="0"/>
        </c:ser>
        <c:ser>
          <c:idx val="1"/>
          <c:order val="1"/>
          <c:tx>
            <c:strRef>
              <c:f>'Political trust'!$A$87</c:f>
              <c:strCache>
                <c:ptCount val="1"/>
                <c:pt idx="0">
                  <c:v>Quite a lot/ Complete trust</c:v>
                </c:pt>
              </c:strCache>
            </c:strRef>
          </c:tx>
          <c:marker>
            <c:symbol val="none"/>
          </c:marker>
          <c:dLbls>
            <c:spPr>
              <a:noFill/>
              <a:ln>
                <a:noFill/>
              </a:ln>
              <a:effectLst/>
            </c:spPr>
            <c:txPr>
              <a:bodyPr rot="0" vert="horz"/>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'Political trust'!$B$85:$G$85</c:f>
              <c:strCache>
                <c:ptCount val="6"/>
                <c:pt idx="0">
                  <c:v>Age 12 </c:v>
                </c:pt>
                <c:pt idx="1">
                  <c:v>Age 14</c:v>
                </c:pt>
                <c:pt idx="2">
                  <c:v>Age 16</c:v>
                </c:pt>
                <c:pt idx="3">
                  <c:v>Age 18</c:v>
                </c:pt>
                <c:pt idx="4">
                  <c:v>Age 20</c:v>
                </c:pt>
                <c:pt idx="5">
                  <c:v>Age 23</c:v>
                </c:pt>
              </c:strCache>
            </c:strRef>
          </c:cat>
          <c:val>
            <c:numRef>
              <c:f>'Political trust'!$B$87:$G$87</c:f>
              <c:numCache>
                <c:formatCode>0</c:formatCode>
                <c:ptCount val="6"/>
                <c:pt idx="0">
                  <c:v>23.336631934338431</c:v>
                </c:pt>
                <c:pt idx="1">
                  <c:v>18.58597278375689</c:v>
                </c:pt>
                <c:pt idx="2">
                  <c:v>16.363116383890372</c:v>
                </c:pt>
                <c:pt idx="3">
                  <c:v>14.6549098669537</c:v>
                </c:pt>
                <c:pt idx="4">
                  <c:v>13.172634361491079</c:v>
                </c:pt>
                <c:pt idx="5">
                  <c:v>8.9241487728768618</c:v>
                </c:pt>
              </c:numCache>
            </c:numRef>
          </c:val>
          <c:smooth val="0"/>
        </c:ser>
        <c:dLbls>
          <c:showLegendKey val="0"/>
          <c:showVal val="0"/>
          <c:showCatName val="0"/>
          <c:showSerName val="0"/>
          <c:showPercent val="0"/>
          <c:showBubbleSize val="0"/>
        </c:dLbls>
        <c:smooth val="0"/>
        <c:axId val="187384328"/>
        <c:axId val="187384720"/>
      </c:lineChart>
      <c:catAx>
        <c:axId val="187384328"/>
        <c:scaling>
          <c:orientation val="minMax"/>
        </c:scaling>
        <c:delete val="0"/>
        <c:axPos val="b"/>
        <c:numFmt formatCode="General" sourceLinked="1"/>
        <c:majorTickMark val="none"/>
        <c:minorTickMark val="none"/>
        <c:tickLblPos val="nextTo"/>
        <c:txPr>
          <a:bodyPr rot="-60000000" vert="horz"/>
          <a:lstStyle/>
          <a:p>
            <a:pPr>
              <a:defRPr/>
            </a:pPr>
            <a:endParaRPr lang="en-US"/>
          </a:p>
        </c:txPr>
        <c:crossAx val="187384720"/>
        <c:crosses val="autoZero"/>
        <c:auto val="1"/>
        <c:lblAlgn val="ctr"/>
        <c:lblOffset val="100"/>
        <c:noMultiLvlLbl val="0"/>
      </c:catAx>
      <c:valAx>
        <c:axId val="187384720"/>
        <c:scaling>
          <c:orientation val="minMax"/>
        </c:scaling>
        <c:delete val="1"/>
        <c:axPos val="l"/>
        <c:numFmt formatCode="0" sourceLinked="1"/>
        <c:majorTickMark val="none"/>
        <c:minorTickMark val="none"/>
        <c:tickLblPos val="nextTo"/>
        <c:crossAx val="187384328"/>
        <c:crosses val="autoZero"/>
        <c:crossBetween val="between"/>
      </c:valAx>
    </c:plotArea>
    <c:legend>
      <c:legendPos val="b"/>
      <c:legendEntry>
        <c:idx val="0"/>
        <c:txPr>
          <a:bodyPr rot="0" vert="horz"/>
          <a:lstStyle/>
          <a:p>
            <a:pPr>
              <a:defRPr/>
            </a:pPr>
            <a:endParaRPr lang="en-US"/>
          </a:p>
        </c:txPr>
      </c:legendEntry>
      <c:legendEntry>
        <c:idx val="1"/>
        <c:txPr>
          <a:bodyPr rot="0" vert="horz"/>
          <a:lstStyle/>
          <a:p>
            <a:pPr>
              <a:defRPr/>
            </a:pPr>
            <a:endParaRPr lang="en-US"/>
          </a:p>
        </c:txPr>
      </c:legendEntry>
      <c:overlay val="0"/>
      <c:txPr>
        <a:bodyPr rot="0" vert="horz"/>
        <a:lstStyle/>
        <a:p>
          <a:pPr>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Combined!$A$6</c:f>
              <c:strCache>
                <c:ptCount val="1"/>
                <c:pt idx="0">
                  <c:v>In the future I will vote in future elections</c:v>
                </c:pt>
              </c:strCache>
            </c:strRef>
          </c:tx>
          <c:marker>
            <c:symbol val="none"/>
          </c:marker>
          <c:dLbls>
            <c:dLbl>
              <c:idx val="0"/>
              <c:layout>
                <c:manualLayout>
                  <c:x val="-3.2140983968009497E-2"/>
                  <c:y val="-8.9277097326903601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Combined!$B$5:$G$5</c:f>
              <c:strCache>
                <c:ptCount val="6"/>
                <c:pt idx="0">
                  <c:v>Age 12</c:v>
                </c:pt>
                <c:pt idx="1">
                  <c:v>Age 14</c:v>
                </c:pt>
                <c:pt idx="2">
                  <c:v>Age 16</c:v>
                </c:pt>
                <c:pt idx="3">
                  <c:v>Age 18</c:v>
                </c:pt>
                <c:pt idx="4">
                  <c:v>Age 20</c:v>
                </c:pt>
                <c:pt idx="5">
                  <c:v>Age 23</c:v>
                </c:pt>
              </c:strCache>
            </c:strRef>
          </c:cat>
          <c:val>
            <c:numRef>
              <c:f>Combined!$B$6:$G$6</c:f>
              <c:numCache>
                <c:formatCode>###0.0</c:formatCode>
                <c:ptCount val="6"/>
                <c:pt idx="0">
                  <c:v>13.719019396551721</c:v>
                </c:pt>
                <c:pt idx="1">
                  <c:v>14.039117744048619</c:v>
                </c:pt>
                <c:pt idx="2">
                  <c:v>19.311068407693458</c:v>
                </c:pt>
                <c:pt idx="3">
                  <c:v>35.070702475123298</c:v>
                </c:pt>
                <c:pt idx="4">
                  <c:v>52.605003775400768</c:v>
                </c:pt>
                <c:pt idx="5">
                  <c:v>50.341326651992418</c:v>
                </c:pt>
              </c:numCache>
            </c:numRef>
          </c:val>
          <c:smooth val="0"/>
        </c:ser>
        <c:ser>
          <c:idx val="1"/>
          <c:order val="1"/>
          <c:tx>
            <c:strRef>
              <c:f>Combined!$A$7</c:f>
              <c:strCache>
                <c:ptCount val="1"/>
                <c:pt idx="0">
                  <c:v> I am very interested in politics</c:v>
                </c:pt>
              </c:strCache>
            </c:strRef>
          </c:tx>
          <c:marker>
            <c:symbol val="none"/>
          </c:marker>
          <c:dLbls>
            <c:dLbl>
              <c:idx val="5"/>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Combined!$B$5:$G$5</c:f>
              <c:strCache>
                <c:ptCount val="6"/>
                <c:pt idx="0">
                  <c:v>Age 12</c:v>
                </c:pt>
                <c:pt idx="1">
                  <c:v>Age 14</c:v>
                </c:pt>
                <c:pt idx="2">
                  <c:v>Age 16</c:v>
                </c:pt>
                <c:pt idx="3">
                  <c:v>Age 18</c:v>
                </c:pt>
                <c:pt idx="4">
                  <c:v>Age 20</c:v>
                </c:pt>
                <c:pt idx="5">
                  <c:v>Age 23</c:v>
                </c:pt>
              </c:strCache>
            </c:strRef>
          </c:cat>
          <c:val>
            <c:numRef>
              <c:f>Combined!$B$7:$G$7</c:f>
              <c:numCache>
                <c:formatCode>###0</c:formatCode>
                <c:ptCount val="6"/>
                <c:pt idx="0">
                  <c:v>10</c:v>
                </c:pt>
                <c:pt idx="1">
                  <c:v>8</c:v>
                </c:pt>
                <c:pt idx="2">
                  <c:v>10</c:v>
                </c:pt>
                <c:pt idx="3">
                  <c:v>21</c:v>
                </c:pt>
                <c:pt idx="4">
                  <c:v>28</c:v>
                </c:pt>
                <c:pt idx="5">
                  <c:v>29</c:v>
                </c:pt>
              </c:numCache>
            </c:numRef>
          </c:val>
          <c:smooth val="0"/>
        </c:ser>
        <c:ser>
          <c:idx val="3"/>
          <c:order val="2"/>
          <c:tx>
            <c:strRef>
              <c:f>Combined!$A$9</c:f>
              <c:strCache>
                <c:ptCount val="1"/>
                <c:pt idx="0">
                  <c:v>People like me can have a real influence on government if they get involved</c:v>
                </c:pt>
              </c:strCache>
            </c:strRef>
          </c:tx>
          <c:spPr>
            <a:ln>
              <a:solidFill>
                <a:srgbClr val="AFC828"/>
              </a:solidFill>
            </a:ln>
          </c:spPr>
          <c:marker>
            <c:symbol val="none"/>
          </c:marker>
          <c:dLbls>
            <c:dLbl>
              <c:idx val="5"/>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Combined!$B$5:$G$5</c:f>
              <c:strCache>
                <c:ptCount val="6"/>
                <c:pt idx="0">
                  <c:v>Age 12</c:v>
                </c:pt>
                <c:pt idx="1">
                  <c:v>Age 14</c:v>
                </c:pt>
                <c:pt idx="2">
                  <c:v>Age 16</c:v>
                </c:pt>
                <c:pt idx="3">
                  <c:v>Age 18</c:v>
                </c:pt>
                <c:pt idx="4">
                  <c:v>Age 20</c:v>
                </c:pt>
                <c:pt idx="5">
                  <c:v>Age 23</c:v>
                </c:pt>
              </c:strCache>
            </c:strRef>
          </c:cat>
          <c:val>
            <c:numRef>
              <c:f>Combined!$B$9:$G$9</c:f>
              <c:numCache>
                <c:formatCode>0</c:formatCode>
                <c:ptCount val="6"/>
                <c:pt idx="0">
                  <c:v>22</c:v>
                </c:pt>
                <c:pt idx="1">
                  <c:v>17</c:v>
                </c:pt>
                <c:pt idx="2">
                  <c:v>18</c:v>
                </c:pt>
                <c:pt idx="3">
                  <c:v>29</c:v>
                </c:pt>
                <c:pt idx="4">
                  <c:v>43</c:v>
                </c:pt>
                <c:pt idx="5">
                  <c:v>42</c:v>
                </c:pt>
              </c:numCache>
            </c:numRef>
          </c:val>
          <c:smooth val="0"/>
        </c:ser>
        <c:dLbls>
          <c:showLegendKey val="0"/>
          <c:showVal val="0"/>
          <c:showCatName val="0"/>
          <c:showSerName val="0"/>
          <c:showPercent val="0"/>
          <c:showBubbleSize val="0"/>
        </c:dLbls>
        <c:smooth val="0"/>
        <c:axId val="187385504"/>
        <c:axId val="187385896"/>
      </c:lineChart>
      <c:catAx>
        <c:axId val="187385504"/>
        <c:scaling>
          <c:orientation val="minMax"/>
        </c:scaling>
        <c:delete val="0"/>
        <c:axPos val="b"/>
        <c:numFmt formatCode="General" sourceLinked="0"/>
        <c:majorTickMark val="none"/>
        <c:minorTickMark val="none"/>
        <c:tickLblPos val="nextTo"/>
        <c:crossAx val="187385896"/>
        <c:crosses val="autoZero"/>
        <c:auto val="1"/>
        <c:lblAlgn val="ctr"/>
        <c:lblOffset val="100"/>
        <c:noMultiLvlLbl val="0"/>
      </c:catAx>
      <c:valAx>
        <c:axId val="187385896"/>
        <c:scaling>
          <c:orientation val="minMax"/>
          <c:max val="60"/>
        </c:scaling>
        <c:delete val="1"/>
        <c:axPos val="l"/>
        <c:numFmt formatCode="#,##0" sourceLinked="0"/>
        <c:majorTickMark val="none"/>
        <c:minorTickMark val="none"/>
        <c:tickLblPos val="nextTo"/>
        <c:crossAx val="187385504"/>
        <c:crosses val="autoZero"/>
        <c:crossBetween val="between"/>
        <c:majorUnit val="20"/>
      </c:valAx>
    </c:plotArea>
    <c:legend>
      <c:legendPos val="b"/>
      <c:layout>
        <c:manualLayout>
          <c:xMode val="edge"/>
          <c:yMode val="edge"/>
          <c:x val="6.6461231075445404E-3"/>
          <c:y val="0.76640382545844699"/>
          <c:w val="0.99057585164778705"/>
          <c:h val="0.19747539091174701"/>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j-lt"/>
                <a:ea typeface="+mn-ea"/>
                <a:cs typeface="+mn-cs"/>
              </a:defRPr>
            </a:pPr>
            <a:r>
              <a:rPr lang="en-GB" sz="1800" b="0" i="1" baseline="0" dirty="0">
                <a:solidFill>
                  <a:srgbClr val="00B0F0"/>
                </a:solidFill>
                <a:effectLst/>
                <a:latin typeface="Helvetica" panose="020B0604020202020204" pitchFamily="34" charset="0"/>
                <a:cs typeface="Helvetica" panose="020B0604020202020204" pitchFamily="34" charset="0"/>
              </a:rPr>
              <a:t>In the future, will you vote in general elections? </a:t>
            </a:r>
          </a:p>
          <a:p>
            <a:pPr>
              <a:defRPr sz="1800" b="0" i="0" u="none" strike="noStrike" kern="1200" spc="0" baseline="0">
                <a:solidFill>
                  <a:schemeClr val="tx1">
                    <a:lumMod val="65000"/>
                    <a:lumOff val="35000"/>
                  </a:schemeClr>
                </a:solidFill>
                <a:latin typeface="+mj-lt"/>
                <a:ea typeface="+mn-ea"/>
                <a:cs typeface="+mn-cs"/>
              </a:defRPr>
            </a:pPr>
            <a:r>
              <a:rPr lang="en-GB" sz="1800" b="0" i="1" baseline="0" dirty="0">
                <a:solidFill>
                  <a:srgbClr val="00B0F0"/>
                </a:solidFill>
                <a:effectLst/>
                <a:latin typeface="Helvetica" panose="020B0604020202020204" pitchFamily="34" charset="0"/>
                <a:cs typeface="Helvetica" panose="020B0604020202020204" pitchFamily="34" charset="0"/>
              </a:rPr>
              <a:t>(% definitely plan to do this)</a:t>
            </a:r>
            <a:r>
              <a:rPr lang="en-GB" sz="1800" b="0" i="1" u="none" strike="noStrike" kern="1200" spc="0" baseline="0" dirty="0">
                <a:solidFill>
                  <a:srgbClr val="00B0F0"/>
                </a:solidFill>
                <a:effectLst/>
                <a:latin typeface="Helvetica" panose="020B0604020202020204" pitchFamily="34" charset="0"/>
                <a:ea typeface="+mn-ea"/>
                <a:cs typeface="Helvetica" panose="020B0604020202020204" pitchFamily="34" charset="0"/>
              </a:rPr>
              <a:t> </a:t>
            </a:r>
            <a:r>
              <a:rPr lang="en-GB" sz="1800" i="1" baseline="0" dirty="0">
                <a:solidFill>
                  <a:srgbClr val="00B0F0"/>
                </a:solidFill>
                <a:latin typeface="Helvetica" panose="020B0604020202020204" pitchFamily="34" charset="0"/>
                <a:cs typeface="Helvetica" panose="020B0604020202020204" pitchFamily="34" charset="0"/>
              </a:rPr>
              <a:t> </a:t>
            </a:r>
            <a:endParaRPr lang="en-GB" sz="1800" i="1" dirty="0">
              <a:solidFill>
                <a:srgbClr val="00B0F0"/>
              </a:solidFill>
              <a:latin typeface="Helvetica" panose="020B0604020202020204" pitchFamily="34" charset="0"/>
              <a:cs typeface="Helvetica" panose="020B0604020202020204" pitchFamily="34" charset="0"/>
            </a:endParaRPr>
          </a:p>
        </c:rich>
      </c:tx>
      <c:overlay val="0"/>
      <c:spPr>
        <a:noFill/>
        <a:ln>
          <a:noFill/>
        </a:ln>
        <a:effectLst/>
      </c:spPr>
    </c:title>
    <c:autoTitleDeleted val="0"/>
    <c:plotArea>
      <c:layout/>
      <c:lineChart>
        <c:grouping val="standard"/>
        <c:varyColors val="0"/>
        <c:ser>
          <c:idx val="0"/>
          <c:order val="0"/>
          <c:tx>
            <c:strRef>
              <c:f>Sheet1!$B$3</c:f>
              <c:strCache>
                <c:ptCount val="1"/>
                <c:pt idx="0">
                  <c:v>Up to lower secondary</c:v>
                </c:pt>
              </c:strCache>
            </c:strRef>
          </c:tx>
          <c:spPr>
            <a:ln w="28575" cap="rnd">
              <a:solidFill>
                <a:schemeClr val="accent1"/>
              </a:solidFill>
              <a:round/>
            </a:ln>
            <a:effectLst/>
          </c:spPr>
          <c:marker>
            <c:symbol val="none"/>
          </c:marker>
          <c:dLbls>
            <c:dLbl>
              <c:idx val="0"/>
              <c:layout>
                <c:manualLayout>
                  <c:x val="-3.6622284608698499E-2"/>
                  <c:y val="2.1910604732690499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wrap="square" lIns="38100" tIns="19050" rIns="38100" bIns="19050" anchor="ctr">
                <a:spAutoFit/>
              </a:bodyPr>
              <a:lstStyle/>
              <a:p>
                <a:pPr>
                  <a:defRPr sz="1400">
                    <a:latin typeface="Helvetica" panose="020B0604020202020204" pitchFamily="34" charset="0"/>
                    <a:cs typeface="Helvetica" panose="020B060402020202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Sheet1!$C$2:$F$2</c:f>
              <c:strCache>
                <c:ptCount val="4"/>
                <c:pt idx="0">
                  <c:v>Age 12</c:v>
                </c:pt>
                <c:pt idx="1">
                  <c:v>Age 16</c:v>
                </c:pt>
                <c:pt idx="2">
                  <c:v>Age 20</c:v>
                </c:pt>
                <c:pt idx="3">
                  <c:v>Age 23</c:v>
                </c:pt>
              </c:strCache>
            </c:strRef>
          </c:cat>
          <c:val>
            <c:numRef>
              <c:f>Sheet1!$C$3:$F$3</c:f>
              <c:numCache>
                <c:formatCode>General</c:formatCode>
                <c:ptCount val="4"/>
                <c:pt idx="0">
                  <c:v>8.9</c:v>
                </c:pt>
                <c:pt idx="1">
                  <c:v>13.3</c:v>
                </c:pt>
                <c:pt idx="2">
                  <c:v>34.1</c:v>
                </c:pt>
                <c:pt idx="3">
                  <c:v>31.3</c:v>
                </c:pt>
              </c:numCache>
            </c:numRef>
          </c:val>
          <c:smooth val="0"/>
        </c:ser>
        <c:ser>
          <c:idx val="1"/>
          <c:order val="1"/>
          <c:tx>
            <c:strRef>
              <c:f>Sheet1!$B$4</c:f>
              <c:strCache>
                <c:ptCount val="1"/>
                <c:pt idx="0">
                  <c:v>Upper secondary</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numFmt formatCode="#,##0" sourceLinked="0"/>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Sheet1!$C$2:$F$2</c:f>
              <c:strCache>
                <c:ptCount val="4"/>
                <c:pt idx="0">
                  <c:v>Age 12</c:v>
                </c:pt>
                <c:pt idx="1">
                  <c:v>Age 16</c:v>
                </c:pt>
                <c:pt idx="2">
                  <c:v>Age 20</c:v>
                </c:pt>
                <c:pt idx="3">
                  <c:v>Age 23</c:v>
                </c:pt>
              </c:strCache>
            </c:strRef>
          </c:cat>
          <c:val>
            <c:numRef>
              <c:f>Sheet1!$C$4:$F$4</c:f>
              <c:numCache>
                <c:formatCode>General</c:formatCode>
                <c:ptCount val="4"/>
                <c:pt idx="0">
                  <c:v>20</c:v>
                </c:pt>
                <c:pt idx="1">
                  <c:v>28.8</c:v>
                </c:pt>
                <c:pt idx="2">
                  <c:v>46.7</c:v>
                </c:pt>
                <c:pt idx="3">
                  <c:v>53.7</c:v>
                </c:pt>
              </c:numCache>
            </c:numRef>
          </c:val>
          <c:smooth val="0"/>
        </c:ser>
        <c:ser>
          <c:idx val="2"/>
          <c:order val="2"/>
          <c:tx>
            <c:strRef>
              <c:f>Sheet1!$B$5</c:f>
              <c:strCache>
                <c:ptCount val="1"/>
                <c:pt idx="0">
                  <c:v>Degree</c:v>
                </c:pt>
              </c:strCache>
            </c:strRef>
          </c:tx>
          <c:spPr>
            <a:ln w="28575" cap="rnd">
              <a:solidFill>
                <a:schemeClr val="accent3"/>
              </a:solidFill>
              <a:round/>
            </a:ln>
            <a:effectLst/>
          </c:spPr>
          <c:marker>
            <c:symbol val="none"/>
          </c:marker>
          <c:dLbls>
            <c:numFmt formatCode="#,##0" sourceLinked="0"/>
            <c:spPr>
              <a:noFill/>
              <a:ln>
                <a:noFill/>
              </a:ln>
              <a:effectLst/>
            </c:spPr>
            <c:txPr>
              <a:bodyPr wrap="square" lIns="38100" tIns="19050" rIns="38100" bIns="19050" anchor="ctr">
                <a:spAutoFit/>
              </a:bodyPr>
              <a:lstStyle/>
              <a:p>
                <a:pPr>
                  <a:defRPr sz="1400">
                    <a:latin typeface="Helvetica" panose="020B0604020202020204" pitchFamily="34" charset="0"/>
                    <a:cs typeface="Helvetica"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Sheet1!$C$2:$F$2</c:f>
              <c:strCache>
                <c:ptCount val="4"/>
                <c:pt idx="0">
                  <c:v>Age 12</c:v>
                </c:pt>
                <c:pt idx="1">
                  <c:v>Age 16</c:v>
                </c:pt>
                <c:pt idx="2">
                  <c:v>Age 20</c:v>
                </c:pt>
                <c:pt idx="3">
                  <c:v>Age 23</c:v>
                </c:pt>
              </c:strCache>
            </c:strRef>
          </c:cat>
          <c:val>
            <c:numRef>
              <c:f>Sheet1!$C$5:$F$5</c:f>
              <c:numCache>
                <c:formatCode>General</c:formatCode>
                <c:ptCount val="4"/>
                <c:pt idx="0">
                  <c:v>25.6</c:v>
                </c:pt>
                <c:pt idx="1">
                  <c:v>44</c:v>
                </c:pt>
                <c:pt idx="2">
                  <c:v>72.3</c:v>
                </c:pt>
                <c:pt idx="3">
                  <c:v>72.3</c:v>
                </c:pt>
              </c:numCache>
            </c:numRef>
          </c:val>
          <c:smooth val="0"/>
        </c:ser>
        <c:dLbls>
          <c:showLegendKey val="0"/>
          <c:showVal val="0"/>
          <c:showCatName val="0"/>
          <c:showSerName val="0"/>
          <c:showPercent val="0"/>
          <c:showBubbleSize val="0"/>
        </c:dLbls>
        <c:smooth val="0"/>
        <c:axId val="187386680"/>
        <c:axId val="187387072"/>
      </c:lineChart>
      <c:catAx>
        <c:axId val="187386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Helvetica" panose="020B0604020202020204" pitchFamily="34" charset="0"/>
                <a:ea typeface="+mn-ea"/>
                <a:cs typeface="Helvetica" panose="020B0604020202020204" pitchFamily="34" charset="0"/>
              </a:defRPr>
            </a:pPr>
            <a:endParaRPr lang="en-US"/>
          </a:p>
        </c:txPr>
        <c:crossAx val="187387072"/>
        <c:crosses val="autoZero"/>
        <c:auto val="1"/>
        <c:lblAlgn val="ctr"/>
        <c:lblOffset val="100"/>
        <c:noMultiLvlLbl val="0"/>
      </c:catAx>
      <c:valAx>
        <c:axId val="187387072"/>
        <c:scaling>
          <c:orientation val="minMax"/>
        </c:scaling>
        <c:delete val="1"/>
        <c:axPos val="l"/>
        <c:numFmt formatCode="General" sourceLinked="1"/>
        <c:majorTickMark val="none"/>
        <c:minorTickMark val="none"/>
        <c:tickLblPos val="nextTo"/>
        <c:crossAx val="187386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rgbClr val="000000"/>
              </a:solidFill>
              <a:latin typeface="Helvetica" panose="020B0604020202020204" pitchFamily="34" charset="0"/>
              <a:ea typeface="+mn-ea"/>
              <a:cs typeface="Helvetica"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1" u="none" strike="noStrike" kern="1200" spc="0" baseline="0">
                <a:solidFill>
                  <a:schemeClr val="tx2">
                    <a:lumMod val="50000"/>
                    <a:lumOff val="50000"/>
                  </a:schemeClr>
                </a:solidFill>
                <a:latin typeface="Helvetica" panose="020B0604020202020204" pitchFamily="34" charset="0"/>
                <a:ea typeface="+mn-ea"/>
                <a:cs typeface="Helvetica" panose="020B0604020202020204" pitchFamily="34" charset="0"/>
              </a:defRPr>
            </a:pPr>
            <a:r>
              <a:rPr lang="en-GB" sz="2000" b="0" i="1" baseline="0" dirty="0">
                <a:solidFill>
                  <a:schemeClr val="tx2">
                    <a:lumMod val="50000"/>
                    <a:lumOff val="50000"/>
                  </a:schemeClr>
                </a:solidFill>
                <a:effectLst/>
                <a:latin typeface="Helvetica" panose="020B0604020202020204" pitchFamily="34" charset="0"/>
                <a:cs typeface="Helvetica" panose="020B0604020202020204" pitchFamily="34" charset="0"/>
              </a:rPr>
              <a:t>"I am very interested in politics"</a:t>
            </a:r>
            <a:endParaRPr lang="en-GB" sz="2000" i="1" dirty="0">
              <a:solidFill>
                <a:schemeClr val="tx2">
                  <a:lumMod val="50000"/>
                  <a:lumOff val="50000"/>
                </a:schemeClr>
              </a:solidFill>
              <a:effectLst/>
              <a:latin typeface="Helvetica" panose="020B0604020202020204" pitchFamily="34" charset="0"/>
              <a:cs typeface="Helvetica" panose="020B0604020202020204" pitchFamily="34" charset="0"/>
            </a:endParaRPr>
          </a:p>
          <a:p>
            <a:pPr>
              <a:defRPr sz="2000" b="0" i="1" u="none" strike="noStrike" kern="1200" spc="0" baseline="0">
                <a:solidFill>
                  <a:schemeClr val="tx2">
                    <a:lumMod val="50000"/>
                    <a:lumOff val="50000"/>
                  </a:schemeClr>
                </a:solidFill>
                <a:latin typeface="Helvetica" panose="020B0604020202020204" pitchFamily="34" charset="0"/>
                <a:ea typeface="+mn-ea"/>
                <a:cs typeface="Helvetica" panose="020B0604020202020204" pitchFamily="34" charset="0"/>
              </a:defRPr>
            </a:pPr>
            <a:r>
              <a:rPr lang="en-GB" sz="2000" b="0" i="1" baseline="0" dirty="0">
                <a:solidFill>
                  <a:schemeClr val="tx2">
                    <a:lumMod val="50000"/>
                    <a:lumOff val="50000"/>
                  </a:schemeClr>
                </a:solidFill>
                <a:effectLst/>
                <a:latin typeface="Helvetica" panose="020B0604020202020204" pitchFamily="34" charset="0"/>
                <a:cs typeface="Helvetica" panose="020B0604020202020204" pitchFamily="34" charset="0"/>
              </a:rPr>
              <a:t>(% agree &amp; strongly agree)</a:t>
            </a:r>
            <a:endParaRPr lang="en-GB" sz="2000" i="1" dirty="0">
              <a:solidFill>
                <a:schemeClr val="tx2">
                  <a:lumMod val="50000"/>
                  <a:lumOff val="50000"/>
                </a:schemeClr>
              </a:solidFill>
              <a:effectLst/>
              <a:latin typeface="Helvetica" panose="020B0604020202020204" pitchFamily="34" charset="0"/>
              <a:cs typeface="Helvetica" panose="020B0604020202020204" pitchFamily="34" charset="0"/>
            </a:endParaRPr>
          </a:p>
        </c:rich>
      </c:tx>
      <c:overlay val="0"/>
      <c:spPr>
        <a:noFill/>
        <a:ln>
          <a:noFill/>
        </a:ln>
        <a:effectLst/>
      </c:spPr>
    </c:title>
    <c:autoTitleDeleted val="0"/>
    <c:plotArea>
      <c:layout/>
      <c:lineChart>
        <c:grouping val="standard"/>
        <c:varyColors val="0"/>
        <c:ser>
          <c:idx val="0"/>
          <c:order val="0"/>
          <c:tx>
            <c:strRef>
              <c:f>Sheet1!$B$23</c:f>
              <c:strCache>
                <c:ptCount val="1"/>
                <c:pt idx="0">
                  <c:v>Up to lower secondary</c:v>
                </c:pt>
              </c:strCache>
            </c:strRef>
          </c:tx>
          <c:spPr>
            <a:ln w="28575" cap="rnd">
              <a:solidFill>
                <a:schemeClr val="accent1"/>
              </a:solidFill>
              <a:round/>
            </a:ln>
            <a:effectLst/>
          </c:spPr>
          <c:marker>
            <c:symbol val="none"/>
          </c:marker>
          <c:dLbls>
            <c:dLbl>
              <c:idx val="2"/>
              <c:layout>
                <c:manualLayout>
                  <c:x val="-3.1854859896564398E-2"/>
                  <c:y val="6.4814814814814797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1969846714823202E-3"/>
                  <c:y val="2.3148148148148098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wrap="square" lIns="38100" tIns="19050" rIns="38100" bIns="19050" anchor="ctr">
                <a:spAutoFit/>
              </a:bodyPr>
              <a:lstStyle/>
              <a:p>
                <a:pPr>
                  <a:defRPr sz="1400">
                    <a:latin typeface="Helvetica" panose="020B0604020202020204" pitchFamily="34" charset="0"/>
                    <a:cs typeface="Helvetica"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Sheet1!$C$22:$F$22</c:f>
              <c:strCache>
                <c:ptCount val="4"/>
                <c:pt idx="0">
                  <c:v>Age 12</c:v>
                </c:pt>
                <c:pt idx="1">
                  <c:v>Age 16</c:v>
                </c:pt>
                <c:pt idx="2">
                  <c:v>Age 20</c:v>
                </c:pt>
                <c:pt idx="3">
                  <c:v>Age 23</c:v>
                </c:pt>
              </c:strCache>
            </c:strRef>
          </c:cat>
          <c:val>
            <c:numRef>
              <c:f>Sheet1!$C$23:$F$23</c:f>
              <c:numCache>
                <c:formatCode>General</c:formatCode>
                <c:ptCount val="4"/>
                <c:pt idx="0">
                  <c:v>13.7</c:v>
                </c:pt>
                <c:pt idx="1">
                  <c:v>2.4</c:v>
                </c:pt>
                <c:pt idx="2">
                  <c:v>13</c:v>
                </c:pt>
                <c:pt idx="3">
                  <c:v>12.9</c:v>
                </c:pt>
              </c:numCache>
            </c:numRef>
          </c:val>
          <c:smooth val="0"/>
        </c:ser>
        <c:ser>
          <c:idx val="1"/>
          <c:order val="1"/>
          <c:tx>
            <c:strRef>
              <c:f>Sheet1!$B$24</c:f>
              <c:strCache>
                <c:ptCount val="1"/>
                <c:pt idx="0">
                  <c:v>Upper secondary</c:v>
                </c:pt>
              </c:strCache>
            </c:strRef>
          </c:tx>
          <c:spPr>
            <a:ln w="28575" cap="rnd">
              <a:solidFill>
                <a:schemeClr val="accent2"/>
              </a:solidFill>
              <a:round/>
            </a:ln>
            <a:effectLst/>
          </c:spPr>
          <c:marker>
            <c:symbol val="none"/>
          </c:marker>
          <c:cat>
            <c:strRef>
              <c:f>Sheet1!$C$22:$F$22</c:f>
              <c:strCache>
                <c:ptCount val="4"/>
                <c:pt idx="0">
                  <c:v>Age 12</c:v>
                </c:pt>
                <c:pt idx="1">
                  <c:v>Age 16</c:v>
                </c:pt>
                <c:pt idx="2">
                  <c:v>Age 20</c:v>
                </c:pt>
                <c:pt idx="3">
                  <c:v>Age 23</c:v>
                </c:pt>
              </c:strCache>
            </c:strRef>
          </c:cat>
          <c:val>
            <c:numRef>
              <c:f>Sheet1!$C$24:$F$24</c:f>
              <c:numCache>
                <c:formatCode>General</c:formatCode>
                <c:ptCount val="4"/>
                <c:pt idx="0">
                  <c:v>6.9</c:v>
                </c:pt>
                <c:pt idx="1">
                  <c:v>12</c:v>
                </c:pt>
                <c:pt idx="2">
                  <c:v>22.3</c:v>
                </c:pt>
                <c:pt idx="3">
                  <c:v>20.7</c:v>
                </c:pt>
              </c:numCache>
            </c:numRef>
          </c:val>
          <c:smooth val="0"/>
        </c:ser>
        <c:ser>
          <c:idx val="2"/>
          <c:order val="2"/>
          <c:tx>
            <c:strRef>
              <c:f>Sheet1!$B$25</c:f>
              <c:strCache>
                <c:ptCount val="1"/>
                <c:pt idx="0">
                  <c:v>Degree</c:v>
                </c:pt>
              </c:strCache>
            </c:strRef>
          </c:tx>
          <c:spPr>
            <a:ln w="28575" cap="rnd">
              <a:solidFill>
                <a:schemeClr val="accent3"/>
              </a:solidFill>
              <a:round/>
            </a:ln>
            <a:effectLst/>
          </c:spPr>
          <c:marker>
            <c:symbol val="none"/>
          </c:marker>
          <c:dLbls>
            <c:dLbl>
              <c:idx val="0"/>
              <c:layout>
                <c:manualLayout>
                  <c:x val="-3.5286032525248E-2"/>
                  <c:y val="-1.38888888888889E-2"/>
                </c:manualLayout>
              </c:layout>
              <c:dLblPos val="r"/>
              <c:showLegendKey val="0"/>
              <c:showVal val="1"/>
              <c:showCatName val="0"/>
              <c:showSerName val="0"/>
              <c:showPercent val="0"/>
              <c:showBubbleSize val="0"/>
              <c:extLst>
                <c:ext xmlns:c15="http://schemas.microsoft.com/office/drawing/2012/chart" uri="{CE6537A1-D6FC-4f65-9D91-7224C49458BB}"/>
              </c:extLst>
            </c:dLbl>
            <c:numFmt formatCode="#,##0" sourceLinked="0"/>
            <c:spPr>
              <a:noFill/>
              <a:ln>
                <a:noFill/>
              </a:ln>
              <a:effectLst/>
            </c:spPr>
            <c:txPr>
              <a:bodyPr wrap="square" lIns="38100" tIns="19050" rIns="38100" bIns="19050" anchor="ctr">
                <a:spAutoFit/>
              </a:bodyPr>
              <a:lstStyle/>
              <a:p>
                <a:pPr>
                  <a:defRPr sz="1400">
                    <a:latin typeface="Helvetica" panose="020B0604020202020204" pitchFamily="34" charset="0"/>
                    <a:cs typeface="Helvetica"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Sheet1!$C$22:$F$22</c:f>
              <c:strCache>
                <c:ptCount val="4"/>
                <c:pt idx="0">
                  <c:v>Age 12</c:v>
                </c:pt>
                <c:pt idx="1">
                  <c:v>Age 16</c:v>
                </c:pt>
                <c:pt idx="2">
                  <c:v>Age 20</c:v>
                </c:pt>
                <c:pt idx="3">
                  <c:v>Age 23</c:v>
                </c:pt>
              </c:strCache>
            </c:strRef>
          </c:cat>
          <c:val>
            <c:numRef>
              <c:f>Sheet1!$C$25:$F$25</c:f>
              <c:numCache>
                <c:formatCode>General</c:formatCode>
                <c:ptCount val="4"/>
                <c:pt idx="0">
                  <c:v>5.9</c:v>
                </c:pt>
                <c:pt idx="1">
                  <c:v>19.899999999999999</c:v>
                </c:pt>
                <c:pt idx="2">
                  <c:v>36</c:v>
                </c:pt>
                <c:pt idx="3">
                  <c:v>38.9</c:v>
                </c:pt>
              </c:numCache>
            </c:numRef>
          </c:val>
          <c:smooth val="0"/>
        </c:ser>
        <c:dLbls>
          <c:showLegendKey val="0"/>
          <c:showVal val="0"/>
          <c:showCatName val="0"/>
          <c:showSerName val="0"/>
          <c:showPercent val="0"/>
          <c:showBubbleSize val="0"/>
        </c:dLbls>
        <c:smooth val="0"/>
        <c:axId val="187387856"/>
        <c:axId val="187388248"/>
      </c:lineChart>
      <c:catAx>
        <c:axId val="187387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000"/>
                </a:solidFill>
                <a:latin typeface="Helvetica" panose="020B0604020202020204" pitchFamily="34" charset="0"/>
                <a:ea typeface="+mn-ea"/>
                <a:cs typeface="Helvetica" panose="020B0604020202020204" pitchFamily="34" charset="0"/>
              </a:defRPr>
            </a:pPr>
            <a:endParaRPr lang="en-US"/>
          </a:p>
        </c:txPr>
        <c:crossAx val="187388248"/>
        <c:crosses val="autoZero"/>
        <c:auto val="1"/>
        <c:lblAlgn val="ctr"/>
        <c:lblOffset val="100"/>
        <c:noMultiLvlLbl val="0"/>
      </c:catAx>
      <c:valAx>
        <c:axId val="187388248"/>
        <c:scaling>
          <c:orientation val="minMax"/>
        </c:scaling>
        <c:delete val="1"/>
        <c:axPos val="l"/>
        <c:numFmt formatCode="General" sourceLinked="1"/>
        <c:majorTickMark val="none"/>
        <c:minorTickMark val="none"/>
        <c:tickLblPos val="nextTo"/>
        <c:crossAx val="1873878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rgbClr val="000000"/>
              </a:solidFill>
              <a:latin typeface="Helvetica" panose="020B0604020202020204" pitchFamily="34" charset="0"/>
              <a:ea typeface="+mn-ea"/>
              <a:cs typeface="Helvetica" panose="020B0604020202020204" pitchFamily="34"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8DD2DF-7FE0-4B34-ACA3-BAC02524C00C}" type="doc">
      <dgm:prSet loTypeId="urn:microsoft.com/office/officeart/2005/8/layout/balance1" loCatId="relationship" qsTypeId="urn:microsoft.com/office/officeart/2005/8/quickstyle/simple1" qsCatId="simple" csTypeId="urn:microsoft.com/office/officeart/2005/8/colors/colorful1" csCatId="colorful" phldr="1"/>
      <dgm:spPr/>
      <dgm:t>
        <a:bodyPr/>
        <a:lstStyle/>
        <a:p>
          <a:endParaRPr lang="en-GB"/>
        </a:p>
      </dgm:t>
    </dgm:pt>
    <dgm:pt modelId="{0F1DDED7-E37A-48F4-8956-6679F4698AD0}">
      <dgm:prSet phldrT="[Text]" custT="1"/>
      <dgm:spPr/>
      <dgm:t>
        <a:bodyPr/>
        <a:lstStyle/>
        <a:p>
          <a:r>
            <a:rPr lang="en-GB" sz="2000" dirty="0" smtClean="0"/>
            <a:t>Youth turnout</a:t>
          </a:r>
          <a:endParaRPr lang="en-GB" sz="2000" dirty="0"/>
        </a:p>
      </dgm:t>
    </dgm:pt>
    <dgm:pt modelId="{541DF879-D3AA-448B-A5F3-4D63C127277D}" type="parTrans" cxnId="{E9A42797-7A61-4404-B56C-A314CA991232}">
      <dgm:prSet/>
      <dgm:spPr/>
      <dgm:t>
        <a:bodyPr/>
        <a:lstStyle/>
        <a:p>
          <a:endParaRPr lang="en-GB"/>
        </a:p>
      </dgm:t>
    </dgm:pt>
    <dgm:pt modelId="{875F9493-8BA5-4A97-A7D1-8B8663A4A36A}" type="sibTrans" cxnId="{E9A42797-7A61-4404-B56C-A314CA991232}">
      <dgm:prSet/>
      <dgm:spPr/>
      <dgm:t>
        <a:bodyPr/>
        <a:lstStyle/>
        <a:p>
          <a:endParaRPr lang="en-GB"/>
        </a:p>
      </dgm:t>
    </dgm:pt>
    <dgm:pt modelId="{1D27EAE4-E9D2-4ED0-AFC1-B1D61693BCC9}">
      <dgm:prSet phldrT="[Text]"/>
      <dgm:spPr/>
      <dgm:t>
        <a:bodyPr/>
        <a:lstStyle/>
        <a:p>
          <a:r>
            <a:rPr lang="en-GB" dirty="0" smtClean="0"/>
            <a:t>19% in 2014 EP elections</a:t>
          </a:r>
          <a:endParaRPr lang="en-GB" dirty="0"/>
        </a:p>
      </dgm:t>
    </dgm:pt>
    <dgm:pt modelId="{63AF857F-BF51-4182-8B2D-1BE0E3CE9BBB}" type="parTrans" cxnId="{5723EA34-7A60-4031-A896-F33F78837A90}">
      <dgm:prSet/>
      <dgm:spPr/>
      <dgm:t>
        <a:bodyPr/>
        <a:lstStyle/>
        <a:p>
          <a:endParaRPr lang="en-GB"/>
        </a:p>
      </dgm:t>
    </dgm:pt>
    <dgm:pt modelId="{E3294892-F785-4706-B4AF-90410B344B0B}" type="sibTrans" cxnId="{5723EA34-7A60-4031-A896-F33F78837A90}">
      <dgm:prSet/>
      <dgm:spPr/>
      <dgm:t>
        <a:bodyPr/>
        <a:lstStyle/>
        <a:p>
          <a:endParaRPr lang="en-GB"/>
        </a:p>
      </dgm:t>
    </dgm:pt>
    <dgm:pt modelId="{50253F71-EF09-4E64-9CAE-E6D894C4B153}">
      <dgm:prSet phldrT="[Text]"/>
      <dgm:spPr/>
      <dgm:t>
        <a:bodyPr/>
        <a:lstStyle/>
        <a:p>
          <a:r>
            <a:rPr lang="en-GB" dirty="0" smtClean="0"/>
            <a:t>44% of 18-24 year olds</a:t>
          </a:r>
        </a:p>
        <a:p>
          <a:r>
            <a:rPr lang="en-GB" dirty="0" smtClean="0"/>
            <a:t>in 2010 election </a:t>
          </a:r>
          <a:endParaRPr lang="en-GB" dirty="0"/>
        </a:p>
      </dgm:t>
    </dgm:pt>
    <dgm:pt modelId="{FA32BDD6-DB81-4B40-AAA0-EA67317D0971}" type="parTrans" cxnId="{FDED4226-F201-4C9F-806B-89434F24DAC2}">
      <dgm:prSet/>
      <dgm:spPr/>
      <dgm:t>
        <a:bodyPr/>
        <a:lstStyle/>
        <a:p>
          <a:endParaRPr lang="en-GB"/>
        </a:p>
      </dgm:t>
    </dgm:pt>
    <dgm:pt modelId="{91E5EA95-994E-4D78-BFD5-1BDD5A459978}" type="sibTrans" cxnId="{FDED4226-F201-4C9F-806B-89434F24DAC2}">
      <dgm:prSet/>
      <dgm:spPr/>
      <dgm:t>
        <a:bodyPr/>
        <a:lstStyle/>
        <a:p>
          <a:endParaRPr lang="en-GB"/>
        </a:p>
      </dgm:t>
    </dgm:pt>
    <dgm:pt modelId="{72579377-B90E-4466-B40A-FCC998E9EFE7}">
      <dgm:prSet phldrT="[Text]" custT="1"/>
      <dgm:spPr/>
      <dgm:t>
        <a:bodyPr/>
        <a:lstStyle/>
        <a:p>
          <a:r>
            <a:rPr lang="en-GB" sz="2000" dirty="0" smtClean="0"/>
            <a:t>Turnout among adults in GB</a:t>
          </a:r>
          <a:endParaRPr lang="en-GB" sz="2000" dirty="0"/>
        </a:p>
      </dgm:t>
    </dgm:pt>
    <dgm:pt modelId="{B3017B63-A191-4C10-AB97-E0463AAC1E19}" type="parTrans" cxnId="{65EF2F2A-58DC-4149-97F1-0ABAC7BDEDCF}">
      <dgm:prSet/>
      <dgm:spPr/>
      <dgm:t>
        <a:bodyPr/>
        <a:lstStyle/>
        <a:p>
          <a:endParaRPr lang="en-GB"/>
        </a:p>
      </dgm:t>
    </dgm:pt>
    <dgm:pt modelId="{68C23490-1E3D-41DF-9A5D-4E1EDD7F0047}" type="sibTrans" cxnId="{65EF2F2A-58DC-4149-97F1-0ABAC7BDEDCF}">
      <dgm:prSet/>
      <dgm:spPr/>
      <dgm:t>
        <a:bodyPr/>
        <a:lstStyle/>
        <a:p>
          <a:endParaRPr lang="en-GB"/>
        </a:p>
      </dgm:t>
    </dgm:pt>
    <dgm:pt modelId="{B502E782-C554-483E-A399-01535C779138}">
      <dgm:prSet phldrT="[Text]"/>
      <dgm:spPr/>
      <dgm:t>
        <a:bodyPr/>
        <a:lstStyle/>
        <a:p>
          <a:r>
            <a:rPr lang="en-GB" dirty="0" smtClean="0"/>
            <a:t>35% of all UK adults  </a:t>
          </a:r>
          <a:endParaRPr lang="en-GB" dirty="0"/>
        </a:p>
      </dgm:t>
    </dgm:pt>
    <dgm:pt modelId="{DE3FFC08-2C76-44FA-8792-8276CD8ACF1B}" type="parTrans" cxnId="{48757C21-F9C0-48A7-A536-AE2F1AA7B3A5}">
      <dgm:prSet/>
      <dgm:spPr/>
      <dgm:t>
        <a:bodyPr/>
        <a:lstStyle/>
        <a:p>
          <a:endParaRPr lang="en-GB"/>
        </a:p>
      </dgm:t>
    </dgm:pt>
    <dgm:pt modelId="{954B180E-0FE9-44F4-94CF-B5115B74BC33}" type="sibTrans" cxnId="{48757C21-F9C0-48A7-A536-AE2F1AA7B3A5}">
      <dgm:prSet/>
      <dgm:spPr/>
      <dgm:t>
        <a:bodyPr/>
        <a:lstStyle/>
        <a:p>
          <a:endParaRPr lang="en-GB"/>
        </a:p>
      </dgm:t>
    </dgm:pt>
    <dgm:pt modelId="{BA637085-8EF3-446E-8DD5-78C331E5F905}">
      <dgm:prSet phldrT="[Text]"/>
      <dgm:spPr/>
      <dgm:t>
        <a:bodyPr/>
        <a:lstStyle/>
        <a:p>
          <a:r>
            <a:rPr lang="en-GB" dirty="0" smtClean="0"/>
            <a:t>76% of the over 65s</a:t>
          </a:r>
          <a:endParaRPr lang="en-GB" dirty="0"/>
        </a:p>
      </dgm:t>
    </dgm:pt>
    <dgm:pt modelId="{60DB1A7F-16F4-462A-B83D-AA96861ECFB0}" type="parTrans" cxnId="{115A01E9-7A78-4971-AD50-8D51DA1850A7}">
      <dgm:prSet/>
      <dgm:spPr/>
      <dgm:t>
        <a:bodyPr/>
        <a:lstStyle/>
        <a:p>
          <a:endParaRPr lang="en-GB"/>
        </a:p>
      </dgm:t>
    </dgm:pt>
    <dgm:pt modelId="{3B0B8075-7B12-4076-AEC7-3B1D77A09B4D}" type="sibTrans" cxnId="{115A01E9-7A78-4971-AD50-8D51DA1850A7}">
      <dgm:prSet/>
      <dgm:spPr/>
      <dgm:t>
        <a:bodyPr/>
        <a:lstStyle/>
        <a:p>
          <a:endParaRPr lang="en-GB"/>
        </a:p>
      </dgm:t>
    </dgm:pt>
    <dgm:pt modelId="{8EB77993-AA68-4FF2-A13E-EE0C34693FFC}">
      <dgm:prSet phldrT="[Text]"/>
      <dgm:spPr/>
      <dgm:t>
        <a:bodyPr/>
        <a:lstStyle/>
        <a:p>
          <a:r>
            <a:rPr lang="en-GB" dirty="0" smtClean="0"/>
            <a:t>65% of all GB adults</a:t>
          </a:r>
          <a:endParaRPr lang="en-GB" dirty="0"/>
        </a:p>
      </dgm:t>
    </dgm:pt>
    <dgm:pt modelId="{BCBAE551-6984-4117-ABC6-D0835C3395BC}" type="parTrans" cxnId="{5FA05171-E4AB-4810-9167-C6C847C0169E}">
      <dgm:prSet/>
      <dgm:spPr/>
      <dgm:t>
        <a:bodyPr/>
        <a:lstStyle/>
        <a:p>
          <a:endParaRPr lang="en-GB"/>
        </a:p>
      </dgm:t>
    </dgm:pt>
    <dgm:pt modelId="{525EDC86-0B1A-4A2E-8A0B-CA77DCACABA2}" type="sibTrans" cxnId="{5FA05171-E4AB-4810-9167-C6C847C0169E}">
      <dgm:prSet/>
      <dgm:spPr/>
      <dgm:t>
        <a:bodyPr/>
        <a:lstStyle/>
        <a:p>
          <a:endParaRPr lang="en-GB"/>
        </a:p>
      </dgm:t>
    </dgm:pt>
    <dgm:pt modelId="{AE299411-F89D-4746-85C7-4D04DF497A45}" type="pres">
      <dgm:prSet presAssocID="{BC8DD2DF-7FE0-4B34-ACA3-BAC02524C00C}" presName="outerComposite" presStyleCnt="0">
        <dgm:presLayoutVars>
          <dgm:chMax val="2"/>
          <dgm:animLvl val="lvl"/>
          <dgm:resizeHandles val="exact"/>
        </dgm:presLayoutVars>
      </dgm:prSet>
      <dgm:spPr/>
      <dgm:t>
        <a:bodyPr/>
        <a:lstStyle/>
        <a:p>
          <a:endParaRPr lang="en-GB"/>
        </a:p>
      </dgm:t>
    </dgm:pt>
    <dgm:pt modelId="{E8456DBF-6DE2-422D-BDD6-3070C330A363}" type="pres">
      <dgm:prSet presAssocID="{BC8DD2DF-7FE0-4B34-ACA3-BAC02524C00C}" presName="dummyMaxCanvas" presStyleCnt="0"/>
      <dgm:spPr/>
    </dgm:pt>
    <dgm:pt modelId="{A93476E1-C73C-46AA-A1A7-09FE6C05AE67}" type="pres">
      <dgm:prSet presAssocID="{BC8DD2DF-7FE0-4B34-ACA3-BAC02524C00C}" presName="parentComposite" presStyleCnt="0"/>
      <dgm:spPr/>
    </dgm:pt>
    <dgm:pt modelId="{C28BF824-4986-4A8E-8BC0-A0EC84C50E2B}" type="pres">
      <dgm:prSet presAssocID="{BC8DD2DF-7FE0-4B34-ACA3-BAC02524C00C}" presName="parent1" presStyleLbl="alignAccFollowNode1" presStyleIdx="0" presStyleCnt="4">
        <dgm:presLayoutVars>
          <dgm:chMax val="4"/>
        </dgm:presLayoutVars>
      </dgm:prSet>
      <dgm:spPr/>
      <dgm:t>
        <a:bodyPr/>
        <a:lstStyle/>
        <a:p>
          <a:endParaRPr lang="en-GB"/>
        </a:p>
      </dgm:t>
    </dgm:pt>
    <dgm:pt modelId="{5FEBA318-3924-4CB8-B4E9-9763033C16BF}" type="pres">
      <dgm:prSet presAssocID="{BC8DD2DF-7FE0-4B34-ACA3-BAC02524C00C}" presName="parent2" presStyleLbl="alignAccFollowNode1" presStyleIdx="1" presStyleCnt="4" custScaleX="129106" custLinFactNeighborX="13228">
        <dgm:presLayoutVars>
          <dgm:chMax val="4"/>
        </dgm:presLayoutVars>
      </dgm:prSet>
      <dgm:spPr/>
      <dgm:t>
        <a:bodyPr/>
        <a:lstStyle/>
        <a:p>
          <a:endParaRPr lang="en-GB"/>
        </a:p>
      </dgm:t>
    </dgm:pt>
    <dgm:pt modelId="{CA221BDC-EBBD-462F-8214-7A93286CE340}" type="pres">
      <dgm:prSet presAssocID="{BC8DD2DF-7FE0-4B34-ACA3-BAC02524C00C}" presName="childrenComposite" presStyleCnt="0"/>
      <dgm:spPr/>
    </dgm:pt>
    <dgm:pt modelId="{2AEF3816-6280-4F96-9E12-668E8EA91EA4}" type="pres">
      <dgm:prSet presAssocID="{BC8DD2DF-7FE0-4B34-ACA3-BAC02524C00C}" presName="dummyMaxCanvas_ChildArea" presStyleCnt="0"/>
      <dgm:spPr/>
    </dgm:pt>
    <dgm:pt modelId="{9C4A82CE-4D15-49C2-87F7-5DD1C42F3D19}" type="pres">
      <dgm:prSet presAssocID="{BC8DD2DF-7FE0-4B34-ACA3-BAC02524C00C}" presName="fulcrum" presStyleLbl="alignAccFollowNode1" presStyleIdx="2" presStyleCnt="4"/>
      <dgm:spPr/>
    </dgm:pt>
    <dgm:pt modelId="{217D643D-F388-4AC0-B1FB-B120C36FE4DC}" type="pres">
      <dgm:prSet presAssocID="{BC8DD2DF-7FE0-4B34-ACA3-BAC02524C00C}" presName="balance_23" presStyleLbl="alignAccFollowNode1" presStyleIdx="3" presStyleCnt="4">
        <dgm:presLayoutVars>
          <dgm:bulletEnabled val="1"/>
        </dgm:presLayoutVars>
      </dgm:prSet>
      <dgm:spPr/>
    </dgm:pt>
    <dgm:pt modelId="{4FC5DC11-F0C8-4C16-AFD1-5A18D6BA7405}" type="pres">
      <dgm:prSet presAssocID="{BC8DD2DF-7FE0-4B34-ACA3-BAC02524C00C}" presName="right_23_1" presStyleLbl="node1" presStyleIdx="0" presStyleCnt="5">
        <dgm:presLayoutVars>
          <dgm:bulletEnabled val="1"/>
        </dgm:presLayoutVars>
      </dgm:prSet>
      <dgm:spPr/>
      <dgm:t>
        <a:bodyPr/>
        <a:lstStyle/>
        <a:p>
          <a:endParaRPr lang="en-GB"/>
        </a:p>
      </dgm:t>
    </dgm:pt>
    <dgm:pt modelId="{7F8877A2-C323-4CEF-A06B-745E582E5EA1}" type="pres">
      <dgm:prSet presAssocID="{BC8DD2DF-7FE0-4B34-ACA3-BAC02524C00C}" presName="right_23_2" presStyleLbl="node1" presStyleIdx="1" presStyleCnt="5">
        <dgm:presLayoutVars>
          <dgm:bulletEnabled val="1"/>
        </dgm:presLayoutVars>
      </dgm:prSet>
      <dgm:spPr/>
      <dgm:t>
        <a:bodyPr/>
        <a:lstStyle/>
        <a:p>
          <a:endParaRPr lang="en-GB"/>
        </a:p>
      </dgm:t>
    </dgm:pt>
    <dgm:pt modelId="{D2FDB0F9-E24F-45B3-B550-63FE419CC1EB}" type="pres">
      <dgm:prSet presAssocID="{BC8DD2DF-7FE0-4B34-ACA3-BAC02524C00C}" presName="right_23_3" presStyleLbl="node1" presStyleIdx="2" presStyleCnt="5">
        <dgm:presLayoutVars>
          <dgm:bulletEnabled val="1"/>
        </dgm:presLayoutVars>
      </dgm:prSet>
      <dgm:spPr/>
      <dgm:t>
        <a:bodyPr/>
        <a:lstStyle/>
        <a:p>
          <a:endParaRPr lang="en-GB"/>
        </a:p>
      </dgm:t>
    </dgm:pt>
    <dgm:pt modelId="{F631D779-26F3-4C11-B81E-87383F2CC9A6}" type="pres">
      <dgm:prSet presAssocID="{BC8DD2DF-7FE0-4B34-ACA3-BAC02524C00C}" presName="left_23_1" presStyleLbl="node1" presStyleIdx="3" presStyleCnt="5">
        <dgm:presLayoutVars>
          <dgm:bulletEnabled val="1"/>
        </dgm:presLayoutVars>
      </dgm:prSet>
      <dgm:spPr/>
      <dgm:t>
        <a:bodyPr/>
        <a:lstStyle/>
        <a:p>
          <a:endParaRPr lang="en-GB"/>
        </a:p>
      </dgm:t>
    </dgm:pt>
    <dgm:pt modelId="{1005A953-E473-4DE8-8E51-411D237FE397}" type="pres">
      <dgm:prSet presAssocID="{BC8DD2DF-7FE0-4B34-ACA3-BAC02524C00C}" presName="left_23_2" presStyleLbl="node1" presStyleIdx="4" presStyleCnt="5" custScaleX="111945">
        <dgm:presLayoutVars>
          <dgm:bulletEnabled val="1"/>
        </dgm:presLayoutVars>
      </dgm:prSet>
      <dgm:spPr/>
      <dgm:t>
        <a:bodyPr/>
        <a:lstStyle/>
        <a:p>
          <a:endParaRPr lang="en-GB"/>
        </a:p>
      </dgm:t>
    </dgm:pt>
  </dgm:ptLst>
  <dgm:cxnLst>
    <dgm:cxn modelId="{5FA05171-E4AB-4810-9167-C6C847C0169E}" srcId="{72579377-B90E-4466-B40A-FCC998E9EFE7}" destId="{8EB77993-AA68-4FF2-A13E-EE0C34693FFC}" srcOrd="2" destOrd="0" parTransId="{BCBAE551-6984-4117-ABC6-D0835C3395BC}" sibTransId="{525EDC86-0B1A-4A2E-8A0B-CA77DCACABA2}"/>
    <dgm:cxn modelId="{7BD59991-E5DB-4115-84AC-5A0D9E6D99EB}" type="presOf" srcId="{BA637085-8EF3-446E-8DD5-78C331E5F905}" destId="{7F8877A2-C323-4CEF-A06B-745E582E5EA1}" srcOrd="0" destOrd="0" presId="urn:microsoft.com/office/officeart/2005/8/layout/balance1"/>
    <dgm:cxn modelId="{65EF2F2A-58DC-4149-97F1-0ABAC7BDEDCF}" srcId="{BC8DD2DF-7FE0-4B34-ACA3-BAC02524C00C}" destId="{72579377-B90E-4466-B40A-FCC998E9EFE7}" srcOrd="1" destOrd="0" parTransId="{B3017B63-A191-4C10-AB97-E0463AAC1E19}" sibTransId="{68C23490-1E3D-41DF-9A5D-4E1EDD7F0047}"/>
    <dgm:cxn modelId="{536692B1-BF59-4301-BC9A-758E233A242B}" type="presOf" srcId="{0F1DDED7-E37A-48F4-8956-6679F4698AD0}" destId="{C28BF824-4986-4A8E-8BC0-A0EC84C50E2B}" srcOrd="0" destOrd="0" presId="urn:microsoft.com/office/officeart/2005/8/layout/balance1"/>
    <dgm:cxn modelId="{F2A70D6B-2EB4-40F5-9B55-BD27733D51FB}" type="presOf" srcId="{72579377-B90E-4466-B40A-FCC998E9EFE7}" destId="{5FEBA318-3924-4CB8-B4E9-9763033C16BF}" srcOrd="0" destOrd="0" presId="urn:microsoft.com/office/officeart/2005/8/layout/balance1"/>
    <dgm:cxn modelId="{5723EA34-7A60-4031-A896-F33F78837A90}" srcId="{0F1DDED7-E37A-48F4-8956-6679F4698AD0}" destId="{1D27EAE4-E9D2-4ED0-AFC1-B1D61693BCC9}" srcOrd="0" destOrd="0" parTransId="{63AF857F-BF51-4182-8B2D-1BE0E3CE9BBB}" sibTransId="{E3294892-F785-4706-B4AF-90410B344B0B}"/>
    <dgm:cxn modelId="{27B748D6-4190-4FF5-AEE1-62C4C22156EA}" type="presOf" srcId="{B502E782-C554-483E-A399-01535C779138}" destId="{4FC5DC11-F0C8-4C16-AFD1-5A18D6BA7405}" srcOrd="0" destOrd="0" presId="urn:microsoft.com/office/officeart/2005/8/layout/balance1"/>
    <dgm:cxn modelId="{40C70458-5811-4625-9523-0C400DE06591}" type="presOf" srcId="{8EB77993-AA68-4FF2-A13E-EE0C34693FFC}" destId="{D2FDB0F9-E24F-45B3-B550-63FE419CC1EB}" srcOrd="0" destOrd="0" presId="urn:microsoft.com/office/officeart/2005/8/layout/balance1"/>
    <dgm:cxn modelId="{9B6380AE-533F-4031-B05F-791C5637BAA1}" type="presOf" srcId="{1D27EAE4-E9D2-4ED0-AFC1-B1D61693BCC9}" destId="{F631D779-26F3-4C11-B81E-87383F2CC9A6}" srcOrd="0" destOrd="0" presId="urn:microsoft.com/office/officeart/2005/8/layout/balance1"/>
    <dgm:cxn modelId="{48757C21-F9C0-48A7-A536-AE2F1AA7B3A5}" srcId="{72579377-B90E-4466-B40A-FCC998E9EFE7}" destId="{B502E782-C554-483E-A399-01535C779138}" srcOrd="0" destOrd="0" parTransId="{DE3FFC08-2C76-44FA-8792-8276CD8ACF1B}" sibTransId="{954B180E-0FE9-44F4-94CF-B5115B74BC33}"/>
    <dgm:cxn modelId="{115A01E9-7A78-4971-AD50-8D51DA1850A7}" srcId="{72579377-B90E-4466-B40A-FCC998E9EFE7}" destId="{BA637085-8EF3-446E-8DD5-78C331E5F905}" srcOrd="1" destOrd="0" parTransId="{60DB1A7F-16F4-462A-B83D-AA96861ECFB0}" sibTransId="{3B0B8075-7B12-4076-AEC7-3B1D77A09B4D}"/>
    <dgm:cxn modelId="{E9A42797-7A61-4404-B56C-A314CA991232}" srcId="{BC8DD2DF-7FE0-4B34-ACA3-BAC02524C00C}" destId="{0F1DDED7-E37A-48F4-8956-6679F4698AD0}" srcOrd="0" destOrd="0" parTransId="{541DF879-D3AA-448B-A5F3-4D63C127277D}" sibTransId="{875F9493-8BA5-4A97-A7D1-8B8663A4A36A}"/>
    <dgm:cxn modelId="{E75F4E67-730C-4E02-A05F-A7D3BA76593A}" type="presOf" srcId="{BC8DD2DF-7FE0-4B34-ACA3-BAC02524C00C}" destId="{AE299411-F89D-4746-85C7-4D04DF497A45}" srcOrd="0" destOrd="0" presId="urn:microsoft.com/office/officeart/2005/8/layout/balance1"/>
    <dgm:cxn modelId="{FFFB2BA5-0A94-47AE-AB77-43B1E63112DE}" type="presOf" srcId="{50253F71-EF09-4E64-9CAE-E6D894C4B153}" destId="{1005A953-E473-4DE8-8E51-411D237FE397}" srcOrd="0" destOrd="0" presId="urn:microsoft.com/office/officeart/2005/8/layout/balance1"/>
    <dgm:cxn modelId="{FDED4226-F201-4C9F-806B-89434F24DAC2}" srcId="{0F1DDED7-E37A-48F4-8956-6679F4698AD0}" destId="{50253F71-EF09-4E64-9CAE-E6D894C4B153}" srcOrd="1" destOrd="0" parTransId="{FA32BDD6-DB81-4B40-AAA0-EA67317D0971}" sibTransId="{91E5EA95-994E-4D78-BFD5-1BDD5A459978}"/>
    <dgm:cxn modelId="{52933FEA-CAA8-4F91-8F19-577346CA1ECD}" type="presParOf" srcId="{AE299411-F89D-4746-85C7-4D04DF497A45}" destId="{E8456DBF-6DE2-422D-BDD6-3070C330A363}" srcOrd="0" destOrd="0" presId="urn:microsoft.com/office/officeart/2005/8/layout/balance1"/>
    <dgm:cxn modelId="{CADA72B9-D6DC-4F4B-8BBA-9151B36A7630}" type="presParOf" srcId="{AE299411-F89D-4746-85C7-4D04DF497A45}" destId="{A93476E1-C73C-46AA-A1A7-09FE6C05AE67}" srcOrd="1" destOrd="0" presId="urn:microsoft.com/office/officeart/2005/8/layout/balance1"/>
    <dgm:cxn modelId="{D2CC976F-F7BF-461F-A867-E71FDDF6FE26}" type="presParOf" srcId="{A93476E1-C73C-46AA-A1A7-09FE6C05AE67}" destId="{C28BF824-4986-4A8E-8BC0-A0EC84C50E2B}" srcOrd="0" destOrd="0" presId="urn:microsoft.com/office/officeart/2005/8/layout/balance1"/>
    <dgm:cxn modelId="{9379C9E6-CA76-455A-A3B4-FD9E6F9D37B0}" type="presParOf" srcId="{A93476E1-C73C-46AA-A1A7-09FE6C05AE67}" destId="{5FEBA318-3924-4CB8-B4E9-9763033C16BF}" srcOrd="1" destOrd="0" presId="urn:microsoft.com/office/officeart/2005/8/layout/balance1"/>
    <dgm:cxn modelId="{498BF85F-7EBF-4E8A-A8CE-8A1F378C74A1}" type="presParOf" srcId="{AE299411-F89D-4746-85C7-4D04DF497A45}" destId="{CA221BDC-EBBD-462F-8214-7A93286CE340}" srcOrd="2" destOrd="0" presId="urn:microsoft.com/office/officeart/2005/8/layout/balance1"/>
    <dgm:cxn modelId="{E82CEE32-5212-4DEE-9104-17A364D72651}" type="presParOf" srcId="{CA221BDC-EBBD-462F-8214-7A93286CE340}" destId="{2AEF3816-6280-4F96-9E12-668E8EA91EA4}" srcOrd="0" destOrd="0" presId="urn:microsoft.com/office/officeart/2005/8/layout/balance1"/>
    <dgm:cxn modelId="{7F9E6FB2-4F02-4291-8191-FF36B01B5CCE}" type="presParOf" srcId="{CA221BDC-EBBD-462F-8214-7A93286CE340}" destId="{9C4A82CE-4D15-49C2-87F7-5DD1C42F3D19}" srcOrd="1" destOrd="0" presId="urn:microsoft.com/office/officeart/2005/8/layout/balance1"/>
    <dgm:cxn modelId="{1A352D0E-1F9B-4775-8544-807C9EBD47D1}" type="presParOf" srcId="{CA221BDC-EBBD-462F-8214-7A93286CE340}" destId="{217D643D-F388-4AC0-B1FB-B120C36FE4DC}" srcOrd="2" destOrd="0" presId="urn:microsoft.com/office/officeart/2005/8/layout/balance1"/>
    <dgm:cxn modelId="{45E0AC94-0A06-42D3-86D2-E0674A8C84A9}" type="presParOf" srcId="{CA221BDC-EBBD-462F-8214-7A93286CE340}" destId="{4FC5DC11-F0C8-4C16-AFD1-5A18D6BA7405}" srcOrd="3" destOrd="0" presId="urn:microsoft.com/office/officeart/2005/8/layout/balance1"/>
    <dgm:cxn modelId="{F5C30024-A95E-4428-9D10-4B8167192BCB}" type="presParOf" srcId="{CA221BDC-EBBD-462F-8214-7A93286CE340}" destId="{7F8877A2-C323-4CEF-A06B-745E582E5EA1}" srcOrd="4" destOrd="0" presId="urn:microsoft.com/office/officeart/2005/8/layout/balance1"/>
    <dgm:cxn modelId="{6C5916C5-A9F9-40C9-BCAA-62D2072BB0B4}" type="presParOf" srcId="{CA221BDC-EBBD-462F-8214-7A93286CE340}" destId="{D2FDB0F9-E24F-45B3-B550-63FE419CC1EB}" srcOrd="5" destOrd="0" presId="urn:microsoft.com/office/officeart/2005/8/layout/balance1"/>
    <dgm:cxn modelId="{5D14C96B-A56B-4262-B7BA-633B9566AAEE}" type="presParOf" srcId="{CA221BDC-EBBD-462F-8214-7A93286CE340}" destId="{F631D779-26F3-4C11-B81E-87383F2CC9A6}" srcOrd="6" destOrd="0" presId="urn:microsoft.com/office/officeart/2005/8/layout/balance1"/>
    <dgm:cxn modelId="{B682EE28-308E-4F7B-9990-BC5B6DAF8EE2}" type="presParOf" srcId="{CA221BDC-EBBD-462F-8214-7A93286CE340}" destId="{1005A953-E473-4DE8-8E51-411D237FE397}"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C5615B-69DD-45AE-9815-6C8A8F1AB62F}" type="doc">
      <dgm:prSet loTypeId="urn:microsoft.com/office/officeart/2005/8/layout/chart3" loCatId="relationship" qsTypeId="urn:microsoft.com/office/officeart/2005/8/quickstyle/simple1" qsCatId="simple" csTypeId="urn:microsoft.com/office/officeart/2005/8/colors/colorful1" csCatId="colorful" phldr="1"/>
      <dgm:spPr/>
    </dgm:pt>
    <dgm:pt modelId="{5FEC4D96-C333-4222-8EDA-003A74603CA9}">
      <dgm:prSet phldrT="[Text]"/>
      <dgm:spPr/>
      <dgm:t>
        <a:bodyPr/>
        <a:lstStyle/>
        <a:p>
          <a:r>
            <a:rPr lang="en-GB" dirty="0" smtClean="0"/>
            <a:t>25% not likely </a:t>
          </a:r>
          <a:endParaRPr lang="en-GB" dirty="0"/>
        </a:p>
      </dgm:t>
    </dgm:pt>
    <dgm:pt modelId="{65D84386-A590-4D3D-8085-7AB8A6AED309}" type="parTrans" cxnId="{41F736EF-3A22-43C6-BD8C-9CD11280B8D9}">
      <dgm:prSet/>
      <dgm:spPr/>
      <dgm:t>
        <a:bodyPr/>
        <a:lstStyle/>
        <a:p>
          <a:endParaRPr lang="en-GB"/>
        </a:p>
      </dgm:t>
    </dgm:pt>
    <dgm:pt modelId="{43316B78-0475-4E83-B53D-1EC8381A832E}" type="sibTrans" cxnId="{41F736EF-3A22-43C6-BD8C-9CD11280B8D9}">
      <dgm:prSet/>
      <dgm:spPr/>
      <dgm:t>
        <a:bodyPr/>
        <a:lstStyle/>
        <a:p>
          <a:endParaRPr lang="en-GB"/>
        </a:p>
      </dgm:t>
    </dgm:pt>
    <dgm:pt modelId="{AA5EF5ED-C34D-46AE-B28D-0C32EB38573B}">
      <dgm:prSet phldrT="[Text]"/>
      <dgm:spPr/>
      <dgm:t>
        <a:bodyPr/>
        <a:lstStyle/>
        <a:p>
          <a:r>
            <a:rPr lang="en-GB" dirty="0" smtClean="0"/>
            <a:t>25% fairly likely </a:t>
          </a:r>
          <a:endParaRPr lang="en-GB" dirty="0"/>
        </a:p>
      </dgm:t>
    </dgm:pt>
    <dgm:pt modelId="{46ABAE63-BF5F-4020-AB57-540E9B2B6E79}" type="parTrans" cxnId="{2699FCB3-5FDD-4CC6-AA60-01882AA307AE}">
      <dgm:prSet/>
      <dgm:spPr/>
      <dgm:t>
        <a:bodyPr/>
        <a:lstStyle/>
        <a:p>
          <a:endParaRPr lang="en-GB"/>
        </a:p>
      </dgm:t>
    </dgm:pt>
    <dgm:pt modelId="{3F791B20-F719-4E4D-9C5E-8B6B5AF6AF23}" type="sibTrans" cxnId="{2699FCB3-5FDD-4CC6-AA60-01882AA307AE}">
      <dgm:prSet/>
      <dgm:spPr/>
      <dgm:t>
        <a:bodyPr/>
        <a:lstStyle/>
        <a:p>
          <a:endParaRPr lang="en-GB"/>
        </a:p>
      </dgm:t>
    </dgm:pt>
    <dgm:pt modelId="{52CBE0A8-062B-4007-8210-22A69F99B32F}">
      <dgm:prSet phldrT="[Text]"/>
      <dgm:spPr/>
      <dgm:t>
        <a:bodyPr/>
        <a:lstStyle/>
        <a:p>
          <a:r>
            <a:rPr lang="en-GB" dirty="0" smtClean="0"/>
            <a:t>50% very likely to vote</a:t>
          </a:r>
          <a:endParaRPr lang="en-GB" dirty="0"/>
        </a:p>
      </dgm:t>
    </dgm:pt>
    <dgm:pt modelId="{3C641B76-264D-45E7-9FF7-6EC22E559EF6}" type="parTrans" cxnId="{9E596C02-ACD4-4586-8B9F-3637FBC6106B}">
      <dgm:prSet/>
      <dgm:spPr/>
      <dgm:t>
        <a:bodyPr/>
        <a:lstStyle/>
        <a:p>
          <a:endParaRPr lang="en-GB"/>
        </a:p>
      </dgm:t>
    </dgm:pt>
    <dgm:pt modelId="{9416A3A6-8BCA-4481-9E61-54B41B0FBB32}" type="sibTrans" cxnId="{9E596C02-ACD4-4586-8B9F-3637FBC6106B}">
      <dgm:prSet/>
      <dgm:spPr/>
      <dgm:t>
        <a:bodyPr/>
        <a:lstStyle/>
        <a:p>
          <a:endParaRPr lang="en-GB"/>
        </a:p>
      </dgm:t>
    </dgm:pt>
    <dgm:pt modelId="{5A4BFBBE-C478-496A-ABF9-F7A7667D807E}" type="pres">
      <dgm:prSet presAssocID="{6FC5615B-69DD-45AE-9815-6C8A8F1AB62F}" presName="compositeShape" presStyleCnt="0">
        <dgm:presLayoutVars>
          <dgm:chMax val="7"/>
          <dgm:dir/>
          <dgm:resizeHandles val="exact"/>
        </dgm:presLayoutVars>
      </dgm:prSet>
      <dgm:spPr/>
    </dgm:pt>
    <dgm:pt modelId="{9E126B37-A824-44CD-B3A5-4510FE5037C1}" type="pres">
      <dgm:prSet presAssocID="{6FC5615B-69DD-45AE-9815-6C8A8F1AB62F}" presName="wedge1" presStyleLbl="node1" presStyleIdx="0" presStyleCnt="3" custLinFactNeighborX="10268" custLinFactNeighborY="-446"/>
      <dgm:spPr/>
      <dgm:t>
        <a:bodyPr/>
        <a:lstStyle/>
        <a:p>
          <a:endParaRPr lang="en-GB"/>
        </a:p>
      </dgm:t>
    </dgm:pt>
    <dgm:pt modelId="{636ED983-B5F5-4305-B790-9291820D606D}" type="pres">
      <dgm:prSet presAssocID="{6FC5615B-69DD-45AE-9815-6C8A8F1AB62F}" presName="wedge1Tx" presStyleLbl="node1" presStyleIdx="0" presStyleCnt="3">
        <dgm:presLayoutVars>
          <dgm:chMax val="0"/>
          <dgm:chPref val="0"/>
          <dgm:bulletEnabled val="1"/>
        </dgm:presLayoutVars>
      </dgm:prSet>
      <dgm:spPr/>
      <dgm:t>
        <a:bodyPr/>
        <a:lstStyle/>
        <a:p>
          <a:endParaRPr lang="en-GB"/>
        </a:p>
      </dgm:t>
    </dgm:pt>
    <dgm:pt modelId="{B27A849E-99A8-4E0C-B14E-841F91A42ABA}" type="pres">
      <dgm:prSet presAssocID="{6FC5615B-69DD-45AE-9815-6C8A8F1AB62F}" presName="wedge2" presStyleLbl="node1" presStyleIdx="1" presStyleCnt="3"/>
      <dgm:spPr/>
      <dgm:t>
        <a:bodyPr/>
        <a:lstStyle/>
        <a:p>
          <a:endParaRPr lang="en-GB"/>
        </a:p>
      </dgm:t>
    </dgm:pt>
    <dgm:pt modelId="{312C65F1-4A7D-4348-BB95-83912B8FB382}" type="pres">
      <dgm:prSet presAssocID="{6FC5615B-69DD-45AE-9815-6C8A8F1AB62F}" presName="wedge2Tx" presStyleLbl="node1" presStyleIdx="1" presStyleCnt="3">
        <dgm:presLayoutVars>
          <dgm:chMax val="0"/>
          <dgm:chPref val="0"/>
          <dgm:bulletEnabled val="1"/>
        </dgm:presLayoutVars>
      </dgm:prSet>
      <dgm:spPr/>
      <dgm:t>
        <a:bodyPr/>
        <a:lstStyle/>
        <a:p>
          <a:endParaRPr lang="en-GB"/>
        </a:p>
      </dgm:t>
    </dgm:pt>
    <dgm:pt modelId="{3E645F78-A821-418D-94E2-ED2007AE0DDA}" type="pres">
      <dgm:prSet presAssocID="{6FC5615B-69DD-45AE-9815-6C8A8F1AB62F}" presName="wedge3" presStyleLbl="node1" presStyleIdx="2" presStyleCnt="3"/>
      <dgm:spPr/>
      <dgm:t>
        <a:bodyPr/>
        <a:lstStyle/>
        <a:p>
          <a:endParaRPr lang="en-GB"/>
        </a:p>
      </dgm:t>
    </dgm:pt>
    <dgm:pt modelId="{60FAEB58-17FE-4713-B955-569A9C76BA35}" type="pres">
      <dgm:prSet presAssocID="{6FC5615B-69DD-45AE-9815-6C8A8F1AB62F}" presName="wedge3Tx" presStyleLbl="node1" presStyleIdx="2" presStyleCnt="3">
        <dgm:presLayoutVars>
          <dgm:chMax val="0"/>
          <dgm:chPref val="0"/>
          <dgm:bulletEnabled val="1"/>
        </dgm:presLayoutVars>
      </dgm:prSet>
      <dgm:spPr/>
      <dgm:t>
        <a:bodyPr/>
        <a:lstStyle/>
        <a:p>
          <a:endParaRPr lang="en-GB"/>
        </a:p>
      </dgm:t>
    </dgm:pt>
  </dgm:ptLst>
  <dgm:cxnLst>
    <dgm:cxn modelId="{363FA367-456E-4029-9799-AADB3A17BDDB}" type="presOf" srcId="{52CBE0A8-062B-4007-8210-22A69F99B32F}" destId="{60FAEB58-17FE-4713-B955-569A9C76BA35}" srcOrd="1" destOrd="0" presId="urn:microsoft.com/office/officeart/2005/8/layout/chart3"/>
    <dgm:cxn modelId="{9E596C02-ACD4-4586-8B9F-3637FBC6106B}" srcId="{6FC5615B-69DD-45AE-9815-6C8A8F1AB62F}" destId="{52CBE0A8-062B-4007-8210-22A69F99B32F}" srcOrd="2" destOrd="0" parTransId="{3C641B76-264D-45E7-9FF7-6EC22E559EF6}" sibTransId="{9416A3A6-8BCA-4481-9E61-54B41B0FBB32}"/>
    <dgm:cxn modelId="{B2386032-442D-4326-858E-B49055CAC024}" type="presOf" srcId="{5FEC4D96-C333-4222-8EDA-003A74603CA9}" destId="{636ED983-B5F5-4305-B790-9291820D606D}" srcOrd="1" destOrd="0" presId="urn:microsoft.com/office/officeart/2005/8/layout/chart3"/>
    <dgm:cxn modelId="{76D96062-F5CF-4D3A-8A1A-6BD61FEF613C}" type="presOf" srcId="{52CBE0A8-062B-4007-8210-22A69F99B32F}" destId="{3E645F78-A821-418D-94E2-ED2007AE0DDA}" srcOrd="0" destOrd="0" presId="urn:microsoft.com/office/officeart/2005/8/layout/chart3"/>
    <dgm:cxn modelId="{6678E3FE-44EE-4EB3-BD9A-FB23D6106325}" type="presOf" srcId="{6FC5615B-69DD-45AE-9815-6C8A8F1AB62F}" destId="{5A4BFBBE-C478-496A-ABF9-F7A7667D807E}" srcOrd="0" destOrd="0" presId="urn:microsoft.com/office/officeart/2005/8/layout/chart3"/>
    <dgm:cxn modelId="{B20751C0-0003-4FA3-9716-5A53CF1502DC}" type="presOf" srcId="{AA5EF5ED-C34D-46AE-B28D-0C32EB38573B}" destId="{312C65F1-4A7D-4348-BB95-83912B8FB382}" srcOrd="1" destOrd="0" presId="urn:microsoft.com/office/officeart/2005/8/layout/chart3"/>
    <dgm:cxn modelId="{895D5CA7-C6C1-425E-AD22-2713D7C63FB4}" type="presOf" srcId="{5FEC4D96-C333-4222-8EDA-003A74603CA9}" destId="{9E126B37-A824-44CD-B3A5-4510FE5037C1}" srcOrd="0" destOrd="0" presId="urn:microsoft.com/office/officeart/2005/8/layout/chart3"/>
    <dgm:cxn modelId="{41F736EF-3A22-43C6-BD8C-9CD11280B8D9}" srcId="{6FC5615B-69DD-45AE-9815-6C8A8F1AB62F}" destId="{5FEC4D96-C333-4222-8EDA-003A74603CA9}" srcOrd="0" destOrd="0" parTransId="{65D84386-A590-4D3D-8085-7AB8A6AED309}" sibTransId="{43316B78-0475-4E83-B53D-1EC8381A832E}"/>
    <dgm:cxn modelId="{EFCCD412-1B29-4BB3-8A81-16F70B4B8A88}" type="presOf" srcId="{AA5EF5ED-C34D-46AE-B28D-0C32EB38573B}" destId="{B27A849E-99A8-4E0C-B14E-841F91A42ABA}" srcOrd="0" destOrd="0" presId="urn:microsoft.com/office/officeart/2005/8/layout/chart3"/>
    <dgm:cxn modelId="{2699FCB3-5FDD-4CC6-AA60-01882AA307AE}" srcId="{6FC5615B-69DD-45AE-9815-6C8A8F1AB62F}" destId="{AA5EF5ED-C34D-46AE-B28D-0C32EB38573B}" srcOrd="1" destOrd="0" parTransId="{46ABAE63-BF5F-4020-AB57-540E9B2B6E79}" sibTransId="{3F791B20-F719-4E4D-9C5E-8B6B5AF6AF23}"/>
    <dgm:cxn modelId="{C9AC3011-47A7-457F-B627-15D8C062C3C0}" type="presParOf" srcId="{5A4BFBBE-C478-496A-ABF9-F7A7667D807E}" destId="{9E126B37-A824-44CD-B3A5-4510FE5037C1}" srcOrd="0" destOrd="0" presId="urn:microsoft.com/office/officeart/2005/8/layout/chart3"/>
    <dgm:cxn modelId="{371BCB78-FEB6-462D-8089-C5628C33E858}" type="presParOf" srcId="{5A4BFBBE-C478-496A-ABF9-F7A7667D807E}" destId="{636ED983-B5F5-4305-B790-9291820D606D}" srcOrd="1" destOrd="0" presId="urn:microsoft.com/office/officeart/2005/8/layout/chart3"/>
    <dgm:cxn modelId="{FBFA236C-DF96-4150-AC20-3362E9B632E2}" type="presParOf" srcId="{5A4BFBBE-C478-496A-ABF9-F7A7667D807E}" destId="{B27A849E-99A8-4E0C-B14E-841F91A42ABA}" srcOrd="2" destOrd="0" presId="urn:microsoft.com/office/officeart/2005/8/layout/chart3"/>
    <dgm:cxn modelId="{C0F28058-7BE8-4999-8633-D235B9013A43}" type="presParOf" srcId="{5A4BFBBE-C478-496A-ABF9-F7A7667D807E}" destId="{312C65F1-4A7D-4348-BB95-83912B8FB382}" srcOrd="3" destOrd="0" presId="urn:microsoft.com/office/officeart/2005/8/layout/chart3"/>
    <dgm:cxn modelId="{86EB5A7A-5B5B-4781-AEE0-51B63B7203C0}" type="presParOf" srcId="{5A4BFBBE-C478-496A-ABF9-F7A7667D807E}" destId="{3E645F78-A821-418D-94E2-ED2007AE0DDA}" srcOrd="4" destOrd="0" presId="urn:microsoft.com/office/officeart/2005/8/layout/chart3"/>
    <dgm:cxn modelId="{24F80E22-51BC-46B6-B275-1D410A88CEF6}" type="presParOf" srcId="{5A4BFBBE-C478-496A-ABF9-F7A7667D807E}" destId="{60FAEB58-17FE-4713-B955-569A9C76BA35}"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295BE0-BD3B-4201-8D3C-45D1FA76B11A}"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GB"/>
        </a:p>
      </dgm:t>
    </dgm:pt>
    <dgm:pt modelId="{1E0B0410-16C4-4EB4-B200-7E21EEB8EEE2}">
      <dgm:prSet phldrT="[Text]"/>
      <dgm:spPr/>
      <dgm:t>
        <a:bodyPr/>
        <a:lstStyle/>
        <a:p>
          <a:r>
            <a:rPr lang="en-GB" dirty="0" smtClean="0"/>
            <a:t>50%</a:t>
          </a:r>
          <a:endParaRPr lang="en-GB" dirty="0"/>
        </a:p>
      </dgm:t>
    </dgm:pt>
    <dgm:pt modelId="{7B54E9D4-D844-40DE-BA77-1C838CDB9D8C}" type="parTrans" cxnId="{981A089C-E271-4ABB-8870-5F633AC8A21C}">
      <dgm:prSet/>
      <dgm:spPr/>
      <dgm:t>
        <a:bodyPr/>
        <a:lstStyle/>
        <a:p>
          <a:endParaRPr lang="en-GB"/>
        </a:p>
      </dgm:t>
    </dgm:pt>
    <dgm:pt modelId="{FD9A57D1-1485-419E-82D3-325DF843E140}" type="sibTrans" cxnId="{981A089C-E271-4ABB-8870-5F633AC8A21C}">
      <dgm:prSet/>
      <dgm:spPr/>
      <dgm:t>
        <a:bodyPr/>
        <a:lstStyle/>
        <a:p>
          <a:endParaRPr lang="en-GB"/>
        </a:p>
      </dgm:t>
    </dgm:pt>
    <dgm:pt modelId="{48916379-D485-4728-94AE-EF0D9D71E54A}">
      <dgm:prSet phldrT="[Text]" custT="1"/>
      <dgm:spPr/>
      <dgm:t>
        <a:bodyPr/>
        <a:lstStyle/>
        <a:p>
          <a:pPr algn="r"/>
          <a:r>
            <a:rPr lang="en-GB" sz="2800" dirty="0" smtClean="0"/>
            <a:t>‘</a:t>
          </a:r>
          <a:r>
            <a:rPr lang="en-GB" sz="2800" i="0" dirty="0" smtClean="0"/>
            <a:t>It is every adult’s duty to vote in elections’</a:t>
          </a:r>
          <a:endParaRPr lang="en-GB" sz="2800" i="0" dirty="0"/>
        </a:p>
      </dgm:t>
    </dgm:pt>
    <dgm:pt modelId="{12D2B039-952B-42C3-B03B-E0939F7B93B7}" type="parTrans" cxnId="{26C89149-43CC-42E5-9316-FEC1017712CB}">
      <dgm:prSet/>
      <dgm:spPr/>
      <dgm:t>
        <a:bodyPr/>
        <a:lstStyle/>
        <a:p>
          <a:endParaRPr lang="en-GB"/>
        </a:p>
      </dgm:t>
    </dgm:pt>
    <dgm:pt modelId="{4D67C9D9-8906-4EF1-8B14-E61EC08F2535}" type="sibTrans" cxnId="{26C89149-43CC-42E5-9316-FEC1017712CB}">
      <dgm:prSet/>
      <dgm:spPr/>
      <dgm:t>
        <a:bodyPr/>
        <a:lstStyle/>
        <a:p>
          <a:endParaRPr lang="en-GB"/>
        </a:p>
      </dgm:t>
    </dgm:pt>
    <dgm:pt modelId="{08EC6C19-8FC1-47B4-AFD3-8FD2B4C87CA8}" type="pres">
      <dgm:prSet presAssocID="{1A295BE0-BD3B-4201-8D3C-45D1FA76B11A}" presName="theList" presStyleCnt="0">
        <dgm:presLayoutVars>
          <dgm:dir/>
          <dgm:animLvl val="lvl"/>
          <dgm:resizeHandles val="exact"/>
        </dgm:presLayoutVars>
      </dgm:prSet>
      <dgm:spPr/>
      <dgm:t>
        <a:bodyPr/>
        <a:lstStyle/>
        <a:p>
          <a:endParaRPr lang="en-GB"/>
        </a:p>
      </dgm:t>
    </dgm:pt>
    <dgm:pt modelId="{3ADF893C-B43D-4170-8EC4-5E01A59838B1}" type="pres">
      <dgm:prSet presAssocID="{1E0B0410-16C4-4EB4-B200-7E21EEB8EEE2}" presName="compNode" presStyleCnt="0"/>
      <dgm:spPr/>
    </dgm:pt>
    <dgm:pt modelId="{2DB56937-CA38-4C15-BFD9-C850A4E1EE4B}" type="pres">
      <dgm:prSet presAssocID="{1E0B0410-16C4-4EB4-B200-7E21EEB8EEE2}" presName="noGeometry" presStyleCnt="0"/>
      <dgm:spPr/>
    </dgm:pt>
    <dgm:pt modelId="{49F4C1BB-32B2-45EA-A0C4-506B6D61BEAF}" type="pres">
      <dgm:prSet presAssocID="{1E0B0410-16C4-4EB4-B200-7E21EEB8EEE2}" presName="childTextVisible" presStyleLbl="bgAccFollowNode1" presStyleIdx="0" presStyleCnt="1" custScaleX="195421">
        <dgm:presLayoutVars>
          <dgm:bulletEnabled val="1"/>
        </dgm:presLayoutVars>
      </dgm:prSet>
      <dgm:spPr/>
      <dgm:t>
        <a:bodyPr/>
        <a:lstStyle/>
        <a:p>
          <a:endParaRPr lang="en-GB"/>
        </a:p>
      </dgm:t>
    </dgm:pt>
    <dgm:pt modelId="{CF389C24-1A4F-450B-83DC-7A5EF2049A88}" type="pres">
      <dgm:prSet presAssocID="{1E0B0410-16C4-4EB4-B200-7E21EEB8EEE2}" presName="childTextHidden" presStyleLbl="bgAccFollowNode1" presStyleIdx="0" presStyleCnt="1"/>
      <dgm:spPr/>
      <dgm:t>
        <a:bodyPr/>
        <a:lstStyle/>
        <a:p>
          <a:endParaRPr lang="en-GB"/>
        </a:p>
      </dgm:t>
    </dgm:pt>
    <dgm:pt modelId="{B36C07BA-846B-4855-8F07-51B9FAF4B5F2}" type="pres">
      <dgm:prSet presAssocID="{1E0B0410-16C4-4EB4-B200-7E21EEB8EEE2}" presName="parentText" presStyleLbl="node1" presStyleIdx="0" presStyleCnt="1" custLinFactNeighborX="-42706" custLinFactNeighborY="-1039">
        <dgm:presLayoutVars>
          <dgm:chMax val="1"/>
          <dgm:bulletEnabled val="1"/>
        </dgm:presLayoutVars>
      </dgm:prSet>
      <dgm:spPr/>
      <dgm:t>
        <a:bodyPr/>
        <a:lstStyle/>
        <a:p>
          <a:endParaRPr lang="en-GB"/>
        </a:p>
      </dgm:t>
    </dgm:pt>
  </dgm:ptLst>
  <dgm:cxnLst>
    <dgm:cxn modelId="{981A089C-E271-4ABB-8870-5F633AC8A21C}" srcId="{1A295BE0-BD3B-4201-8D3C-45D1FA76B11A}" destId="{1E0B0410-16C4-4EB4-B200-7E21EEB8EEE2}" srcOrd="0" destOrd="0" parTransId="{7B54E9D4-D844-40DE-BA77-1C838CDB9D8C}" sibTransId="{FD9A57D1-1485-419E-82D3-325DF843E140}"/>
    <dgm:cxn modelId="{993F6948-CEC4-4241-B5C3-0263E4D3D964}" type="presOf" srcId="{48916379-D485-4728-94AE-EF0D9D71E54A}" destId="{CF389C24-1A4F-450B-83DC-7A5EF2049A88}" srcOrd="1" destOrd="0" presId="urn:microsoft.com/office/officeart/2005/8/layout/hProcess6"/>
    <dgm:cxn modelId="{B52FFB58-F1E2-4D48-9646-739ACFA45E91}" type="presOf" srcId="{1E0B0410-16C4-4EB4-B200-7E21EEB8EEE2}" destId="{B36C07BA-846B-4855-8F07-51B9FAF4B5F2}" srcOrd="0" destOrd="0" presId="urn:microsoft.com/office/officeart/2005/8/layout/hProcess6"/>
    <dgm:cxn modelId="{06E3F995-C99D-4D9C-9BEF-B702CF6FEE31}" type="presOf" srcId="{1A295BE0-BD3B-4201-8D3C-45D1FA76B11A}" destId="{08EC6C19-8FC1-47B4-AFD3-8FD2B4C87CA8}" srcOrd="0" destOrd="0" presId="urn:microsoft.com/office/officeart/2005/8/layout/hProcess6"/>
    <dgm:cxn modelId="{F528F0FB-DBF1-4E23-AAC2-B96B3164223E}" type="presOf" srcId="{48916379-D485-4728-94AE-EF0D9D71E54A}" destId="{49F4C1BB-32B2-45EA-A0C4-506B6D61BEAF}" srcOrd="0" destOrd="0" presId="urn:microsoft.com/office/officeart/2005/8/layout/hProcess6"/>
    <dgm:cxn modelId="{26C89149-43CC-42E5-9316-FEC1017712CB}" srcId="{1E0B0410-16C4-4EB4-B200-7E21EEB8EEE2}" destId="{48916379-D485-4728-94AE-EF0D9D71E54A}" srcOrd="0" destOrd="0" parTransId="{12D2B039-952B-42C3-B03B-E0939F7B93B7}" sibTransId="{4D67C9D9-8906-4EF1-8B14-E61EC08F2535}"/>
    <dgm:cxn modelId="{38D4B73E-9FF0-4920-90FD-5A6AA468E175}" type="presParOf" srcId="{08EC6C19-8FC1-47B4-AFD3-8FD2B4C87CA8}" destId="{3ADF893C-B43D-4170-8EC4-5E01A59838B1}" srcOrd="0" destOrd="0" presId="urn:microsoft.com/office/officeart/2005/8/layout/hProcess6"/>
    <dgm:cxn modelId="{2E934A1F-ED5E-4A11-9B2E-08BE15B046B7}" type="presParOf" srcId="{3ADF893C-B43D-4170-8EC4-5E01A59838B1}" destId="{2DB56937-CA38-4C15-BFD9-C850A4E1EE4B}" srcOrd="0" destOrd="0" presId="urn:microsoft.com/office/officeart/2005/8/layout/hProcess6"/>
    <dgm:cxn modelId="{E612BED6-0CA5-40C7-B26D-B7C6825736AC}" type="presParOf" srcId="{3ADF893C-B43D-4170-8EC4-5E01A59838B1}" destId="{49F4C1BB-32B2-45EA-A0C4-506B6D61BEAF}" srcOrd="1" destOrd="0" presId="urn:microsoft.com/office/officeart/2005/8/layout/hProcess6"/>
    <dgm:cxn modelId="{0677BA2B-3DF4-4569-88C7-525E6F8DC5FA}" type="presParOf" srcId="{3ADF893C-B43D-4170-8EC4-5E01A59838B1}" destId="{CF389C24-1A4F-450B-83DC-7A5EF2049A88}" srcOrd="2" destOrd="0" presId="urn:microsoft.com/office/officeart/2005/8/layout/hProcess6"/>
    <dgm:cxn modelId="{275B8252-93D9-46EC-985A-57488FC840FA}" type="presParOf" srcId="{3ADF893C-B43D-4170-8EC4-5E01A59838B1}" destId="{B36C07BA-846B-4855-8F07-51B9FAF4B5F2}"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63C0D0-8F5E-4F36-BA4D-A0B03E791B1B}" type="doc">
      <dgm:prSet loTypeId="urn:microsoft.com/office/officeart/2005/8/layout/arrow2" loCatId="process" qsTypeId="urn:microsoft.com/office/officeart/2005/8/quickstyle/simple1" qsCatId="simple" csTypeId="urn:microsoft.com/office/officeart/2005/8/colors/accent1_2" csCatId="accent1" phldr="1"/>
      <dgm:spPr/>
    </dgm:pt>
    <dgm:pt modelId="{ED26A7A8-46DB-40C1-BD5D-16B7696CFD5D}">
      <dgm:prSet phldrT="[Text]"/>
      <dgm:spPr/>
      <dgm:t>
        <a:bodyPr/>
        <a:lstStyle/>
        <a:p>
          <a:r>
            <a:rPr lang="en-GB" b="1" dirty="0" smtClean="0">
              <a:solidFill>
                <a:srgbClr val="0F509C"/>
              </a:solidFill>
            </a:rPr>
            <a:t>Adolescence</a:t>
          </a:r>
          <a:r>
            <a:rPr lang="en-GB" b="1" dirty="0" smtClean="0"/>
            <a:t> </a:t>
          </a:r>
          <a:r>
            <a:rPr lang="en-GB" dirty="0" smtClean="0"/>
            <a:t>         </a:t>
          </a:r>
          <a:endParaRPr lang="en-GB" dirty="0"/>
        </a:p>
      </dgm:t>
    </dgm:pt>
    <dgm:pt modelId="{CB1748DD-ACC9-461A-8CE3-5A4B389B74B2}" type="parTrans" cxnId="{9492A146-E005-4CA5-8E73-623602731586}">
      <dgm:prSet/>
      <dgm:spPr/>
      <dgm:t>
        <a:bodyPr/>
        <a:lstStyle/>
        <a:p>
          <a:endParaRPr lang="en-GB"/>
        </a:p>
      </dgm:t>
    </dgm:pt>
    <dgm:pt modelId="{F4555BF4-DABF-49DB-80EA-5D3B59667475}" type="sibTrans" cxnId="{9492A146-E005-4CA5-8E73-623602731586}">
      <dgm:prSet/>
      <dgm:spPr/>
      <dgm:t>
        <a:bodyPr/>
        <a:lstStyle/>
        <a:p>
          <a:endParaRPr lang="en-GB"/>
        </a:p>
      </dgm:t>
    </dgm:pt>
    <dgm:pt modelId="{64894936-98BA-4837-9963-28332B446985}">
      <dgm:prSet phldrT="[Text]"/>
      <dgm:spPr/>
      <dgm:t>
        <a:bodyPr/>
        <a:lstStyle/>
        <a:p>
          <a:r>
            <a:rPr lang="en-GB" b="1" dirty="0" smtClean="0">
              <a:solidFill>
                <a:srgbClr val="0F509C"/>
              </a:solidFill>
            </a:rPr>
            <a:t>Adulthood</a:t>
          </a:r>
          <a:endParaRPr lang="en-GB" b="1" dirty="0">
            <a:solidFill>
              <a:srgbClr val="0F509C"/>
            </a:solidFill>
          </a:endParaRPr>
        </a:p>
      </dgm:t>
    </dgm:pt>
    <dgm:pt modelId="{979CE851-A37A-4594-B0D6-6A3445001DB6}" type="parTrans" cxnId="{3863E5BB-D333-4639-8370-804199AAEFDA}">
      <dgm:prSet/>
      <dgm:spPr/>
      <dgm:t>
        <a:bodyPr/>
        <a:lstStyle/>
        <a:p>
          <a:endParaRPr lang="en-GB"/>
        </a:p>
      </dgm:t>
    </dgm:pt>
    <dgm:pt modelId="{3A13ABAC-1F83-4DD4-BFC8-B56C7C62B941}" type="sibTrans" cxnId="{3863E5BB-D333-4639-8370-804199AAEFDA}">
      <dgm:prSet/>
      <dgm:spPr/>
      <dgm:t>
        <a:bodyPr/>
        <a:lstStyle/>
        <a:p>
          <a:endParaRPr lang="en-GB"/>
        </a:p>
      </dgm:t>
    </dgm:pt>
    <dgm:pt modelId="{80459042-F3E2-4844-8AC9-7FFCB59C2B6A}" type="pres">
      <dgm:prSet presAssocID="{0363C0D0-8F5E-4F36-BA4D-A0B03E791B1B}" presName="arrowDiagram" presStyleCnt="0">
        <dgm:presLayoutVars>
          <dgm:chMax val="5"/>
          <dgm:dir/>
          <dgm:resizeHandles val="exact"/>
        </dgm:presLayoutVars>
      </dgm:prSet>
      <dgm:spPr/>
    </dgm:pt>
    <dgm:pt modelId="{BAA5AD6A-A801-436A-B1F3-0668352F12CB}" type="pres">
      <dgm:prSet presAssocID="{0363C0D0-8F5E-4F36-BA4D-A0B03E791B1B}" presName="arrow" presStyleLbl="bgShp" presStyleIdx="0" presStyleCnt="1" custLinFactNeighborX="-4655" custLinFactNeighborY="3333"/>
      <dgm:spPr>
        <a:solidFill>
          <a:srgbClr val="AFC828"/>
        </a:solidFill>
      </dgm:spPr>
    </dgm:pt>
    <dgm:pt modelId="{DA375868-C7AC-4811-A7B9-D9FCB9D2C0DA}" type="pres">
      <dgm:prSet presAssocID="{0363C0D0-8F5E-4F36-BA4D-A0B03E791B1B}" presName="arrowDiagram2" presStyleCnt="0"/>
      <dgm:spPr/>
    </dgm:pt>
    <dgm:pt modelId="{E636F1BA-38F5-43EA-9DAF-01B6C62776B2}" type="pres">
      <dgm:prSet presAssocID="{ED26A7A8-46DB-40C1-BD5D-16B7696CFD5D}" presName="bullet2a" presStyleLbl="node1" presStyleIdx="0" presStyleCnt="2"/>
      <dgm:spPr/>
    </dgm:pt>
    <dgm:pt modelId="{51073726-774A-4486-8D76-55310924F1F4}" type="pres">
      <dgm:prSet presAssocID="{ED26A7A8-46DB-40C1-BD5D-16B7696CFD5D}" presName="textBox2a" presStyleLbl="revTx" presStyleIdx="0" presStyleCnt="2">
        <dgm:presLayoutVars>
          <dgm:bulletEnabled val="1"/>
        </dgm:presLayoutVars>
      </dgm:prSet>
      <dgm:spPr/>
      <dgm:t>
        <a:bodyPr/>
        <a:lstStyle/>
        <a:p>
          <a:endParaRPr lang="en-GB"/>
        </a:p>
      </dgm:t>
    </dgm:pt>
    <dgm:pt modelId="{F1BACD80-1729-450C-9906-FBAC78FC0EDB}" type="pres">
      <dgm:prSet presAssocID="{64894936-98BA-4837-9963-28332B446985}" presName="bullet2b" presStyleLbl="node1" presStyleIdx="1" presStyleCnt="2"/>
      <dgm:spPr/>
    </dgm:pt>
    <dgm:pt modelId="{AC5E2D89-C074-4016-9F92-BE3C06AD762A}" type="pres">
      <dgm:prSet presAssocID="{64894936-98BA-4837-9963-28332B446985}" presName="textBox2b" presStyleLbl="revTx" presStyleIdx="1" presStyleCnt="2">
        <dgm:presLayoutVars>
          <dgm:bulletEnabled val="1"/>
        </dgm:presLayoutVars>
      </dgm:prSet>
      <dgm:spPr/>
      <dgm:t>
        <a:bodyPr/>
        <a:lstStyle/>
        <a:p>
          <a:endParaRPr lang="en-GB"/>
        </a:p>
      </dgm:t>
    </dgm:pt>
  </dgm:ptLst>
  <dgm:cxnLst>
    <dgm:cxn modelId="{9492A146-E005-4CA5-8E73-623602731586}" srcId="{0363C0D0-8F5E-4F36-BA4D-A0B03E791B1B}" destId="{ED26A7A8-46DB-40C1-BD5D-16B7696CFD5D}" srcOrd="0" destOrd="0" parTransId="{CB1748DD-ACC9-461A-8CE3-5A4B389B74B2}" sibTransId="{F4555BF4-DABF-49DB-80EA-5D3B59667475}"/>
    <dgm:cxn modelId="{89D2A136-AEEE-487E-9EDE-F98C4A2A19C1}" type="presOf" srcId="{64894936-98BA-4837-9963-28332B446985}" destId="{AC5E2D89-C074-4016-9F92-BE3C06AD762A}" srcOrd="0" destOrd="0" presId="urn:microsoft.com/office/officeart/2005/8/layout/arrow2"/>
    <dgm:cxn modelId="{C33D3B18-AEE0-4F93-9257-D8417B0D8C73}" type="presOf" srcId="{ED26A7A8-46DB-40C1-BD5D-16B7696CFD5D}" destId="{51073726-774A-4486-8D76-55310924F1F4}" srcOrd="0" destOrd="0" presId="urn:microsoft.com/office/officeart/2005/8/layout/arrow2"/>
    <dgm:cxn modelId="{7840DA2D-7136-44EE-ABA4-FF867F1B92E2}" type="presOf" srcId="{0363C0D0-8F5E-4F36-BA4D-A0B03E791B1B}" destId="{80459042-F3E2-4844-8AC9-7FFCB59C2B6A}" srcOrd="0" destOrd="0" presId="urn:microsoft.com/office/officeart/2005/8/layout/arrow2"/>
    <dgm:cxn modelId="{3863E5BB-D333-4639-8370-804199AAEFDA}" srcId="{0363C0D0-8F5E-4F36-BA4D-A0B03E791B1B}" destId="{64894936-98BA-4837-9963-28332B446985}" srcOrd="1" destOrd="0" parTransId="{979CE851-A37A-4594-B0D6-6A3445001DB6}" sibTransId="{3A13ABAC-1F83-4DD4-BFC8-B56C7C62B941}"/>
    <dgm:cxn modelId="{A2EF40E6-5180-472A-AEA7-831EEFDD59F2}" type="presParOf" srcId="{80459042-F3E2-4844-8AC9-7FFCB59C2B6A}" destId="{BAA5AD6A-A801-436A-B1F3-0668352F12CB}" srcOrd="0" destOrd="0" presId="urn:microsoft.com/office/officeart/2005/8/layout/arrow2"/>
    <dgm:cxn modelId="{EF3CB004-DE61-464B-9136-A9BC4DE90DAB}" type="presParOf" srcId="{80459042-F3E2-4844-8AC9-7FFCB59C2B6A}" destId="{DA375868-C7AC-4811-A7B9-D9FCB9D2C0DA}" srcOrd="1" destOrd="0" presId="urn:microsoft.com/office/officeart/2005/8/layout/arrow2"/>
    <dgm:cxn modelId="{A09811B1-22B1-40BB-A0BF-3FA912D652D6}" type="presParOf" srcId="{DA375868-C7AC-4811-A7B9-D9FCB9D2C0DA}" destId="{E636F1BA-38F5-43EA-9DAF-01B6C62776B2}" srcOrd="0" destOrd="0" presId="urn:microsoft.com/office/officeart/2005/8/layout/arrow2"/>
    <dgm:cxn modelId="{018213CE-CAAC-4DC1-93B5-94309654D03A}" type="presParOf" srcId="{DA375868-C7AC-4811-A7B9-D9FCB9D2C0DA}" destId="{51073726-774A-4486-8D76-55310924F1F4}" srcOrd="1" destOrd="0" presId="urn:microsoft.com/office/officeart/2005/8/layout/arrow2"/>
    <dgm:cxn modelId="{BD9EF40E-5E46-49DF-8372-D8EDE7D24BC8}" type="presParOf" srcId="{DA375868-C7AC-4811-A7B9-D9FCB9D2C0DA}" destId="{F1BACD80-1729-450C-9906-FBAC78FC0EDB}" srcOrd="2" destOrd="0" presId="urn:microsoft.com/office/officeart/2005/8/layout/arrow2"/>
    <dgm:cxn modelId="{641C0CF7-CE5C-4B4A-9433-BE8A67E14B5E}" type="presParOf" srcId="{DA375868-C7AC-4811-A7B9-D9FCB9D2C0DA}" destId="{AC5E2D89-C074-4016-9F92-BE3C06AD762A}" srcOrd="3"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2A3F5C26-FEED-4B6E-BE43-BB1DD8C4829A}" type="datetimeFigureOut">
              <a:rPr lang="en-GB" altLang="en-US"/>
              <a:pPr/>
              <a:t>18/03/2015</a:t>
            </a:fld>
            <a:endParaRPr lang="en-GB" alt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3DC260CF-8CB2-4591-ACC2-D04513E5DAA1}" type="slidenum">
              <a:rPr lang="en-GB" altLang="en-US"/>
              <a:pPr/>
              <a:t>‹#›</a:t>
            </a:fld>
            <a:endParaRPr lang="en-GB" altLang="en-US"/>
          </a:p>
        </p:txBody>
      </p:sp>
    </p:spTree>
    <p:extLst>
      <p:ext uri="{BB962C8B-B14F-4D97-AF65-F5344CB8AC3E}">
        <p14:creationId xmlns:p14="http://schemas.microsoft.com/office/powerpoint/2010/main" val="3437825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685E601-4084-4D29-818B-319376271CC3}" type="datetimeFigureOut">
              <a:rPr lang="en-GB" smtClean="0"/>
              <a:t>18/03/2015</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0DD055C-886C-4327-9259-98BB131AB092}" type="slidenum">
              <a:rPr lang="en-GB" smtClean="0"/>
              <a:t>‹#›</a:t>
            </a:fld>
            <a:endParaRPr lang="en-GB"/>
          </a:p>
        </p:txBody>
      </p:sp>
    </p:spTree>
    <p:extLst>
      <p:ext uri="{BB962C8B-B14F-4D97-AF65-F5344CB8AC3E}">
        <p14:creationId xmlns:p14="http://schemas.microsoft.com/office/powerpoint/2010/main" val="3817628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It’s a pleasure to be here today and to be presenting</a:t>
            </a:r>
            <a:r>
              <a:rPr lang="en-GB" baseline="0" dirty="0" smtClean="0"/>
              <a:t> some of the latest findings from CELS to this audience.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Quite a number of people in this room have been involved in CELS over the years, and it is a pleasure to show you some of the on-going benefits of this work. </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baseline="0" dirty="0" smtClean="0"/>
              <a:t>In particular, it is an honour to be presenting this work in front of the Right Hon. Mr Blunkett, who not only oversaw the introduction of Citizenship to school curricula, but also provided funding for an evaluation programme that has become a rich and valuable resource for academics and policymakers. </a:t>
            </a:r>
          </a:p>
          <a:p>
            <a:endParaRPr lang="en-GB" baseline="0" dirty="0" smtClean="0"/>
          </a:p>
          <a:p>
            <a:r>
              <a:rPr lang="en-GB" baseline="0" dirty="0" smtClean="0"/>
              <a:t>This resource is known as the Citizenship Education Longitudinal Study (CELS), and it has allowed us to follow a group of young people from age 12, when they were the first cohort of young people to have a statutory right to citizenship education during their lower secondary education. </a:t>
            </a:r>
          </a:p>
          <a:p>
            <a:r>
              <a:rPr lang="en-GB" baseline="0" dirty="0" smtClean="0"/>
              <a:t>These young people are now youth adults, aged 23, and because of CELS we are able to know a lot more about the evolution of political engagement during the formative transition from adolescence to adulthood. Today we will be drawing on this longitudinal data, as well as cross-sectional data that was collected in the past year by the LLAKES Research Centre. </a:t>
            </a:r>
          </a:p>
          <a:p>
            <a:endParaRPr lang="en-GB" baseline="0" dirty="0" smtClean="0"/>
          </a:p>
          <a:p>
            <a:r>
              <a:rPr lang="en-GB" baseline="0" dirty="0" smtClean="0"/>
              <a:t>What we will </a:t>
            </a:r>
            <a:r>
              <a:rPr lang="en-GB" baseline="0" dirty="0" err="1" smtClean="0"/>
              <a:t>tel</a:t>
            </a:r>
            <a:r>
              <a:rPr lang="en-GB" baseline="0" dirty="0" smtClean="0"/>
              <a:t> you today is that…</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00DD055C-886C-4327-9259-98BB131AB092}" type="slidenum">
              <a:rPr lang="en-GB" smtClean="0"/>
              <a:t>1</a:t>
            </a:fld>
            <a:endParaRPr lang="en-GB"/>
          </a:p>
        </p:txBody>
      </p:sp>
    </p:spTree>
    <p:extLst>
      <p:ext uri="{BB962C8B-B14F-4D97-AF65-F5344CB8AC3E}">
        <p14:creationId xmlns:p14="http://schemas.microsoft.com/office/powerpoint/2010/main" val="2164405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But CELS not</a:t>
            </a:r>
            <a:r>
              <a:rPr lang="en-GB" baseline="0" dirty="0" smtClean="0"/>
              <a:t> only tell us about young adult’s current attitudes, but also how these have evolved over the course of their adolescence. </a:t>
            </a:r>
          </a:p>
          <a:p>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13</a:t>
            </a:fld>
            <a:endParaRPr lang="en-GB"/>
          </a:p>
        </p:txBody>
      </p:sp>
    </p:spTree>
    <p:extLst>
      <p:ext uri="{BB962C8B-B14F-4D97-AF65-F5344CB8AC3E}">
        <p14:creationId xmlns:p14="http://schemas.microsoft.com/office/powerpoint/2010/main" val="920481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From this</a:t>
            </a:r>
            <a:r>
              <a:rPr lang="en-GB" baseline="0" dirty="0" smtClean="0"/>
              <a:t> we can see that it is not just young adults in deprived areas that have lost faith in politics and politicians. </a:t>
            </a:r>
          </a:p>
          <a:p>
            <a:r>
              <a:rPr lang="en-GB" baseline="0" dirty="0" smtClean="0"/>
              <a:t>In fact, over 80% of young people told us the have little or no faith in politicians. </a:t>
            </a:r>
          </a:p>
          <a:p>
            <a:endParaRPr lang="en-GB" baseline="0" dirty="0" smtClean="0"/>
          </a:p>
          <a:p>
            <a:r>
              <a:rPr lang="en-GB" baseline="0" dirty="0" smtClean="0"/>
              <a:t>This distrust has increased markedly as the young people have progressed through adolescence and become young adults. </a:t>
            </a:r>
          </a:p>
          <a:p>
            <a:r>
              <a:rPr lang="en-GB" baseline="0" dirty="0" smtClean="0"/>
              <a:t>But this growing distrust has not necessarily made young people switch off from politics. </a:t>
            </a:r>
          </a:p>
        </p:txBody>
      </p:sp>
      <p:sp>
        <p:nvSpPr>
          <p:cNvPr id="4" name="Slide Number Placeholder 3"/>
          <p:cNvSpPr>
            <a:spLocks noGrp="1"/>
          </p:cNvSpPr>
          <p:nvPr>
            <p:ph type="sldNum" sz="quarter" idx="10"/>
          </p:nvPr>
        </p:nvSpPr>
        <p:spPr/>
        <p:txBody>
          <a:bodyPr/>
          <a:lstStyle/>
          <a:p>
            <a:fld id="{00DD055C-886C-4327-9259-98BB131AB092}" type="slidenum">
              <a:rPr lang="en-GB" smtClean="0"/>
              <a:t>14</a:t>
            </a:fld>
            <a:endParaRPr lang="en-GB"/>
          </a:p>
        </p:txBody>
      </p:sp>
    </p:spTree>
    <p:extLst>
      <p:ext uri="{BB962C8B-B14F-4D97-AF65-F5344CB8AC3E}">
        <p14:creationId xmlns:p14="http://schemas.microsoft.com/office/powerpoint/2010/main" val="2046301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Participation in other types of political activity (such as taking part in a public demonstration) also increases during this period, but, with the exception of signing petitions, the increases over time are marginal.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This increase in political engagement really starts to take off between the ages of 16 and 20, and</a:t>
            </a:r>
            <a:r>
              <a:rPr lang="en-GB" sz="1200" kern="1200" baseline="0" dirty="0" smtClean="0">
                <a:solidFill>
                  <a:schemeClr val="tx1"/>
                </a:solidFill>
                <a:effectLst/>
                <a:latin typeface="+mn-lt"/>
                <a:ea typeface="+mn-ea"/>
                <a:cs typeface="+mn-cs"/>
              </a:rPr>
              <a:t> suggests that it could be particularly fruitful to provide citizenship education at this point of the educational life-cycle. As it currently stands, there is currently no statutory provision to CE during this phase. </a:t>
            </a:r>
            <a:endParaRPr lang="en-GB" sz="1200" kern="1200" dirty="0" smtClean="0">
              <a:solidFill>
                <a:schemeClr val="tx1"/>
              </a:solidFill>
              <a:effectLst/>
              <a:latin typeface="+mn-lt"/>
              <a:ea typeface="+mn-ea"/>
              <a:cs typeface="+mn-cs"/>
            </a:endParaRPr>
          </a:p>
          <a:p>
            <a:endParaRPr lang="en-GB" dirty="0" smtClean="0"/>
          </a:p>
          <a:p>
            <a:r>
              <a:rPr lang="en-GB" sz="1200" dirty="0" smtClean="0">
                <a:solidFill>
                  <a:srgbClr val="0F509C"/>
                </a:solidFill>
              </a:rPr>
              <a:t>But while there is</a:t>
            </a:r>
            <a:r>
              <a:rPr lang="en-GB" sz="1200" baseline="0" dirty="0" smtClean="0">
                <a:solidFill>
                  <a:srgbClr val="0F509C"/>
                </a:solidFill>
              </a:rPr>
              <a:t> g</a:t>
            </a:r>
            <a:r>
              <a:rPr lang="en-GB" sz="1200" dirty="0" smtClean="0">
                <a:solidFill>
                  <a:srgbClr val="0F509C"/>
                </a:solidFill>
              </a:rPr>
              <a:t>rowing interest, there</a:t>
            </a:r>
            <a:r>
              <a:rPr lang="en-GB" sz="1200" baseline="0" dirty="0" smtClean="0">
                <a:solidFill>
                  <a:srgbClr val="0F509C"/>
                </a:solidFill>
              </a:rPr>
              <a:t> is </a:t>
            </a:r>
            <a:r>
              <a:rPr lang="en-GB" sz="1200" dirty="0" smtClean="0">
                <a:solidFill>
                  <a:srgbClr val="0F509C"/>
                </a:solidFill>
              </a:rPr>
              <a:t>also a growing engagement gap… </a:t>
            </a:r>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15</a:t>
            </a:fld>
            <a:endParaRPr lang="en-GB"/>
          </a:p>
        </p:txBody>
      </p:sp>
    </p:spTree>
    <p:extLst>
      <p:ext uri="{BB962C8B-B14F-4D97-AF65-F5344CB8AC3E}">
        <p14:creationId xmlns:p14="http://schemas.microsoft.com/office/powerpoint/2010/main" val="2474367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If</a:t>
            </a:r>
            <a:r>
              <a:rPr lang="en-GB" sz="1200" baseline="0" dirty="0" smtClean="0"/>
              <a:t> we look at intentions to vote, we can see that more than twice as many young adults with degrees plan to vote than young adults who left at 16 or before.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This gap is apparent even at a very young age, but gets even bigger as they progress through adolescence.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16</a:t>
            </a:fld>
            <a:endParaRPr lang="en-GB"/>
          </a:p>
        </p:txBody>
      </p:sp>
    </p:spTree>
    <p:extLst>
      <p:ext uri="{BB962C8B-B14F-4D97-AF65-F5344CB8AC3E}">
        <p14:creationId xmlns:p14="http://schemas.microsoft.com/office/powerpoint/2010/main" val="1221830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solidFill>
                  <a:schemeClr val="tx2">
                    <a:lumMod val="50000"/>
                    <a:lumOff val="50000"/>
                  </a:schemeClr>
                </a:solidFill>
              </a:rPr>
              <a:t>What is interesting is that if we look at the evolution of political interest, there</a:t>
            </a:r>
            <a:r>
              <a:rPr lang="en-GB" sz="1200" baseline="0" dirty="0" smtClean="0">
                <a:solidFill>
                  <a:schemeClr val="tx2">
                    <a:lumMod val="50000"/>
                    <a:lumOff val="50000"/>
                  </a:schemeClr>
                </a:solidFill>
              </a:rPr>
              <a:t> is some evidence to suggest that this gap is not inevitable. </a:t>
            </a:r>
          </a:p>
          <a:p>
            <a:endParaRPr lang="en-GB" sz="1200" baseline="0" dirty="0" smtClean="0">
              <a:solidFill>
                <a:schemeClr val="tx2">
                  <a:lumMod val="50000"/>
                  <a:lumOff val="50000"/>
                </a:schemeClr>
              </a:solidFill>
            </a:endParaRPr>
          </a:p>
          <a:p>
            <a:r>
              <a:rPr lang="en-GB" sz="1200" baseline="0" dirty="0" smtClean="0">
                <a:solidFill>
                  <a:schemeClr val="tx2">
                    <a:lumMod val="50000"/>
                    <a:lumOff val="50000"/>
                  </a:schemeClr>
                </a:solidFill>
              </a:rPr>
              <a:t>At age 23 young adults with a degree are three times more likely to say that they are very interested in politics than young adults at left school at 16. </a:t>
            </a:r>
          </a:p>
          <a:p>
            <a:endParaRPr lang="en-GB" sz="1200" baseline="0" dirty="0" smtClean="0">
              <a:solidFill>
                <a:schemeClr val="tx2">
                  <a:lumMod val="50000"/>
                  <a:lumOff val="50000"/>
                </a:schemeClr>
              </a:solidFill>
            </a:endParaRPr>
          </a:p>
          <a:p>
            <a:r>
              <a:rPr lang="en-GB" sz="1200" baseline="0" dirty="0" smtClean="0">
                <a:solidFill>
                  <a:schemeClr val="tx2">
                    <a:lumMod val="50000"/>
                    <a:lumOff val="50000"/>
                  </a:schemeClr>
                </a:solidFill>
              </a:rPr>
              <a:t>But if we look back at this group’s attitudes at age 12, we can see that it was individuals in this ESL group who were more likely to say they were interested in politics, and it is between the ages of 12 and 16 that this interest declines. This suggests that it may </a:t>
            </a:r>
            <a:r>
              <a:rPr lang="en-GB" sz="1200" b="1" baseline="0" dirty="0" smtClean="0">
                <a:solidFill>
                  <a:schemeClr val="tx2">
                    <a:lumMod val="50000"/>
                    <a:lumOff val="50000"/>
                  </a:schemeClr>
                </a:solidFill>
              </a:rPr>
              <a:t>also</a:t>
            </a:r>
            <a:r>
              <a:rPr lang="en-GB" sz="1200" baseline="0" dirty="0" smtClean="0">
                <a:solidFill>
                  <a:schemeClr val="tx2">
                    <a:lumMod val="50000"/>
                    <a:lumOff val="50000"/>
                  </a:schemeClr>
                </a:solidFill>
              </a:rPr>
              <a:t> be a particularly important time to ensure access to quality education and citizenship education. </a:t>
            </a:r>
          </a:p>
          <a:p>
            <a:endParaRPr lang="en-US" dirty="0"/>
          </a:p>
        </p:txBody>
      </p:sp>
      <p:sp>
        <p:nvSpPr>
          <p:cNvPr id="4" name="Slide Number Placeholder 3"/>
          <p:cNvSpPr>
            <a:spLocks noGrp="1"/>
          </p:cNvSpPr>
          <p:nvPr>
            <p:ph type="sldNum" sz="quarter" idx="10"/>
          </p:nvPr>
        </p:nvSpPr>
        <p:spPr/>
        <p:txBody>
          <a:bodyPr/>
          <a:lstStyle/>
          <a:p>
            <a:fld id="{00DD055C-886C-4327-9259-98BB131AB092}" type="slidenum">
              <a:rPr lang="en-GB" smtClean="0"/>
              <a:t>17</a:t>
            </a:fld>
            <a:endParaRPr lang="en-GB"/>
          </a:p>
        </p:txBody>
      </p:sp>
    </p:spTree>
    <p:extLst>
      <p:ext uri="{BB962C8B-B14F-4D97-AF65-F5344CB8AC3E}">
        <p14:creationId xmlns:p14="http://schemas.microsoft.com/office/powerpoint/2010/main" val="1241658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18</a:t>
            </a:fld>
            <a:endParaRPr lang="en-GB"/>
          </a:p>
        </p:txBody>
      </p:sp>
    </p:spTree>
    <p:extLst>
      <p:ext uri="{BB962C8B-B14F-4D97-AF65-F5344CB8AC3E}">
        <p14:creationId xmlns:p14="http://schemas.microsoft.com/office/powerpoint/2010/main" val="2709861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From a comparative perspective</a:t>
            </a:r>
            <a:r>
              <a:rPr lang="en-GB" baseline="0" dirty="0" smtClean="0"/>
              <a:t>, </a:t>
            </a:r>
            <a:r>
              <a:rPr lang="en-GB" dirty="0" smtClean="0"/>
              <a:t>England is unusual</a:t>
            </a:r>
            <a:r>
              <a:rPr lang="en-GB" baseline="0" dirty="0" smtClean="0"/>
              <a:t> in that it does not offer statutory citizenship education after the age 16. </a:t>
            </a:r>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22</a:t>
            </a:fld>
            <a:endParaRPr lang="en-GB"/>
          </a:p>
        </p:txBody>
      </p:sp>
    </p:spTree>
    <p:extLst>
      <p:ext uri="{BB962C8B-B14F-4D97-AF65-F5344CB8AC3E}">
        <p14:creationId xmlns:p14="http://schemas.microsoft.com/office/powerpoint/2010/main" val="2958299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you would like to know more about our findings and the data on which</a:t>
            </a:r>
            <a:r>
              <a:rPr lang="en-GB" baseline="0" dirty="0" smtClean="0"/>
              <a:t> it is based, we have a research brief for the audience. </a:t>
            </a:r>
          </a:p>
          <a:p>
            <a:r>
              <a:rPr lang="en-GB" baseline="0" dirty="0" smtClean="0"/>
              <a:t>But for now, I would like to pass the floor over to XXX to hear their thoughts on these themes. </a:t>
            </a:r>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24</a:t>
            </a:fld>
            <a:endParaRPr lang="en-GB"/>
          </a:p>
        </p:txBody>
      </p:sp>
    </p:spTree>
    <p:extLst>
      <p:ext uri="{BB962C8B-B14F-4D97-AF65-F5344CB8AC3E}">
        <p14:creationId xmlns:p14="http://schemas.microsoft.com/office/powerpoint/2010/main" val="1682255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DD055C-886C-4327-9259-98BB131AB092}" type="slidenum">
              <a:rPr lang="en-GB" smtClean="0"/>
              <a:t>25</a:t>
            </a:fld>
            <a:endParaRPr lang="en-GB"/>
          </a:p>
        </p:txBody>
      </p:sp>
    </p:spTree>
    <p:extLst>
      <p:ext uri="{BB962C8B-B14F-4D97-AF65-F5344CB8AC3E}">
        <p14:creationId xmlns:p14="http://schemas.microsoft.com/office/powerpoint/2010/main" val="2470044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Why</a:t>
            </a:r>
            <a:r>
              <a:rPr lang="en-GB" baseline="0" dirty="0" smtClean="0"/>
              <a:t> are we talking about political engagement among young adults?</a:t>
            </a:r>
          </a:p>
          <a:p>
            <a:r>
              <a:rPr lang="en-GB" baseline="0" dirty="0" smtClean="0"/>
              <a:t>Because there has been long-standing concern about the decline in political participation among young adults, and particularly in the area of voting. </a:t>
            </a:r>
          </a:p>
          <a:p>
            <a:endParaRPr lang="en-GB" dirty="0" smtClean="0"/>
          </a:p>
          <a:p>
            <a:endParaRPr lang="en-GB" dirty="0" smtClean="0"/>
          </a:p>
          <a:p>
            <a:endParaRPr lang="en-GB" dirty="0" smtClean="0"/>
          </a:p>
        </p:txBody>
      </p:sp>
      <p:sp>
        <p:nvSpPr>
          <p:cNvPr id="4" name="Slide Number Placeholder 3"/>
          <p:cNvSpPr>
            <a:spLocks noGrp="1"/>
          </p:cNvSpPr>
          <p:nvPr>
            <p:ph type="sldNum" sz="quarter" idx="10"/>
          </p:nvPr>
        </p:nvSpPr>
        <p:spPr/>
        <p:txBody>
          <a:bodyPr/>
          <a:lstStyle/>
          <a:p>
            <a:fld id="{00DD055C-886C-4327-9259-98BB131AB092}" type="slidenum">
              <a:rPr lang="en-GB" smtClean="0"/>
              <a:t>3</a:t>
            </a:fld>
            <a:endParaRPr lang="en-GB"/>
          </a:p>
        </p:txBody>
      </p:sp>
    </p:spTree>
    <p:extLst>
      <p:ext uri="{BB962C8B-B14F-4D97-AF65-F5344CB8AC3E}">
        <p14:creationId xmlns:p14="http://schemas.microsoft.com/office/powerpoint/2010/main" val="3857989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But in our recent survey</a:t>
            </a:r>
            <a:r>
              <a:rPr lang="en-US" baseline="0" dirty="0" smtClean="0"/>
              <a:t> of young adults we found that there is great potential to increase on this low turnout.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For example, 50% of young Britons told us that they are ‘very likely’ to vote in the 2015 general election, and a further 25% said that they are ‘fairly likely’ to do so.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While voting intentions do not always translate into turnout on election day, there are other positive indicators</a:t>
            </a:r>
            <a:r>
              <a:rPr lang="en-GB" sz="1200" kern="1200" baseline="0" dirty="0" smtClean="0">
                <a:solidFill>
                  <a:schemeClr val="tx1"/>
                </a:solidFill>
                <a:effectLst/>
                <a:latin typeface="+mn-lt"/>
                <a:ea typeface="+mn-ea"/>
                <a:cs typeface="+mn-cs"/>
              </a:rPr>
              <a:t> that suggest that the ballot box still matters to young people. </a:t>
            </a:r>
            <a:endParaRPr lang="en-US" dirty="0"/>
          </a:p>
        </p:txBody>
      </p:sp>
      <p:sp>
        <p:nvSpPr>
          <p:cNvPr id="4" name="Slide Number Placeholder 3"/>
          <p:cNvSpPr>
            <a:spLocks noGrp="1"/>
          </p:cNvSpPr>
          <p:nvPr>
            <p:ph type="sldNum" sz="quarter" idx="10"/>
          </p:nvPr>
        </p:nvSpPr>
        <p:spPr/>
        <p:txBody>
          <a:bodyPr/>
          <a:lstStyle/>
          <a:p>
            <a:fld id="{00DD055C-886C-4327-9259-98BB131AB092}" type="slidenum">
              <a:rPr lang="en-GB" smtClean="0"/>
              <a:t>4</a:t>
            </a:fld>
            <a:endParaRPr lang="en-GB"/>
          </a:p>
        </p:txBody>
      </p:sp>
    </p:spTree>
    <p:extLst>
      <p:ext uri="{BB962C8B-B14F-4D97-AF65-F5344CB8AC3E}">
        <p14:creationId xmlns:p14="http://schemas.microsoft.com/office/powerpoint/2010/main" val="3922962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i="0" dirty="0" smtClean="0">
                <a:latin typeface="Helvetica" panose="020B0604020202020204" pitchFamily="34" charset="0"/>
                <a:cs typeface="Helvetica" panose="020B0604020202020204" pitchFamily="34" charset="0"/>
              </a:rPr>
              <a:t>This theme</a:t>
            </a:r>
            <a:r>
              <a:rPr lang="en-US" altLang="en-US" sz="1200" i="0" baseline="0" dirty="0" smtClean="0">
                <a:latin typeface="Helvetica" panose="020B0604020202020204" pitchFamily="34" charset="0"/>
                <a:cs typeface="Helvetica" panose="020B0604020202020204" pitchFamily="34" charset="0"/>
              </a:rPr>
              <a:t> also came up again and again in our in-depth interviews. </a:t>
            </a:r>
            <a:endParaRPr lang="en-US" altLang="en-US" sz="1200" i="0" dirty="0" smtClean="0">
              <a:latin typeface="Helvetica" panose="020B0604020202020204" pitchFamily="34" charset="0"/>
              <a:cs typeface="Helvetica"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5</a:t>
            </a:fld>
            <a:endParaRPr lang="en-GB"/>
          </a:p>
        </p:txBody>
      </p:sp>
    </p:spTree>
    <p:extLst>
      <p:ext uri="{BB962C8B-B14F-4D97-AF65-F5344CB8AC3E}">
        <p14:creationId xmlns:p14="http://schemas.microsoft.com/office/powerpoint/2010/main" val="3571368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Secondly,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voting still remains the most common way that young adults engage with the political system.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More young adults report having voted than having participated in any other type of political action (see Figure 1). </a:t>
            </a:r>
          </a:p>
          <a:p>
            <a:r>
              <a:rPr lang="en-GB" sz="1200" kern="1200" dirty="0" smtClean="0">
                <a:solidFill>
                  <a:schemeClr val="tx1"/>
                </a:solidFill>
                <a:effectLst/>
                <a:latin typeface="+mn-lt"/>
                <a:ea typeface="+mn-ea"/>
                <a:cs typeface="+mn-cs"/>
              </a:rPr>
              <a:t>Signing petitions is a popular activity, but other than that,</a:t>
            </a:r>
            <a:r>
              <a:rPr lang="en-GB" sz="1200" kern="1200" baseline="0" dirty="0" smtClean="0">
                <a:solidFill>
                  <a:schemeClr val="tx1"/>
                </a:solidFill>
                <a:effectLst/>
                <a:latin typeface="+mn-lt"/>
                <a:ea typeface="+mn-ea"/>
                <a:cs typeface="+mn-cs"/>
              </a:rPr>
              <a:t> only a small minority of young people are taking part in these alternative activities.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Other ways of taking part are emerging, but other than signing petitions, only a small minority of young adults are engaging with politicians, taking part in protests, or starting campaigns.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DD055C-886C-4327-9259-98BB131AB092}" type="slidenum">
              <a:rPr lang="en-GB" smtClean="0"/>
              <a:t>6</a:t>
            </a:fld>
            <a:endParaRPr lang="en-GB"/>
          </a:p>
        </p:txBody>
      </p:sp>
    </p:spTree>
    <p:extLst>
      <p:ext uri="{BB962C8B-B14F-4D97-AF65-F5344CB8AC3E}">
        <p14:creationId xmlns:p14="http://schemas.microsoft.com/office/powerpoint/2010/main" val="1894813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example, between 45</a:t>
            </a:r>
            <a:r>
              <a:rPr lang="en-GB" baseline="0" dirty="0" smtClean="0"/>
              <a:t> and 55%</a:t>
            </a:r>
            <a:r>
              <a:rPr lang="en-GB" dirty="0" smtClean="0"/>
              <a:t> of</a:t>
            </a:r>
            <a:r>
              <a:rPr lang="en-GB" baseline="0" dirty="0" smtClean="0"/>
              <a:t> young adults are using social media to engage with political and civic material, by posting links or comments, or simply ‘liking’ material. </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Around </a:t>
            </a:r>
            <a:r>
              <a:rPr lang="en-GB" baseline="0" dirty="0" smtClean="0"/>
              <a:t>1/3 describe themselves as very interested in politics; 1/3 read a newspaper often/ most days. </a:t>
            </a:r>
            <a:endParaRPr lang="en-GB" dirty="0" smtClean="0"/>
          </a:p>
          <a:p>
            <a:r>
              <a:rPr lang="en-GB" dirty="0" smtClean="0"/>
              <a:t>44% watch</a:t>
            </a:r>
            <a:r>
              <a:rPr lang="en-GB" baseline="0" dirty="0" smtClean="0"/>
              <a:t> news on TV often/ most days; </a:t>
            </a:r>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7</a:t>
            </a:fld>
            <a:endParaRPr lang="en-GB"/>
          </a:p>
        </p:txBody>
      </p:sp>
    </p:spTree>
    <p:extLst>
      <p:ext uri="{BB962C8B-B14F-4D97-AF65-F5344CB8AC3E}">
        <p14:creationId xmlns:p14="http://schemas.microsoft.com/office/powerpoint/2010/main" val="2309719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solidFill>
                  <a:schemeClr val="accent1">
                    <a:lumMod val="75000"/>
                  </a:schemeClr>
                </a:solidFill>
              </a:rPr>
              <a:t>So young people are interested in politics. What are they interest in</a:t>
            </a:r>
            <a:r>
              <a:rPr lang="en-GB" sz="1200" baseline="0" dirty="0" smtClean="0">
                <a:solidFill>
                  <a:schemeClr val="accent1">
                    <a:lumMod val="75000"/>
                  </a:schemeClr>
                </a:solidFill>
              </a:rPr>
              <a:t> and concerned about? </a:t>
            </a:r>
          </a:p>
          <a:p>
            <a:r>
              <a:rPr lang="en-GB" sz="1200" baseline="0" dirty="0" smtClean="0">
                <a:solidFill>
                  <a:schemeClr val="accent1">
                    <a:lumMod val="75000"/>
                  </a:schemeClr>
                </a:solidFill>
              </a:rPr>
              <a:t>Well, we asked young adults </a:t>
            </a:r>
            <a:r>
              <a:rPr lang="en-US" b="0" i="1" dirty="0" smtClean="0">
                <a:solidFill>
                  <a:schemeClr val="tx2">
                    <a:lumMod val="50000"/>
                    <a:lumOff val="50000"/>
                  </a:schemeClr>
                </a:solidFill>
              </a:rPr>
              <a:t>What is the single</a:t>
            </a:r>
            <a:r>
              <a:rPr lang="en-US" b="0" i="1" baseline="0" dirty="0" smtClean="0">
                <a:solidFill>
                  <a:schemeClr val="tx2">
                    <a:lumMod val="50000"/>
                    <a:lumOff val="50000"/>
                  </a:schemeClr>
                </a:solidFill>
              </a:rPr>
              <a:t> most important issue facing the country at the moment?”</a:t>
            </a:r>
            <a:endParaRPr lang="en-GB" sz="1200" baseline="0" dirty="0" smtClean="0">
              <a:solidFill>
                <a:schemeClr val="accent1">
                  <a:lumMod val="75000"/>
                </a:schemeClr>
              </a:solidFill>
            </a:endParaRPr>
          </a:p>
          <a:p>
            <a:endParaRPr lang="en-GB" sz="1200" dirty="0" smtClean="0">
              <a:solidFill>
                <a:schemeClr val="accent1">
                  <a:lumMod val="75000"/>
                </a:schemeClr>
              </a:solidFill>
            </a:endParaRPr>
          </a:p>
          <a:p>
            <a:r>
              <a:rPr lang="en-GB" sz="1200" baseline="0" dirty="0" smtClean="0">
                <a:solidFill>
                  <a:schemeClr val="accent1">
                    <a:lumMod val="75000"/>
                  </a:schemeClr>
                </a:solidFill>
              </a:rPr>
              <a:t>The top 5 most mentioned issues were: immigration, unemployment, state of the economy, the NHS and terrorism. </a:t>
            </a:r>
          </a:p>
          <a:p>
            <a:endParaRPr lang="en-GB" sz="1200" dirty="0" smtClean="0">
              <a:solidFill>
                <a:schemeClr val="accent1">
                  <a:lumMod val="75000"/>
                </a:schemeClr>
              </a:solidFill>
            </a:endParaRPr>
          </a:p>
          <a:p>
            <a:r>
              <a:rPr lang="en-GB" sz="1200" dirty="0" smtClean="0">
                <a:solidFill>
                  <a:schemeClr val="accent1">
                    <a:lumMod val="75000"/>
                  </a:schemeClr>
                </a:solidFill>
              </a:rPr>
              <a:t>Some overlap with concerns of older adults (age 35+), but also some important differences….</a:t>
            </a:r>
            <a:r>
              <a:rPr lang="en-GB" sz="1200" baseline="0" dirty="0" smtClean="0">
                <a:solidFill>
                  <a:schemeClr val="accent1">
                    <a:lumMod val="75000"/>
                  </a:schemeClr>
                </a:solidFill>
              </a:rPr>
              <a:t> Notably unemployment – </a:t>
            </a:r>
          </a:p>
          <a:p>
            <a:endParaRPr lang="en-GB" sz="1200" dirty="0" smtClean="0">
              <a:solidFill>
                <a:schemeClr val="accent1">
                  <a:lumMod val="75000"/>
                </a:schemeClr>
              </a:solidFill>
            </a:endParaRPr>
          </a:p>
          <a:p>
            <a:r>
              <a:rPr lang="en-GB" dirty="0" smtClean="0"/>
              <a:t>There are also some important differences </a:t>
            </a:r>
            <a:r>
              <a:rPr lang="en-GB" b="1" u="sng" dirty="0" smtClean="0"/>
              <a:t>between</a:t>
            </a:r>
            <a:r>
              <a:rPr lang="en-GB" dirty="0" smtClean="0"/>
              <a:t> young adults in terms of the types of issues they are interested in. </a:t>
            </a:r>
            <a:endParaRPr lang="en-US" altLang="en-US" sz="1200" i="1" dirty="0" smtClean="0">
              <a:latin typeface="Helvetica" panose="020B0604020202020204" pitchFamily="34" charset="0"/>
              <a:cs typeface="Helvetica"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8</a:t>
            </a:fld>
            <a:endParaRPr lang="en-GB"/>
          </a:p>
        </p:txBody>
      </p:sp>
    </p:spTree>
    <p:extLst>
      <p:ext uri="{BB962C8B-B14F-4D97-AF65-F5344CB8AC3E}">
        <p14:creationId xmlns:p14="http://schemas.microsoft.com/office/powerpoint/2010/main" val="159222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9</a:t>
            </a:fld>
            <a:endParaRPr lang="en-GB"/>
          </a:p>
        </p:txBody>
      </p:sp>
    </p:spTree>
    <p:extLst>
      <p:ext uri="{BB962C8B-B14F-4D97-AF65-F5344CB8AC3E}">
        <p14:creationId xmlns:p14="http://schemas.microsoft.com/office/powerpoint/2010/main" val="3931973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That ESL are concerned about</a:t>
            </a:r>
            <a:r>
              <a:rPr lang="en-GB" baseline="0" dirty="0" smtClean="0"/>
              <a:t> unemployment is perhaps unsurprising, and it came up again and again in our interviews with ESLs. </a:t>
            </a:r>
          </a:p>
          <a:p>
            <a:r>
              <a:rPr lang="en-GB" baseline="0" dirty="0" smtClean="0"/>
              <a:t>But these interviews also showed that this was not their only concern. </a:t>
            </a:r>
          </a:p>
          <a:p>
            <a:endParaRPr lang="en-GB" dirty="0"/>
          </a:p>
        </p:txBody>
      </p:sp>
      <p:sp>
        <p:nvSpPr>
          <p:cNvPr id="4" name="Slide Number Placeholder 3"/>
          <p:cNvSpPr>
            <a:spLocks noGrp="1"/>
          </p:cNvSpPr>
          <p:nvPr>
            <p:ph type="sldNum" sz="quarter" idx="10"/>
          </p:nvPr>
        </p:nvSpPr>
        <p:spPr/>
        <p:txBody>
          <a:bodyPr/>
          <a:lstStyle/>
          <a:p>
            <a:fld id="{00DD055C-886C-4327-9259-98BB131AB092}" type="slidenum">
              <a:rPr lang="en-GB" smtClean="0"/>
              <a:t>10</a:t>
            </a:fld>
            <a:endParaRPr lang="en-GB"/>
          </a:p>
        </p:txBody>
      </p:sp>
    </p:spTree>
    <p:extLst>
      <p:ext uri="{BB962C8B-B14F-4D97-AF65-F5344CB8AC3E}">
        <p14:creationId xmlns:p14="http://schemas.microsoft.com/office/powerpoint/2010/main" val="3457871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532513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US" smtClean="0"/>
              <a:t>Click to edit Master text styles</a:t>
            </a:r>
          </a:p>
        </p:txBody>
      </p:sp>
    </p:spTree>
    <p:extLst>
      <p:ext uri="{BB962C8B-B14F-4D97-AF65-F5344CB8AC3E}">
        <p14:creationId xmlns:p14="http://schemas.microsoft.com/office/powerpoint/2010/main" val="368146861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77108382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11487366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94214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2B40E01-8752-47A7-AE05-36BF56328201}"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3AEB21F-F825-411A-B8AE-B53F08965DE3}" type="slidenum">
              <a:rPr lang="en-GB" altLang="en-US"/>
              <a:pPr/>
              <a:t>‹#›</a:t>
            </a:fld>
            <a:endParaRPr lang="en-GB" altLang="en-US"/>
          </a:p>
        </p:txBody>
      </p:sp>
    </p:spTree>
    <p:extLst>
      <p:ext uri="{BB962C8B-B14F-4D97-AF65-F5344CB8AC3E}">
        <p14:creationId xmlns:p14="http://schemas.microsoft.com/office/powerpoint/2010/main" val="158004054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D238A3D-E984-4B4B-A84D-8EE0CFE429BC}"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F96CF5D-19E5-43A7-99CB-877445048F54}" type="slidenum">
              <a:rPr lang="en-GB" altLang="en-US"/>
              <a:pPr/>
              <a:t>‹#›</a:t>
            </a:fld>
            <a:endParaRPr lang="en-GB" altLang="en-US"/>
          </a:p>
        </p:txBody>
      </p:sp>
    </p:spTree>
    <p:extLst>
      <p:ext uri="{BB962C8B-B14F-4D97-AF65-F5344CB8AC3E}">
        <p14:creationId xmlns:p14="http://schemas.microsoft.com/office/powerpoint/2010/main" val="44313587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B54C125-47A5-4A4D-92C2-E2FAD29DF0DC}"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4448347-256A-47AA-86D5-2FDB9EB8BFAA}" type="slidenum">
              <a:rPr lang="en-GB" altLang="en-US"/>
              <a:pPr/>
              <a:t>‹#›</a:t>
            </a:fld>
            <a:endParaRPr lang="en-GB" altLang="en-US"/>
          </a:p>
        </p:txBody>
      </p:sp>
    </p:spTree>
    <p:extLst>
      <p:ext uri="{BB962C8B-B14F-4D97-AF65-F5344CB8AC3E}">
        <p14:creationId xmlns:p14="http://schemas.microsoft.com/office/powerpoint/2010/main" val="406017666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8D15F91-E510-4DD3-82CD-49F6AA56AD3B}"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F80FF67-4C13-42ED-85E8-0E387B9DCAB4}" type="slidenum">
              <a:rPr lang="en-GB" altLang="en-US"/>
              <a:pPr/>
              <a:t>‹#›</a:t>
            </a:fld>
            <a:endParaRPr lang="en-GB" altLang="en-US"/>
          </a:p>
        </p:txBody>
      </p:sp>
    </p:spTree>
    <p:extLst>
      <p:ext uri="{BB962C8B-B14F-4D97-AF65-F5344CB8AC3E}">
        <p14:creationId xmlns:p14="http://schemas.microsoft.com/office/powerpoint/2010/main" val="287048305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400970145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56421356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91220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US" smtClean="0"/>
              <a:t>Click to edit Master text styles</a:t>
            </a:r>
          </a:p>
        </p:txBody>
      </p:sp>
    </p:spTree>
    <p:extLst>
      <p:ext uri="{BB962C8B-B14F-4D97-AF65-F5344CB8AC3E}">
        <p14:creationId xmlns:p14="http://schemas.microsoft.com/office/powerpoint/2010/main" val="396806933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21207520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853BD6C-1B32-4A07-888D-4E830C9E1487}"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BE642C79-F1F6-47A6-A99D-60E744D7C5B6}" type="slidenum">
              <a:rPr lang="en-GB" altLang="en-US"/>
              <a:pPr/>
              <a:t>‹#›</a:t>
            </a:fld>
            <a:endParaRPr lang="en-GB" altLang="en-US"/>
          </a:p>
        </p:txBody>
      </p:sp>
    </p:spTree>
    <p:extLst>
      <p:ext uri="{BB962C8B-B14F-4D97-AF65-F5344CB8AC3E}">
        <p14:creationId xmlns:p14="http://schemas.microsoft.com/office/powerpoint/2010/main" val="3509639959"/>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52754129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58818937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80889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C171ADB-72E5-4B82-9522-D29EDD55DD08}"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D3ADA6D-1B3F-47D6-B227-CE908F0E56E3}" type="slidenum">
              <a:rPr lang="en-GB" altLang="en-US"/>
              <a:pPr/>
              <a:t>‹#›</a:t>
            </a:fld>
            <a:endParaRPr lang="en-GB" altLang="en-US"/>
          </a:p>
        </p:txBody>
      </p:sp>
    </p:spTree>
    <p:extLst>
      <p:ext uri="{BB962C8B-B14F-4D97-AF65-F5344CB8AC3E}">
        <p14:creationId xmlns:p14="http://schemas.microsoft.com/office/powerpoint/2010/main" val="131083609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A49024E-D329-4289-85B7-4114F3DC4155}"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0C26884-A3FA-4262-9768-A6B99529EB86}" type="slidenum">
              <a:rPr lang="en-GB" altLang="en-US"/>
              <a:pPr/>
              <a:t>‹#›</a:t>
            </a:fld>
            <a:endParaRPr lang="en-GB" altLang="en-US"/>
          </a:p>
        </p:txBody>
      </p:sp>
    </p:spTree>
    <p:extLst>
      <p:ext uri="{BB962C8B-B14F-4D97-AF65-F5344CB8AC3E}">
        <p14:creationId xmlns:p14="http://schemas.microsoft.com/office/powerpoint/2010/main" val="427197132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6DAF878-40BD-49BD-9924-D6F68653B4B9}"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97904CD-1472-4514-B414-2FA8E6E49D03}" type="slidenum">
              <a:rPr lang="en-GB" altLang="en-US"/>
              <a:pPr/>
              <a:t>‹#›</a:t>
            </a:fld>
            <a:endParaRPr lang="en-GB" altLang="en-US"/>
          </a:p>
        </p:txBody>
      </p:sp>
    </p:spTree>
    <p:extLst>
      <p:ext uri="{BB962C8B-B14F-4D97-AF65-F5344CB8AC3E}">
        <p14:creationId xmlns:p14="http://schemas.microsoft.com/office/powerpoint/2010/main" val="293010546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242BF61-92DE-40C0-A1F0-1C07D4280752}"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A1B621F-680B-4E18-80AC-7EAC83BF42F0}" type="slidenum">
              <a:rPr lang="en-GB" altLang="en-US"/>
              <a:pPr/>
              <a:t>‹#›</a:t>
            </a:fld>
            <a:endParaRPr lang="en-GB" altLang="en-US"/>
          </a:p>
        </p:txBody>
      </p:sp>
    </p:spTree>
    <p:extLst>
      <p:ext uri="{BB962C8B-B14F-4D97-AF65-F5344CB8AC3E}">
        <p14:creationId xmlns:p14="http://schemas.microsoft.com/office/powerpoint/2010/main" val="293980015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760902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r>
              <a:rPr lang="en-US" noProof="0" smtClean="0"/>
              <a:t>Click icon to add SmartArt graphic</a:t>
            </a:r>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US" smtClean="0"/>
              <a:t>Click to edit Master text styles</a:t>
            </a:r>
          </a:p>
        </p:txBody>
      </p:sp>
    </p:spTree>
    <p:extLst>
      <p:ext uri="{BB962C8B-B14F-4D97-AF65-F5344CB8AC3E}">
        <p14:creationId xmlns:p14="http://schemas.microsoft.com/office/powerpoint/2010/main" val="162792133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52619890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311310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2726078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F26607E-60F8-4012-B093-6683F087A6AB}"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064A5429-0B32-416B-98B4-FF1A8788AB7B}" type="slidenum">
              <a:rPr lang="en-GB" altLang="en-US"/>
              <a:pPr/>
              <a:t>‹#›</a:t>
            </a:fld>
            <a:endParaRPr lang="en-GB" altLang="en-US"/>
          </a:p>
        </p:txBody>
      </p:sp>
    </p:spTree>
    <p:extLst>
      <p:ext uri="{BB962C8B-B14F-4D97-AF65-F5344CB8AC3E}">
        <p14:creationId xmlns:p14="http://schemas.microsoft.com/office/powerpoint/2010/main" val="38362258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39156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939043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8167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5BDB3A4-37B6-40D7-BCFD-75CEB04A172D}"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14B6A74-BF91-46A5-8143-398E11314C81}" type="slidenum">
              <a:rPr lang="en-GB" altLang="en-US"/>
              <a:pPr/>
              <a:t>‹#›</a:t>
            </a:fld>
            <a:endParaRPr lang="en-GB" altLang="en-US"/>
          </a:p>
        </p:txBody>
      </p:sp>
    </p:spTree>
    <p:extLst>
      <p:ext uri="{BB962C8B-B14F-4D97-AF65-F5344CB8AC3E}">
        <p14:creationId xmlns:p14="http://schemas.microsoft.com/office/powerpoint/2010/main" val="1420101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6579B54-DE4D-4F0C-A29B-4080BD6D17B4}"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DD903E3-1ADD-4444-B003-915D78933AD1}" type="slidenum">
              <a:rPr lang="en-GB" altLang="en-US"/>
              <a:pPr/>
              <a:t>‹#›</a:t>
            </a:fld>
            <a:endParaRPr lang="en-GB" altLang="en-US"/>
          </a:p>
        </p:txBody>
      </p:sp>
    </p:spTree>
    <p:extLst>
      <p:ext uri="{BB962C8B-B14F-4D97-AF65-F5344CB8AC3E}">
        <p14:creationId xmlns:p14="http://schemas.microsoft.com/office/powerpoint/2010/main" val="251291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17DDC6D-4DDD-4715-9D08-67CD39705F52}"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06617AFB-38BD-438B-8C5F-14E30C9E5A79}" type="slidenum">
              <a:rPr lang="en-GB" altLang="en-US"/>
              <a:pPr/>
              <a:t>‹#›</a:t>
            </a:fld>
            <a:endParaRPr lang="en-GB" altLang="en-US"/>
          </a:p>
        </p:txBody>
      </p:sp>
    </p:spTree>
    <p:extLst>
      <p:ext uri="{BB962C8B-B14F-4D97-AF65-F5344CB8AC3E}">
        <p14:creationId xmlns:p14="http://schemas.microsoft.com/office/powerpoint/2010/main" val="4043574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E3367FB-6AA9-47DC-8300-876DA9768DD9}"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C96FE15-BF85-4FF8-8D5F-8716EB58D4EB}" type="slidenum">
              <a:rPr lang="en-GB" altLang="en-US"/>
              <a:pPr/>
              <a:t>‹#›</a:t>
            </a:fld>
            <a:endParaRPr lang="en-GB" altLang="en-US"/>
          </a:p>
        </p:txBody>
      </p:sp>
    </p:spTree>
    <p:extLst>
      <p:ext uri="{BB962C8B-B14F-4D97-AF65-F5344CB8AC3E}">
        <p14:creationId xmlns:p14="http://schemas.microsoft.com/office/powerpoint/2010/main" val="3122661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47AB37A-7828-48D9-8E6E-A9FE8CDCBF33}"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A6770C1-8619-4C62-ABAB-0F048176D9EF}" type="slidenum">
              <a:rPr lang="en-GB" altLang="en-US"/>
              <a:pPr/>
              <a:t>‹#›</a:t>
            </a:fld>
            <a:endParaRPr lang="en-GB" altLang="en-US"/>
          </a:p>
        </p:txBody>
      </p:sp>
    </p:spTree>
    <p:extLst>
      <p:ext uri="{BB962C8B-B14F-4D97-AF65-F5344CB8AC3E}">
        <p14:creationId xmlns:p14="http://schemas.microsoft.com/office/powerpoint/2010/main" val="9023346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5703593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3317883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6008031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70047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2541681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57BC2D6-F397-4279-8D9A-F25580BF8B25}"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A3C1D357-2F76-4518-AC95-DBAE948A7393}" type="slidenum">
              <a:rPr lang="en-GB" altLang="en-US"/>
              <a:pPr/>
              <a:t>‹#›</a:t>
            </a:fld>
            <a:endParaRPr lang="en-GB" altLang="en-US"/>
          </a:p>
        </p:txBody>
      </p:sp>
    </p:spTree>
    <p:extLst>
      <p:ext uri="{BB962C8B-B14F-4D97-AF65-F5344CB8AC3E}">
        <p14:creationId xmlns:p14="http://schemas.microsoft.com/office/powerpoint/2010/main" val="4531056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2945411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75174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5507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2A9BEE1-1A34-4742-BE52-FD919DCD6BF0}"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CC26E6C-A1DA-4CAE-81C7-92C019085BF8}" type="slidenum">
              <a:rPr lang="en-GB" altLang="en-US"/>
              <a:pPr/>
              <a:t>‹#›</a:t>
            </a:fld>
            <a:endParaRPr lang="en-GB" altLang="en-US"/>
          </a:p>
        </p:txBody>
      </p:sp>
    </p:spTree>
    <p:extLst>
      <p:ext uri="{BB962C8B-B14F-4D97-AF65-F5344CB8AC3E}">
        <p14:creationId xmlns:p14="http://schemas.microsoft.com/office/powerpoint/2010/main" val="1343642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7854812-33E9-4CF1-9FAF-C81F86CECE96}"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598121C-5AA1-4EF0-ACC7-D168D7272D0C}" type="slidenum">
              <a:rPr lang="en-GB" altLang="en-US"/>
              <a:pPr/>
              <a:t>‹#›</a:t>
            </a:fld>
            <a:endParaRPr lang="en-GB" altLang="en-US"/>
          </a:p>
        </p:txBody>
      </p:sp>
    </p:spTree>
    <p:extLst>
      <p:ext uri="{BB962C8B-B14F-4D97-AF65-F5344CB8AC3E}">
        <p14:creationId xmlns:p14="http://schemas.microsoft.com/office/powerpoint/2010/main" val="36375250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2C04A11-548E-4C18-9CD3-888C42AE8E58}"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FE9771D-3557-4C78-AF1D-5A44481A14A1}" type="slidenum">
              <a:rPr lang="en-GB" altLang="en-US"/>
              <a:pPr/>
              <a:t>‹#›</a:t>
            </a:fld>
            <a:endParaRPr lang="en-GB" altLang="en-US"/>
          </a:p>
        </p:txBody>
      </p:sp>
    </p:spTree>
    <p:extLst>
      <p:ext uri="{BB962C8B-B14F-4D97-AF65-F5344CB8AC3E}">
        <p14:creationId xmlns:p14="http://schemas.microsoft.com/office/powerpoint/2010/main" val="26771210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487B8B7-7335-4BBE-B515-138E1207D8A6}"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1823E36-3BA0-43A4-A292-22DEBA18A739}" type="slidenum">
              <a:rPr lang="en-GB" altLang="en-US"/>
              <a:pPr/>
              <a:t>‹#›</a:t>
            </a:fld>
            <a:endParaRPr lang="en-GB" altLang="en-US"/>
          </a:p>
        </p:txBody>
      </p:sp>
    </p:spTree>
    <p:extLst>
      <p:ext uri="{BB962C8B-B14F-4D97-AF65-F5344CB8AC3E}">
        <p14:creationId xmlns:p14="http://schemas.microsoft.com/office/powerpoint/2010/main" val="28415733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4458554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41474484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9855617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56693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25816330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109031B-F4B3-4C48-AE5E-162289E00EC1}"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1F5A13C5-DC9C-4DF5-B8F1-9EB55E51D6BE}" type="slidenum">
              <a:rPr lang="en-GB" altLang="en-US"/>
              <a:pPr/>
              <a:t>‹#›</a:t>
            </a:fld>
            <a:endParaRPr lang="en-GB" altLang="en-US"/>
          </a:p>
        </p:txBody>
      </p:sp>
    </p:spTree>
    <p:extLst>
      <p:ext uri="{BB962C8B-B14F-4D97-AF65-F5344CB8AC3E}">
        <p14:creationId xmlns:p14="http://schemas.microsoft.com/office/powerpoint/2010/main" val="255428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US" smtClean="0"/>
              <a:t>Click to edit Master title style</a:t>
            </a:r>
            <a:endParaRPr lang="en-US" dirty="0"/>
          </a:p>
        </p:txBody>
      </p:sp>
    </p:spTree>
    <p:extLst>
      <p:ext uri="{BB962C8B-B14F-4D97-AF65-F5344CB8AC3E}">
        <p14:creationId xmlns:p14="http://schemas.microsoft.com/office/powerpoint/2010/main" val="107048720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2879206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35423098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227D700-FAE1-48FB-ABA8-78F7C4CF3CF5}"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EF3090D-E9BC-42FA-87BA-5B121DEF36CB}" type="slidenum">
              <a:rPr lang="en-GB" altLang="en-US"/>
              <a:pPr/>
              <a:t>‹#›</a:t>
            </a:fld>
            <a:endParaRPr lang="en-GB" altLang="en-US"/>
          </a:p>
        </p:txBody>
      </p:sp>
    </p:spTree>
    <p:extLst>
      <p:ext uri="{BB962C8B-B14F-4D97-AF65-F5344CB8AC3E}">
        <p14:creationId xmlns:p14="http://schemas.microsoft.com/office/powerpoint/2010/main" val="30501747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B5ADAC7-41A6-40E8-96CC-D48E43D6FD0F}"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4E0856A-4B22-4434-AC79-F3A484DDE871}" type="slidenum">
              <a:rPr lang="en-GB" altLang="en-US"/>
              <a:pPr/>
              <a:t>‹#›</a:t>
            </a:fld>
            <a:endParaRPr lang="en-GB" altLang="en-US"/>
          </a:p>
        </p:txBody>
      </p:sp>
    </p:spTree>
    <p:extLst>
      <p:ext uri="{BB962C8B-B14F-4D97-AF65-F5344CB8AC3E}">
        <p14:creationId xmlns:p14="http://schemas.microsoft.com/office/powerpoint/2010/main" val="9141573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120D722-DF81-40AB-A87A-73B2D1A51DC7}"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AB8334A-09BE-4CAE-8AF3-71B6C71413A8}" type="slidenum">
              <a:rPr lang="en-GB" altLang="en-US"/>
              <a:pPr/>
              <a:t>‹#›</a:t>
            </a:fld>
            <a:endParaRPr lang="en-GB" altLang="en-US"/>
          </a:p>
        </p:txBody>
      </p:sp>
    </p:spTree>
    <p:extLst>
      <p:ext uri="{BB962C8B-B14F-4D97-AF65-F5344CB8AC3E}">
        <p14:creationId xmlns:p14="http://schemas.microsoft.com/office/powerpoint/2010/main" val="5468128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5CD75BE-D012-47E4-87AA-CB5A0AD7D0AB}"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2E77046-9E98-46AE-8673-F090CFEC71D1}" type="slidenum">
              <a:rPr lang="en-GB" altLang="en-US"/>
              <a:pPr/>
              <a:t>‹#›</a:t>
            </a:fld>
            <a:endParaRPr lang="en-GB" altLang="en-US"/>
          </a:p>
        </p:txBody>
      </p:sp>
    </p:spTree>
    <p:extLst>
      <p:ext uri="{BB962C8B-B14F-4D97-AF65-F5344CB8AC3E}">
        <p14:creationId xmlns:p14="http://schemas.microsoft.com/office/powerpoint/2010/main" val="36015257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3662153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22594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6598446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90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1442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14838691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411F67A-A63B-4096-854D-90FEEA1D654C}"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D10686DF-6454-4EDA-BDAC-1966EF05DA60}" type="slidenum">
              <a:rPr lang="en-GB" altLang="en-US"/>
              <a:pPr/>
              <a:t>‹#›</a:t>
            </a:fld>
            <a:endParaRPr lang="en-GB" altLang="en-US"/>
          </a:p>
        </p:txBody>
      </p:sp>
    </p:spTree>
    <p:extLst>
      <p:ext uri="{BB962C8B-B14F-4D97-AF65-F5344CB8AC3E}">
        <p14:creationId xmlns:p14="http://schemas.microsoft.com/office/powerpoint/2010/main" val="98380290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455769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232745961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61445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E4E57AE-BCF2-4D63-B229-F55075032AA1}"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0818C40-BDC2-4591-AA5B-1CCD387B2263}" type="slidenum">
              <a:rPr lang="en-GB" altLang="en-US"/>
              <a:pPr/>
              <a:t>‹#›</a:t>
            </a:fld>
            <a:endParaRPr lang="en-GB" altLang="en-US"/>
          </a:p>
        </p:txBody>
      </p:sp>
    </p:spTree>
    <p:extLst>
      <p:ext uri="{BB962C8B-B14F-4D97-AF65-F5344CB8AC3E}">
        <p14:creationId xmlns:p14="http://schemas.microsoft.com/office/powerpoint/2010/main" val="408234532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20A22CC-9FB7-4CB3-B6A3-971519B40EF3}"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0206560-0F91-49AC-AE5E-B4A0EC4F85C2}" type="slidenum">
              <a:rPr lang="en-GB" altLang="en-US"/>
              <a:pPr/>
              <a:t>‹#›</a:t>
            </a:fld>
            <a:endParaRPr lang="en-GB" altLang="en-US"/>
          </a:p>
        </p:txBody>
      </p:sp>
    </p:spTree>
    <p:extLst>
      <p:ext uri="{BB962C8B-B14F-4D97-AF65-F5344CB8AC3E}">
        <p14:creationId xmlns:p14="http://schemas.microsoft.com/office/powerpoint/2010/main" val="344411484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1079DAC-46DC-446A-989D-63D305B3F5B3}"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DD5A558-E1E6-45C0-9895-3D8FE499009F}" type="slidenum">
              <a:rPr lang="en-GB" altLang="en-US"/>
              <a:pPr/>
              <a:t>‹#›</a:t>
            </a:fld>
            <a:endParaRPr lang="en-GB" altLang="en-US"/>
          </a:p>
        </p:txBody>
      </p:sp>
    </p:spTree>
    <p:extLst>
      <p:ext uri="{BB962C8B-B14F-4D97-AF65-F5344CB8AC3E}">
        <p14:creationId xmlns:p14="http://schemas.microsoft.com/office/powerpoint/2010/main" val="35259648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702E372-47F3-43E3-A435-C94B00F417C9}"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2D69DF3-1F9D-4463-A9C8-DCA33AF3338F}" type="slidenum">
              <a:rPr lang="en-GB" altLang="en-US"/>
              <a:pPr/>
              <a:t>‹#›</a:t>
            </a:fld>
            <a:endParaRPr lang="en-GB" altLang="en-US"/>
          </a:p>
        </p:txBody>
      </p:sp>
    </p:spTree>
    <p:extLst>
      <p:ext uri="{BB962C8B-B14F-4D97-AF65-F5344CB8AC3E}">
        <p14:creationId xmlns:p14="http://schemas.microsoft.com/office/powerpoint/2010/main" val="21912831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26499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F413097-0409-4AAC-980E-BAA5CD03A3A2}"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C66DED0-83BA-49B9-92FD-DE56647CA789}" type="slidenum">
              <a:rPr lang="en-GB" altLang="en-US"/>
              <a:pPr/>
              <a:t>‹#›</a:t>
            </a:fld>
            <a:endParaRPr lang="en-GB" altLang="en-US"/>
          </a:p>
        </p:txBody>
      </p:sp>
    </p:spTree>
    <p:extLst>
      <p:ext uri="{BB962C8B-B14F-4D97-AF65-F5344CB8AC3E}">
        <p14:creationId xmlns:p14="http://schemas.microsoft.com/office/powerpoint/2010/main" val="59108092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48419235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8512864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6163635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50180CD-3837-493C-8EA7-664C515D3718}"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9A5D3C8B-E4FB-4EF2-B010-DC273E3E51E2}" type="slidenum">
              <a:rPr lang="en-GB" altLang="en-US"/>
              <a:pPr/>
              <a:t>‹#›</a:t>
            </a:fld>
            <a:endParaRPr lang="en-GB" altLang="en-US"/>
          </a:p>
        </p:txBody>
      </p:sp>
    </p:spTree>
    <p:extLst>
      <p:ext uri="{BB962C8B-B14F-4D97-AF65-F5344CB8AC3E}">
        <p14:creationId xmlns:p14="http://schemas.microsoft.com/office/powerpoint/2010/main" val="318776801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57119731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2672717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66748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8D9FF71-7975-4169-80B8-E9DC7D4B9F04}"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F537B43-334A-4749-AA08-9A1D5515D25F}" type="slidenum">
              <a:rPr lang="en-GB" altLang="en-US"/>
              <a:pPr/>
              <a:t>‹#›</a:t>
            </a:fld>
            <a:endParaRPr lang="en-GB" altLang="en-US"/>
          </a:p>
        </p:txBody>
      </p:sp>
    </p:spTree>
    <p:extLst>
      <p:ext uri="{BB962C8B-B14F-4D97-AF65-F5344CB8AC3E}">
        <p14:creationId xmlns:p14="http://schemas.microsoft.com/office/powerpoint/2010/main" val="127683340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150A0BC-B9A2-44D6-81E2-94AEB5DA9374}"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871D60C-EE04-4BE1-BE40-25C4192FDF3C}" type="slidenum">
              <a:rPr lang="en-GB" altLang="en-US"/>
              <a:pPr/>
              <a:t>‹#›</a:t>
            </a:fld>
            <a:endParaRPr lang="en-GB" altLang="en-US"/>
          </a:p>
        </p:txBody>
      </p:sp>
    </p:spTree>
    <p:extLst>
      <p:ext uri="{BB962C8B-B14F-4D97-AF65-F5344CB8AC3E}">
        <p14:creationId xmlns:p14="http://schemas.microsoft.com/office/powerpoint/2010/main" val="88452092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F646625-FADB-429A-9573-DB5D5B7DF3AE}"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E7261DA-61A2-4906-98D9-50198FF3700B}" type="slidenum">
              <a:rPr lang="en-GB" altLang="en-US"/>
              <a:pPr/>
              <a:t>‹#›</a:t>
            </a:fld>
            <a:endParaRPr lang="en-GB" altLang="en-US"/>
          </a:p>
        </p:txBody>
      </p:sp>
    </p:spTree>
    <p:extLst>
      <p:ext uri="{BB962C8B-B14F-4D97-AF65-F5344CB8AC3E}">
        <p14:creationId xmlns:p14="http://schemas.microsoft.com/office/powerpoint/2010/main" val="2494070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US"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04426EE-0A47-4A86-87E7-14A2E078C929}"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39C00A6-0F7A-4645-8021-1CD840186F90}" type="slidenum">
              <a:rPr lang="en-GB" altLang="en-US"/>
              <a:pPr/>
              <a:t>‹#›</a:t>
            </a:fld>
            <a:endParaRPr lang="en-GB" altLang="en-US"/>
          </a:p>
        </p:txBody>
      </p:sp>
    </p:spTree>
    <p:extLst>
      <p:ext uri="{BB962C8B-B14F-4D97-AF65-F5344CB8AC3E}">
        <p14:creationId xmlns:p14="http://schemas.microsoft.com/office/powerpoint/2010/main" val="116437745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3A61C59-688D-4C09-8EE1-D4C8F5039A0A}"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74633DA-DCCB-4618-9307-A7E848624B67}" type="slidenum">
              <a:rPr lang="en-GB" altLang="en-US"/>
              <a:pPr/>
              <a:t>‹#›</a:t>
            </a:fld>
            <a:endParaRPr lang="en-GB" altLang="en-US"/>
          </a:p>
        </p:txBody>
      </p:sp>
    </p:spTree>
    <p:extLst>
      <p:ext uri="{BB962C8B-B14F-4D97-AF65-F5344CB8AC3E}">
        <p14:creationId xmlns:p14="http://schemas.microsoft.com/office/powerpoint/2010/main" val="333232499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31679311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05396741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418136623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6208033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6D7D923-A252-4040-8203-EDF95FDDC979}"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48B74F78-703A-448C-999C-D79BEB3A0D1B}" type="slidenum">
              <a:rPr lang="en-GB" altLang="en-US"/>
              <a:pPr/>
              <a:t>‹#›</a:t>
            </a:fld>
            <a:endParaRPr lang="en-GB" altLang="en-US"/>
          </a:p>
        </p:txBody>
      </p:sp>
    </p:spTree>
    <p:extLst>
      <p:ext uri="{BB962C8B-B14F-4D97-AF65-F5344CB8AC3E}">
        <p14:creationId xmlns:p14="http://schemas.microsoft.com/office/powerpoint/2010/main" val="320038322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426178621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228281418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86848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154A5BF-5F10-4E4E-88C6-E7CF31758662}"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7DBDF18-07BF-4D44-BB0C-9BFA00D9B443}" type="slidenum">
              <a:rPr lang="en-GB" altLang="en-US"/>
              <a:pPr/>
              <a:t>‹#›</a:t>
            </a:fld>
            <a:endParaRPr lang="en-GB" altLang="en-US"/>
          </a:p>
        </p:txBody>
      </p:sp>
    </p:spTree>
    <p:extLst>
      <p:ext uri="{BB962C8B-B14F-4D97-AF65-F5344CB8AC3E}">
        <p14:creationId xmlns:p14="http://schemas.microsoft.com/office/powerpoint/2010/main" val="3914281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96BAEA7-8730-4EB9-86DB-CC52697C4325}"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A3FF932-FBE5-48B0-B8FE-5E689ABA237E}" type="slidenum">
              <a:rPr lang="en-GB" altLang="en-US"/>
              <a:pPr/>
              <a:t>‹#›</a:t>
            </a:fld>
            <a:endParaRPr lang="en-GB" altLang="en-US"/>
          </a:p>
        </p:txBody>
      </p:sp>
    </p:spTree>
    <p:extLst>
      <p:ext uri="{BB962C8B-B14F-4D97-AF65-F5344CB8AC3E}">
        <p14:creationId xmlns:p14="http://schemas.microsoft.com/office/powerpoint/2010/main" val="287017922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E9C1536-27ED-468D-B56C-2454E2E9BFA6}"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975CEB2-55D5-46D1-B964-DD67617CFA84}" type="slidenum">
              <a:rPr lang="en-GB" altLang="en-US"/>
              <a:pPr/>
              <a:t>‹#›</a:t>
            </a:fld>
            <a:endParaRPr lang="en-GB" altLang="en-US"/>
          </a:p>
        </p:txBody>
      </p:sp>
    </p:spTree>
    <p:extLst>
      <p:ext uri="{BB962C8B-B14F-4D97-AF65-F5344CB8AC3E}">
        <p14:creationId xmlns:p14="http://schemas.microsoft.com/office/powerpoint/2010/main" val="93501041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A57DC84-F5A8-4A07-AB37-DE8F9E14C56B}"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3D37482-0B4D-4684-8746-1926A4863F14}" type="slidenum">
              <a:rPr lang="en-GB" altLang="en-US"/>
              <a:pPr/>
              <a:t>‹#›</a:t>
            </a:fld>
            <a:endParaRPr lang="en-GB" altLang="en-US"/>
          </a:p>
        </p:txBody>
      </p:sp>
    </p:spTree>
    <p:extLst>
      <p:ext uri="{BB962C8B-B14F-4D97-AF65-F5344CB8AC3E}">
        <p14:creationId xmlns:p14="http://schemas.microsoft.com/office/powerpoint/2010/main" val="354685262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4B0E6BD-0485-4D30-B2E0-2BA4D791AB9F}"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8FFA965-BFC7-4AC2-8DA9-C7BDBACF42D3}" type="slidenum">
              <a:rPr lang="en-GB" altLang="en-US"/>
              <a:pPr/>
              <a:t>‹#›</a:t>
            </a:fld>
            <a:endParaRPr lang="en-GB" altLang="en-US"/>
          </a:p>
        </p:txBody>
      </p:sp>
    </p:spTree>
    <p:extLst>
      <p:ext uri="{BB962C8B-B14F-4D97-AF65-F5344CB8AC3E}">
        <p14:creationId xmlns:p14="http://schemas.microsoft.com/office/powerpoint/2010/main" val="349553729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407034898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92013115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246505239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293737129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881AFD0-1296-4077-8988-DD7A8A479D21}"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6F92C22A-9F4A-4133-B2EF-70F2C00CE122}" type="slidenum">
              <a:rPr lang="en-GB" altLang="en-US"/>
              <a:pPr/>
              <a:t>‹#›</a:t>
            </a:fld>
            <a:endParaRPr lang="en-GB" altLang="en-US"/>
          </a:p>
        </p:txBody>
      </p:sp>
    </p:spTree>
    <p:extLst>
      <p:ext uri="{BB962C8B-B14F-4D97-AF65-F5344CB8AC3E}">
        <p14:creationId xmlns:p14="http://schemas.microsoft.com/office/powerpoint/2010/main" val="326609644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10"/>
            <a:ext cx="8229600" cy="600455"/>
          </a:xfrm>
          <a:prstGeom prst="rect">
            <a:avLst/>
          </a:prstGeom>
        </p:spPr>
        <p:txBody>
          <a:bodyPr/>
          <a:lstStyle>
            <a:lvl1pPr algn="l">
              <a:defRPr sz="32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2166386"/>
            <a:ext cx="4038600" cy="4354117"/>
          </a:xfrm>
          <a:prstGeom prst="rect">
            <a:avLst/>
          </a:prstGeom>
        </p:spPr>
        <p:txBody>
          <a:bodyPr/>
          <a:lstStyle>
            <a:lvl1pPr>
              <a:defRPr sz="2800">
                <a:latin typeface="Helvetica"/>
                <a:cs typeface="Helvetica"/>
              </a:defRPr>
            </a:lvl1pPr>
            <a:lvl2pPr>
              <a:defRPr sz="2400">
                <a:latin typeface="Helvetica"/>
                <a:cs typeface="Helvetica"/>
              </a:defRPr>
            </a:lvl2pPr>
            <a:lvl3pPr>
              <a:defRPr sz="2000">
                <a:latin typeface="Helvetica"/>
                <a:cs typeface="Helvetica"/>
              </a:defRPr>
            </a:lvl3pPr>
            <a:lvl4pPr>
              <a:defRPr sz="1800">
                <a:latin typeface="Helvetica"/>
                <a:cs typeface="Helvetica"/>
              </a:defRPr>
            </a:lvl4pPr>
            <a:lvl5pPr>
              <a:defRPr sz="1800">
                <a:latin typeface="Helvetica"/>
                <a:cs typeface="Helvetica"/>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74541542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404136"/>
            <a:ext cx="8229600" cy="1143000"/>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Tree>
    <p:extLst>
      <p:ext uri="{BB962C8B-B14F-4D97-AF65-F5344CB8AC3E}">
        <p14:creationId xmlns:p14="http://schemas.microsoft.com/office/powerpoint/2010/main" val="1135468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5ED9311-7EB8-411D-A3FC-BFCA62436949}"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1E93B84-D713-498D-9C56-90F3BD4B1561}" type="slidenum">
              <a:rPr lang="en-GB" altLang="en-US"/>
              <a:pPr/>
              <a:t>‹#›</a:t>
            </a:fld>
            <a:endParaRPr lang="en-GB" altLang="en-US"/>
          </a:p>
        </p:txBody>
      </p:sp>
    </p:spTree>
    <p:extLst>
      <p:ext uri="{BB962C8B-B14F-4D97-AF65-F5344CB8AC3E}">
        <p14:creationId xmlns:p14="http://schemas.microsoft.com/office/powerpoint/2010/main" val="276007302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90563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88524"/>
            <a:ext cx="3008313" cy="916596"/>
          </a:xfrm>
          <a:prstGeom prst="rect">
            <a:avLst/>
          </a:prstGeo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1388524"/>
            <a:ext cx="5111750" cy="473763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2571917"/>
            <a:ext cx="3008313" cy="355424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9F84112-E426-46AF-8DAB-E0DFCE5537F6}"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3697AC3-F435-4C79-9E38-7A59CA0BAAB6}" type="slidenum">
              <a:rPr lang="en-GB" altLang="en-US"/>
              <a:pPr/>
              <a:t>‹#›</a:t>
            </a:fld>
            <a:endParaRPr lang="en-GB" altLang="en-US"/>
          </a:p>
        </p:txBody>
      </p:sp>
    </p:spTree>
    <p:extLst>
      <p:ext uri="{BB962C8B-B14F-4D97-AF65-F5344CB8AC3E}">
        <p14:creationId xmlns:p14="http://schemas.microsoft.com/office/powerpoint/2010/main" val="185425317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414"/>
            <a:ext cx="5486400" cy="566738"/>
          </a:xfrm>
          <a:prstGeom prst="rect">
            <a:avLst/>
          </a:prstGeom>
        </p:spPr>
        <p:txBody>
          <a:bodyPr anchor="b"/>
          <a:lstStyle>
            <a:lvl1pPr algn="l">
              <a:defRPr sz="2800" b="1"/>
            </a:lvl1pPr>
          </a:lstStyle>
          <a:p>
            <a:r>
              <a:rPr lang="en-GB" dirty="0" smtClean="0"/>
              <a:t>Click to edit Master title style</a:t>
            </a:r>
            <a:endParaRPr lang="en-US" dirty="0"/>
          </a:p>
        </p:txBody>
      </p:sp>
      <p:sp>
        <p:nvSpPr>
          <p:cNvPr id="3" name="Picture Placeholder 2"/>
          <p:cNvSpPr>
            <a:spLocks noGrp="1"/>
          </p:cNvSpPr>
          <p:nvPr>
            <p:ph type="pic" idx="1"/>
          </p:nvPr>
        </p:nvSpPr>
        <p:spPr>
          <a:xfrm>
            <a:off x="457200" y="2358480"/>
            <a:ext cx="5486400" cy="381372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6019800" y="2057400"/>
            <a:ext cx="2945429" cy="4114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95ABB7B-8DE9-4DD7-8227-3CDFAC262F3B}" type="datetimeFigureOut">
              <a:rPr lang="en-GB" altLang="en-US"/>
              <a:pPr/>
              <a:t>18/03/2015</a:t>
            </a:fld>
            <a:endParaRPr lang="en-GB"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2A7CB5A-4E74-4BC9-B387-8379698EFF52}" type="slidenum">
              <a:rPr lang="en-GB" altLang="en-US"/>
              <a:pPr/>
              <a:t>‹#›</a:t>
            </a:fld>
            <a:endParaRPr lang="en-GB" altLang="en-US"/>
          </a:p>
        </p:txBody>
      </p:sp>
    </p:spTree>
    <p:extLst>
      <p:ext uri="{BB962C8B-B14F-4D97-AF65-F5344CB8AC3E}">
        <p14:creationId xmlns:p14="http://schemas.microsoft.com/office/powerpoint/2010/main" val="328384303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255E6C9-2931-4894-9EBD-56FEF249F0C3}"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198BBCF-7426-4F21-AFC0-ADE796C6E5E7}" type="slidenum">
              <a:rPr lang="en-GB" altLang="en-US"/>
              <a:pPr/>
              <a:t>‹#›</a:t>
            </a:fld>
            <a:endParaRPr lang="en-GB" altLang="en-US"/>
          </a:p>
        </p:txBody>
      </p:sp>
    </p:spTree>
    <p:extLst>
      <p:ext uri="{BB962C8B-B14F-4D97-AF65-F5344CB8AC3E}">
        <p14:creationId xmlns:p14="http://schemas.microsoft.com/office/powerpoint/2010/main" val="425993517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6075"/>
            <a:ext cx="2057400" cy="4600088"/>
          </a:xfrm>
          <a:prstGeom prst="rect">
            <a:avLst/>
          </a:prstGeom>
        </p:spPr>
        <p:txBody>
          <a:bodyPr vert="eaVert"/>
          <a:lstStyle/>
          <a:p>
            <a:r>
              <a:rPr lang="en-GB" dirty="0" smtClean="0"/>
              <a:t>Click to edit Master title style</a:t>
            </a:r>
            <a:endParaRPr lang="en-US" dirty="0"/>
          </a:p>
        </p:txBody>
      </p:sp>
      <p:sp>
        <p:nvSpPr>
          <p:cNvPr id="3" name="Vertical Text Placeholder 2"/>
          <p:cNvSpPr>
            <a:spLocks noGrp="1"/>
          </p:cNvSpPr>
          <p:nvPr>
            <p:ph type="body" orient="vert" idx="1"/>
          </p:nvPr>
        </p:nvSpPr>
        <p:spPr>
          <a:xfrm>
            <a:off x="457200" y="1526075"/>
            <a:ext cx="6019800" cy="4600088"/>
          </a:xfrm>
          <a:prstGeom prst="rect">
            <a:avLst/>
          </a:prstGeom>
        </p:spPr>
        <p:txBody>
          <a:bodyPr vert="eaVert"/>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80FDBCB-3623-4FCC-8799-7FC1C2B5BA1F}"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ea typeface="MS PGothic" charset="0"/>
                <a:cs typeface="MS PGothic"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243909B-5D80-40D5-9FDE-7797E523A983}" type="slidenum">
              <a:rPr lang="en-GB" altLang="en-US"/>
              <a:pPr/>
              <a:t>‹#›</a:t>
            </a:fld>
            <a:endParaRPr lang="en-GB" altLang="en-US"/>
          </a:p>
        </p:txBody>
      </p:sp>
    </p:spTree>
    <p:extLst>
      <p:ext uri="{BB962C8B-B14F-4D97-AF65-F5344CB8AC3E}">
        <p14:creationId xmlns:p14="http://schemas.microsoft.com/office/powerpoint/2010/main" val="104782812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61541616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ext box">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46075" y="1697038"/>
            <a:ext cx="8408458" cy="4673600"/>
          </a:xfrm>
          <a:prstGeom prst="rect">
            <a:avLst/>
          </a:prstGeom>
        </p:spPr>
        <p:txBody>
          <a:bodyPr vert="horz"/>
          <a:lstStyle>
            <a:lvl1pPr marL="0" indent="0">
              <a:buFont typeface="Arial"/>
              <a:buNone/>
              <a:tabLst>
                <a:tab pos="263525" algn="l"/>
              </a:tabLst>
              <a:defRPr sz="2800"/>
            </a:lvl1pPr>
            <a:lvl2pPr>
              <a:defRPr sz="2000"/>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65480987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a:xfrm>
            <a:off x="346075" y="1697038"/>
            <a:ext cx="3344863" cy="4673600"/>
          </a:xfrm>
          <a:prstGeom prst="rect">
            <a:avLst/>
          </a:prstGeom>
        </p:spPr>
        <p:txBody>
          <a:bodyPr vert="horz"/>
          <a:lstStyle>
            <a:lvl1pPr marL="0" indent="0">
              <a:buFont typeface="Arial"/>
              <a:buNone/>
              <a:tabLst>
                <a:tab pos="263525" algn="l"/>
              </a:tabLst>
              <a:defRPr/>
            </a:lvl1pPr>
            <a:lvl2pPr marL="742950" indent="-285750">
              <a:buFont typeface="Wingdings" charset="2"/>
              <a:buChar char="§"/>
              <a:defRPr/>
            </a:lvl2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1" name="SmartArt Placeholder 10"/>
          <p:cNvSpPr>
            <a:spLocks noGrp="1"/>
          </p:cNvSpPr>
          <p:nvPr>
            <p:ph type="dgm" sz="quarter" idx="12"/>
          </p:nvPr>
        </p:nvSpPr>
        <p:spPr>
          <a:xfrm>
            <a:off x="4064000" y="1697038"/>
            <a:ext cx="4622800" cy="4673600"/>
          </a:xfrm>
          <a:prstGeom prst="rect">
            <a:avLst/>
          </a:prstGeom>
        </p:spPr>
        <p:txBody>
          <a:bodyPr vert="horz"/>
          <a:lstStyle>
            <a:lvl1pPr>
              <a:defRPr sz="2000">
                <a:latin typeface="Arial"/>
                <a:cs typeface="Arial"/>
              </a:defRPr>
            </a:lvl1pPr>
          </a:lstStyle>
          <a:p>
            <a:pPr lvl="0"/>
            <a:endParaRPr lang="en-US" noProof="0" dirty="0"/>
          </a:p>
        </p:txBody>
      </p:sp>
      <p:sp>
        <p:nvSpPr>
          <p:cNvPr id="13" name="Text Placeholder 8"/>
          <p:cNvSpPr>
            <a:spLocks noGrp="1"/>
          </p:cNvSpPr>
          <p:nvPr>
            <p:ph type="body" sz="quarter" idx="11"/>
          </p:nvPr>
        </p:nvSpPr>
        <p:spPr>
          <a:xfrm>
            <a:off x="346075" y="6440488"/>
            <a:ext cx="402836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307566238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36345"/>
            <a:ext cx="7772400" cy="847022"/>
          </a:xfrm>
          <a:prstGeom prst="rect">
            <a:avLst/>
          </a:prstGeom>
        </p:spPr>
        <p:txBody>
          <a:bodyPr/>
          <a:lstStyle>
            <a:lvl1pPr algn="l">
              <a:defRPr>
                <a:latin typeface="Helvetica"/>
                <a:cs typeface="Helvetica"/>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685800" y="4227700"/>
            <a:ext cx="7772400" cy="724040"/>
          </a:xfrm>
          <a:prstGeom prst="rect">
            <a:avLst/>
          </a:prstGeom>
        </p:spPr>
        <p:txBody>
          <a:bodyPr/>
          <a:lstStyle>
            <a:lvl1pPr marL="0" indent="0" algn="l">
              <a:buNone/>
              <a:defRPr>
                <a:solidFill>
                  <a:srgbClr val="5E5650"/>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49972445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90105"/>
            <a:ext cx="8229600" cy="894717"/>
          </a:xfrm>
          <a:prstGeom prst="rect">
            <a:avLst/>
          </a:prstGeom>
        </p:spPr>
        <p:txBody>
          <a:bodyPr/>
          <a:lstStyle>
            <a:lvl1pPr algn="l">
              <a:defRPr sz="4000">
                <a:latin typeface="Helvetica"/>
                <a:cs typeface="Helvetica"/>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2625276"/>
            <a:ext cx="8229600" cy="3500887"/>
          </a:xfrm>
          <a:prstGeom prst="rect">
            <a:avLst/>
          </a:prstGeom>
        </p:spPr>
        <p:txBody>
          <a:bodyPr/>
          <a:lstStyle>
            <a:lvl1pPr>
              <a:defRPr>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F971241-29A2-4452-8D1A-E1FF59835A1B}" type="datetimeFigureOut">
              <a:rPr lang="en-GB" altLang="en-US"/>
              <a:pPr/>
              <a:t>18/03/2015</a:t>
            </a:fld>
            <a:endParaRPr lang="en-GB"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dirty="0" smtClean="0">
                <a:latin typeface="Helvetica"/>
                <a:ea typeface="MS PGothic" charset="0"/>
                <a:cs typeface="Helvetica"/>
              </a:defRPr>
            </a:lvl1pPr>
          </a:lstStyle>
          <a:p>
            <a:pPr>
              <a:defRPr/>
            </a:pPr>
            <a:endParaRPr lang="en-US"/>
          </a:p>
        </p:txBody>
      </p:sp>
      <p:sp>
        <p:nvSpPr>
          <p:cNvPr id="6" name="Slide Number Placeholder 5"/>
          <p:cNvSpPr>
            <a:spLocks noGrp="1"/>
          </p:cNvSpPr>
          <p:nvPr>
            <p:ph type="sldNum" sz="quarter" idx="12"/>
          </p:nvPr>
        </p:nvSpPr>
        <p:spPr>
          <a:xfrm>
            <a:off x="8218488" y="6356350"/>
            <a:ext cx="777875" cy="365125"/>
          </a:xfrm>
          <a:prstGeom prst="rect">
            <a:avLst/>
          </a:prstGeom>
        </p:spPr>
        <p:txBody>
          <a:bodyPr vert="horz" wrap="square" lIns="91440" tIns="45720" rIns="91440" bIns="45720" numCol="1" anchor="t" anchorCtr="0" compatLnSpc="1">
            <a:prstTxWarp prst="textNoShape">
              <a:avLst/>
            </a:prstTxWarp>
          </a:bodyPr>
          <a:lstStyle>
            <a:lvl1pPr algn="ctr">
              <a:defRPr sz="1400">
                <a:latin typeface="Helvetica" panose="020B0604020202020204" pitchFamily="34" charset="0"/>
              </a:defRPr>
            </a:lvl1pPr>
          </a:lstStyle>
          <a:p>
            <a:fld id="{CE4F155C-57EA-4499-B42D-2E80FCCB3246}" type="slidenum">
              <a:rPr lang="en-GB" altLang="en-US"/>
              <a:pPr/>
              <a:t>‹#›</a:t>
            </a:fld>
            <a:endParaRPr lang="en-GB" altLang="en-US"/>
          </a:p>
        </p:txBody>
      </p:sp>
    </p:spTree>
    <p:extLst>
      <p:ext uri="{BB962C8B-B14F-4D97-AF65-F5344CB8AC3E}">
        <p14:creationId xmlns:p14="http://schemas.microsoft.com/office/powerpoint/2010/main" val="4243641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theme" Target="../theme/theme10.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slideLayout" Target="../slideLayouts/slideLayout121.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theme" Target="../theme/theme6.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image" Target="../media/image1.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theme" Target="../theme/theme7.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theme" Target="../theme/theme8.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image" Target="../media/image1.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theme" Target="../theme/theme9.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73" r:id="rId1"/>
    <p:sldLayoutId id="2147484244" r:id="rId2"/>
    <p:sldLayoutId id="2147484174" r:id="rId3"/>
    <p:sldLayoutId id="2147484175" r:id="rId4"/>
    <p:sldLayoutId id="2147484176" r:id="rId5"/>
    <p:sldLayoutId id="2147484245" r:id="rId6"/>
    <p:sldLayoutId id="2147484246" r:id="rId7"/>
    <p:sldLayoutId id="2147484247" r:id="rId8"/>
    <p:sldLayoutId id="2147484248" r:id="rId9"/>
    <p:sldLayoutId id="2147484177" r:id="rId10"/>
    <p:sldLayoutId id="2147484178" r:id="rId11"/>
    <p:sldLayoutId id="2147484179" r:id="rId12"/>
  </p:sldLayoutIdLst>
  <p:txStyles>
    <p:titleStyle>
      <a:lvl1pPr algn="ctr" defTabSz="457200" rtl="0" eaLnBrk="1" fontAlgn="base" hangingPunct="1">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eaLnBrk="1" fontAlgn="base" hangingPunct="1">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4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37" r:id="rId1"/>
    <p:sldLayoutId id="2147484289" r:id="rId2"/>
    <p:sldLayoutId id="2147484238" r:id="rId3"/>
    <p:sldLayoutId id="2147484239" r:id="rId4"/>
    <p:sldLayoutId id="2147484240" r:id="rId5"/>
    <p:sldLayoutId id="2147484290" r:id="rId6"/>
    <p:sldLayoutId id="2147484291" r:id="rId7"/>
    <p:sldLayoutId id="2147484292" r:id="rId8"/>
    <p:sldLayoutId id="2147484293" r:id="rId9"/>
    <p:sldLayoutId id="2147484241" r:id="rId10"/>
    <p:sldLayoutId id="2147484242" r:id="rId11"/>
    <p:sldLayoutId id="2147484243"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IoE_286_landscape.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80" r:id="rId1"/>
    <p:sldLayoutId id="2147484249" r:id="rId2"/>
    <p:sldLayoutId id="2147484181" r:id="rId3"/>
    <p:sldLayoutId id="2147484182" r:id="rId4"/>
    <p:sldLayoutId id="2147484183" r:id="rId5"/>
    <p:sldLayoutId id="2147484250" r:id="rId6"/>
    <p:sldLayoutId id="2147484251" r:id="rId7"/>
    <p:sldLayoutId id="2147484252" r:id="rId8"/>
    <p:sldLayoutId id="2147484253" r:id="rId9"/>
    <p:sldLayoutId id="2147484184" r:id="rId10"/>
    <p:sldLayoutId id="2147484185" r:id="rId11"/>
    <p:sldLayoutId id="2147484186" r:id="rId12"/>
    <p:sldLayoutId id="2147484187" r:id="rId13"/>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88" r:id="rId1"/>
    <p:sldLayoutId id="2147484254" r:id="rId2"/>
    <p:sldLayoutId id="2147484189" r:id="rId3"/>
    <p:sldLayoutId id="2147484190" r:id="rId4"/>
    <p:sldLayoutId id="2147484255" r:id="rId5"/>
    <p:sldLayoutId id="2147484256" r:id="rId6"/>
    <p:sldLayoutId id="2147484257" r:id="rId7"/>
    <p:sldLayoutId id="2147484258" r:id="rId8"/>
    <p:sldLayoutId id="2147484191" r:id="rId9"/>
    <p:sldLayoutId id="2147484192" r:id="rId10"/>
    <p:sldLayoutId id="2147484193" r:id="rId11"/>
    <p:sldLayoutId id="2147484194"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95" r:id="rId1"/>
    <p:sldLayoutId id="2147484259" r:id="rId2"/>
    <p:sldLayoutId id="2147484196" r:id="rId3"/>
    <p:sldLayoutId id="2147484197" r:id="rId4"/>
    <p:sldLayoutId id="2147484260" r:id="rId5"/>
    <p:sldLayoutId id="2147484261" r:id="rId6"/>
    <p:sldLayoutId id="2147484262" r:id="rId7"/>
    <p:sldLayoutId id="2147484263" r:id="rId8"/>
    <p:sldLayoutId id="2147484198" r:id="rId9"/>
    <p:sldLayoutId id="2147484199" r:id="rId10"/>
    <p:sldLayoutId id="2147484200" r:id="rId11"/>
    <p:sldLayoutId id="2147484201"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02" r:id="rId1"/>
    <p:sldLayoutId id="2147484264" r:id="rId2"/>
    <p:sldLayoutId id="2147484203" r:id="rId3"/>
    <p:sldLayoutId id="2147484204" r:id="rId4"/>
    <p:sldLayoutId id="2147484205" r:id="rId5"/>
    <p:sldLayoutId id="2147484265" r:id="rId6"/>
    <p:sldLayoutId id="2147484266" r:id="rId7"/>
    <p:sldLayoutId id="2147484267" r:id="rId8"/>
    <p:sldLayoutId id="2147484268" r:id="rId9"/>
    <p:sldLayoutId id="2147484206" r:id="rId10"/>
    <p:sldLayoutId id="2147484207" r:id="rId11"/>
    <p:sldLayoutId id="2147484208"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09" r:id="rId1"/>
    <p:sldLayoutId id="2147484269" r:id="rId2"/>
    <p:sldLayoutId id="2147484210" r:id="rId3"/>
    <p:sldLayoutId id="2147484211" r:id="rId4"/>
    <p:sldLayoutId id="2147484212" r:id="rId5"/>
    <p:sldLayoutId id="2147484270" r:id="rId6"/>
    <p:sldLayoutId id="2147484271" r:id="rId7"/>
    <p:sldLayoutId id="2147484272" r:id="rId8"/>
    <p:sldLayoutId id="2147484273" r:id="rId9"/>
    <p:sldLayoutId id="2147484213" r:id="rId10"/>
    <p:sldLayoutId id="2147484214" r:id="rId11"/>
    <p:sldLayoutId id="2147484215"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16" r:id="rId1"/>
    <p:sldLayoutId id="2147484274" r:id="rId2"/>
    <p:sldLayoutId id="2147484217" r:id="rId3"/>
    <p:sldLayoutId id="2147484218" r:id="rId4"/>
    <p:sldLayoutId id="2147484219" r:id="rId5"/>
    <p:sldLayoutId id="2147484275" r:id="rId6"/>
    <p:sldLayoutId id="2147484276" r:id="rId7"/>
    <p:sldLayoutId id="2147484277" r:id="rId8"/>
    <p:sldLayoutId id="2147484278" r:id="rId9"/>
    <p:sldLayoutId id="2147484220" r:id="rId10"/>
    <p:sldLayoutId id="2147484221" r:id="rId11"/>
    <p:sldLayoutId id="2147484222"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4"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23" r:id="rId1"/>
    <p:sldLayoutId id="2147484279" r:id="rId2"/>
    <p:sldLayoutId id="2147484224" r:id="rId3"/>
    <p:sldLayoutId id="2147484225" r:id="rId4"/>
    <p:sldLayoutId id="2147484226" r:id="rId5"/>
    <p:sldLayoutId id="2147484280" r:id="rId6"/>
    <p:sldLayoutId id="2147484281" r:id="rId7"/>
    <p:sldLayoutId id="2147484282" r:id="rId8"/>
    <p:sldLayoutId id="2147484283" r:id="rId9"/>
    <p:sldLayoutId id="2147484227" r:id="rId10"/>
    <p:sldLayoutId id="2147484228" r:id="rId11"/>
    <p:sldLayoutId id="2147484229"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218" name="Picture 6" descr="IoE_286_landscape.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30" r:id="rId1"/>
    <p:sldLayoutId id="2147484284" r:id="rId2"/>
    <p:sldLayoutId id="2147484231" r:id="rId3"/>
    <p:sldLayoutId id="2147484232" r:id="rId4"/>
    <p:sldLayoutId id="2147484233" r:id="rId5"/>
    <p:sldLayoutId id="2147484285" r:id="rId6"/>
    <p:sldLayoutId id="2147484286" r:id="rId7"/>
    <p:sldLayoutId id="2147484287" r:id="rId8"/>
    <p:sldLayoutId id="2147484288" r:id="rId9"/>
    <p:sldLayoutId id="2147484234" r:id="rId10"/>
    <p:sldLayoutId id="2147484235" r:id="rId11"/>
    <p:sldLayoutId id="2147484236" r:id="rId12"/>
  </p:sldLayoutIdLst>
  <p:txStyles>
    <p:titleStyle>
      <a:lvl1pPr algn="ctr" defTabSz="457200" rtl="0" fontAlgn="base">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2pPr>
      <a:lvl3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3pPr>
      <a:lvl4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4pPr>
      <a:lvl5pPr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Arial" panose="020B0604020202020204" pitchFamily="34" charset="0"/>
          <a:ea typeface="MS PGothic" panose="020B0600070205080204" pitchFamily="34" charset="-128"/>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1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hyperlink" Target="http://www.llakes.ac.uk/" TargetMode="External"/><Relationship Id="rId2" Type="http://schemas.openxmlformats.org/officeDocument/2006/relationships/notesSlide" Target="../notesSlides/notesSlide17.xml"/><Relationship Id="rId1" Type="http://schemas.openxmlformats.org/officeDocument/2006/relationships/slideLayout" Target="../slideLayouts/slideLayout14.xml"/><Relationship Id="rId5" Type="http://schemas.openxmlformats.org/officeDocument/2006/relationships/image" Target="../media/image3.jpeg"/><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6" descr="IoE_286_landscap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227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314" name="TextBox 3"/>
          <p:cNvSpPr txBox="1">
            <a:spLocks noChangeArrowheads="1"/>
          </p:cNvSpPr>
          <p:nvPr/>
        </p:nvSpPr>
        <p:spPr bwMode="auto">
          <a:xfrm>
            <a:off x="421792" y="2004074"/>
            <a:ext cx="8393502" cy="16927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spcBef>
                <a:spcPts val="600"/>
              </a:spcBef>
              <a:spcAft>
                <a:spcPts val="600"/>
              </a:spcAft>
            </a:pPr>
            <a:r>
              <a:rPr lang="en-GB" sz="4000" b="1" dirty="0" smtClean="0">
                <a:solidFill>
                  <a:schemeClr val="tx2">
                    <a:lumMod val="75000"/>
                    <a:lumOff val="25000"/>
                  </a:schemeClr>
                </a:solidFill>
              </a:rPr>
              <a:t>Young adults and politics today</a:t>
            </a:r>
            <a:r>
              <a:rPr lang="en-GB" sz="3600" b="1" dirty="0" smtClean="0">
                <a:solidFill>
                  <a:schemeClr val="tx2">
                    <a:lumMod val="75000"/>
                    <a:lumOff val="25000"/>
                  </a:schemeClr>
                </a:solidFill>
              </a:rPr>
              <a:t>  </a:t>
            </a:r>
            <a:r>
              <a:rPr lang="en-GB" sz="3200" b="1" dirty="0">
                <a:solidFill>
                  <a:schemeClr val="tx2">
                    <a:lumMod val="75000"/>
                    <a:lumOff val="25000"/>
                  </a:schemeClr>
                </a:solidFill>
              </a:rPr>
              <a:t>D</a:t>
            </a:r>
            <a:r>
              <a:rPr lang="en-GB" sz="3200" b="1" dirty="0" smtClean="0">
                <a:solidFill>
                  <a:schemeClr val="tx2">
                    <a:lumMod val="75000"/>
                    <a:lumOff val="25000"/>
                  </a:schemeClr>
                </a:solidFill>
              </a:rPr>
              <a:t>isengaged </a:t>
            </a:r>
            <a:r>
              <a:rPr lang="en-GB" sz="3200" b="1" dirty="0">
                <a:solidFill>
                  <a:schemeClr val="tx2">
                    <a:lumMod val="75000"/>
                    <a:lumOff val="25000"/>
                  </a:schemeClr>
                </a:solidFill>
              </a:rPr>
              <a:t>and </a:t>
            </a:r>
            <a:r>
              <a:rPr lang="en-GB" sz="3200" b="1" dirty="0" smtClean="0">
                <a:solidFill>
                  <a:schemeClr val="tx2">
                    <a:lumMod val="75000"/>
                    <a:lumOff val="25000"/>
                  </a:schemeClr>
                </a:solidFill>
              </a:rPr>
              <a:t>disaffected</a:t>
            </a:r>
            <a:r>
              <a:rPr lang="en-GB" sz="3200" b="1" dirty="0">
                <a:solidFill>
                  <a:schemeClr val="tx2">
                    <a:lumMod val="75000"/>
                    <a:lumOff val="25000"/>
                  </a:schemeClr>
                </a:solidFill>
              </a:rPr>
              <a:t> </a:t>
            </a:r>
            <a:r>
              <a:rPr lang="en-GB" sz="3200" b="1" dirty="0" smtClean="0">
                <a:solidFill>
                  <a:schemeClr val="tx2">
                    <a:lumMod val="75000"/>
                    <a:lumOff val="25000"/>
                  </a:schemeClr>
                </a:solidFill>
              </a:rPr>
              <a:t>or engaged and enraged? </a:t>
            </a:r>
            <a:endParaRPr lang="en-GB" sz="3200" b="1" dirty="0">
              <a:solidFill>
                <a:schemeClr val="tx2">
                  <a:lumMod val="75000"/>
                  <a:lumOff val="25000"/>
                </a:schemeClr>
              </a:solidFill>
            </a:endParaRPr>
          </a:p>
        </p:txBody>
      </p:sp>
      <p:sp>
        <p:nvSpPr>
          <p:cNvPr id="13315" name="TextBox 3"/>
          <p:cNvSpPr txBox="1">
            <a:spLocks noChangeArrowheads="1"/>
          </p:cNvSpPr>
          <p:nvPr/>
        </p:nvSpPr>
        <p:spPr bwMode="auto">
          <a:xfrm>
            <a:off x="997225" y="4300975"/>
            <a:ext cx="7007087"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GB" altLang="en-US" i="1" dirty="0" smtClean="0">
                <a:solidFill>
                  <a:srgbClr val="051B35"/>
                </a:solidFill>
                <a:latin typeface="Helvetica" panose="020B0604020202020204" pitchFamily="34" charset="0"/>
              </a:rPr>
              <a:t>Emerging findings from the Citizenship Education Longitudinal Study (CELS)</a:t>
            </a:r>
            <a:endParaRPr lang="en-GB" altLang="en-US" i="1" dirty="0">
              <a:solidFill>
                <a:srgbClr val="051B35"/>
              </a:solidFill>
              <a:latin typeface="Helvetica" panose="020B0604020202020204" pitchFamily="34" charset="0"/>
            </a:endParaRPr>
          </a:p>
        </p:txBody>
      </p:sp>
      <p:pic>
        <p:nvPicPr>
          <p:cNvPr id="5" name="Picture 4" descr="N:\IoE admin\llakes.jpg"/>
          <p:cNvPicPr/>
          <p:nvPr/>
        </p:nvPicPr>
        <p:blipFill>
          <a:blip r:embed="rId4" cstate="print"/>
          <a:srcRect/>
          <a:stretch>
            <a:fillRect/>
          </a:stretch>
        </p:blipFill>
        <p:spPr bwMode="auto">
          <a:xfrm>
            <a:off x="390856" y="5938575"/>
            <a:ext cx="2160270" cy="652780"/>
          </a:xfrm>
          <a:prstGeom prst="rect">
            <a:avLst/>
          </a:prstGeom>
          <a:noFill/>
          <a:ln w="9525">
            <a:noFill/>
            <a:miter lim="800000"/>
            <a:headEnd/>
            <a:tailEnd/>
          </a:ln>
        </p:spPr>
      </p:pic>
      <p:pic>
        <p:nvPicPr>
          <p:cNvPr id="6" name="Picture 5" descr="ESRC_50th-ANNIVERSARY-LOGO-RGB-blue-white-gold"/>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60547" y="5793477"/>
            <a:ext cx="942975" cy="94297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solidFill>
                  <a:srgbClr val="0F509C"/>
                </a:solidFill>
              </a:rPr>
              <a:t>Graduates more concerned about the state of the economy, NHS. </a:t>
            </a:r>
            <a:r>
              <a:rPr lang="en-GB" sz="2000" dirty="0">
                <a:solidFill>
                  <a:srgbClr val="0F509C"/>
                </a:solidFill>
              </a:rPr>
              <a:t>E</a:t>
            </a:r>
            <a:r>
              <a:rPr lang="en-GB" sz="2000" dirty="0" smtClean="0">
                <a:solidFill>
                  <a:srgbClr val="0F509C"/>
                </a:solidFill>
              </a:rPr>
              <a:t>arly school leavers more concerned about immigration and unemployment. </a:t>
            </a:r>
            <a:endParaRPr lang="en-GB" sz="2000" dirty="0">
              <a:solidFill>
                <a:srgbClr val="0F509C"/>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2879287"/>
              </p:ext>
            </p:extLst>
          </p:nvPr>
        </p:nvGraphicFramePr>
        <p:xfrm>
          <a:off x="220717" y="2625724"/>
          <a:ext cx="8592207" cy="39642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6435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8011"/>
            <a:ext cx="8229600" cy="894717"/>
          </a:xfrm>
        </p:spPr>
        <p:txBody>
          <a:bodyPr/>
          <a:lstStyle/>
          <a:p>
            <a:r>
              <a:rPr lang="en-US" sz="2400" dirty="0" smtClean="0">
                <a:solidFill>
                  <a:srgbClr val="0F509C"/>
                </a:solidFill>
              </a:rPr>
              <a:t>Young adults in deprived areas + disadvantaged backgrounds not just concerned about unemployment </a:t>
            </a:r>
            <a:endParaRPr lang="en-US" sz="2400" dirty="0">
              <a:solidFill>
                <a:srgbClr val="0F509C"/>
              </a:solidFill>
            </a:endParaRPr>
          </a:p>
        </p:txBody>
      </p:sp>
      <p:sp>
        <p:nvSpPr>
          <p:cNvPr id="3" name="Content Placeholder 2"/>
          <p:cNvSpPr>
            <a:spLocks noGrp="1"/>
          </p:cNvSpPr>
          <p:nvPr>
            <p:ph idx="1"/>
          </p:nvPr>
        </p:nvSpPr>
        <p:spPr>
          <a:xfrm>
            <a:off x="457200" y="2554014"/>
            <a:ext cx="8229600" cy="3855751"/>
          </a:xfrm>
        </p:spPr>
        <p:txBody>
          <a:bodyPr/>
          <a:lstStyle/>
          <a:p>
            <a:pPr marL="0" indent="0">
              <a:spcAft>
                <a:spcPts val="1200"/>
              </a:spcAft>
              <a:buNone/>
            </a:pPr>
            <a:r>
              <a:rPr lang="en-GB" sz="2400" i="1" dirty="0">
                <a:solidFill>
                  <a:srgbClr val="00B0F0"/>
                </a:solidFill>
              </a:rPr>
              <a:t>If a politician knocked on your door tomorrow, what </a:t>
            </a:r>
            <a:r>
              <a:rPr lang="en-GB" sz="2400" i="1" dirty="0" smtClean="0">
                <a:solidFill>
                  <a:srgbClr val="00B0F0"/>
                </a:solidFill>
              </a:rPr>
              <a:t>would </a:t>
            </a:r>
            <a:r>
              <a:rPr lang="en-GB" sz="2400" i="1" dirty="0">
                <a:solidFill>
                  <a:srgbClr val="00B0F0"/>
                </a:solidFill>
              </a:rPr>
              <a:t>you tell them they should do to help improve life in your </a:t>
            </a:r>
            <a:r>
              <a:rPr lang="en-GB" sz="2400" i="1" dirty="0" smtClean="0">
                <a:solidFill>
                  <a:srgbClr val="00B0F0"/>
                </a:solidFill>
              </a:rPr>
              <a:t>community? </a:t>
            </a:r>
          </a:p>
          <a:p>
            <a:pPr lvl="1">
              <a:spcAft>
                <a:spcPts val="1200"/>
              </a:spcAft>
              <a:buFont typeface="Wingdings" charset="2"/>
              <a:buChar char="Ø"/>
            </a:pPr>
            <a:r>
              <a:rPr lang="en-GB" sz="2000" dirty="0"/>
              <a:t>P</a:t>
            </a:r>
            <a:r>
              <a:rPr lang="en-GB" sz="2000" dirty="0" smtClean="0"/>
              <a:t>ractical </a:t>
            </a:r>
            <a:r>
              <a:rPr lang="en-GB" sz="2000" dirty="0"/>
              <a:t>skills, better qualifications, and routes into work </a:t>
            </a:r>
            <a:endParaRPr lang="en-GB" sz="2000" dirty="0" smtClean="0"/>
          </a:p>
          <a:p>
            <a:pPr lvl="1">
              <a:spcAft>
                <a:spcPts val="1200"/>
              </a:spcAft>
              <a:buFont typeface="Wingdings" charset="2"/>
              <a:buChar char="Ø"/>
            </a:pPr>
            <a:r>
              <a:rPr lang="en-GB" sz="2000" dirty="0" smtClean="0"/>
              <a:t>Safer </a:t>
            </a:r>
            <a:r>
              <a:rPr lang="en-GB" sz="2000" dirty="0"/>
              <a:t>communities </a:t>
            </a:r>
            <a:endParaRPr lang="en-GB" sz="2000" dirty="0" smtClean="0"/>
          </a:p>
          <a:p>
            <a:pPr lvl="1">
              <a:spcAft>
                <a:spcPts val="1200"/>
              </a:spcAft>
              <a:buFont typeface="Wingdings" charset="2"/>
              <a:buChar char="Ø"/>
            </a:pPr>
            <a:r>
              <a:rPr lang="en-GB" sz="2000" dirty="0" smtClean="0"/>
              <a:t>More </a:t>
            </a:r>
            <a:r>
              <a:rPr lang="en-GB" sz="2000" dirty="0"/>
              <a:t>activities for children and young people </a:t>
            </a:r>
            <a:endParaRPr lang="en-GB" sz="2000" dirty="0" smtClean="0"/>
          </a:p>
          <a:p>
            <a:pPr lvl="1">
              <a:spcAft>
                <a:spcPts val="1200"/>
              </a:spcAft>
              <a:buFont typeface="Wingdings" charset="2"/>
              <a:buChar char="Ø"/>
            </a:pPr>
            <a:r>
              <a:rPr lang="en-GB" sz="2000" dirty="0" smtClean="0"/>
              <a:t>Services </a:t>
            </a:r>
            <a:r>
              <a:rPr lang="en-GB" sz="2000" dirty="0"/>
              <a:t>and centres that could bring communities together </a:t>
            </a:r>
            <a:endParaRPr lang="en-US" sz="2000" dirty="0"/>
          </a:p>
        </p:txBody>
      </p:sp>
    </p:spTree>
    <p:extLst>
      <p:ext uri="{BB962C8B-B14F-4D97-AF65-F5344CB8AC3E}">
        <p14:creationId xmlns:p14="http://schemas.microsoft.com/office/powerpoint/2010/main" val="2560905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941" y="1590105"/>
            <a:ext cx="8561293" cy="894717"/>
          </a:xfrm>
        </p:spPr>
        <p:txBody>
          <a:bodyPr/>
          <a:lstStyle/>
          <a:p>
            <a:r>
              <a:rPr lang="en-US" sz="2800" dirty="0" smtClean="0">
                <a:solidFill>
                  <a:srgbClr val="0F509C"/>
                </a:solidFill>
              </a:rPr>
              <a:t>Building local communities = the key to re-building trust among this group?</a:t>
            </a:r>
            <a:endParaRPr lang="en-US" sz="2800" dirty="0">
              <a:solidFill>
                <a:srgbClr val="0F509C"/>
              </a:solidFill>
            </a:endParaRPr>
          </a:p>
        </p:txBody>
      </p:sp>
      <p:sp>
        <p:nvSpPr>
          <p:cNvPr id="3" name="Content Placeholder 2"/>
          <p:cNvSpPr>
            <a:spLocks noGrp="1"/>
          </p:cNvSpPr>
          <p:nvPr>
            <p:ph idx="1"/>
          </p:nvPr>
        </p:nvSpPr>
        <p:spPr/>
        <p:txBody>
          <a:bodyPr/>
          <a:lstStyle/>
          <a:p>
            <a:endParaRPr lang="en-GB" sz="2400" dirty="0" smtClean="0"/>
          </a:p>
          <a:p>
            <a:pPr marL="0" indent="0">
              <a:buNone/>
            </a:pPr>
            <a:r>
              <a:rPr lang="en-GB" sz="2400" i="1" dirty="0" smtClean="0">
                <a:solidFill>
                  <a:schemeClr val="accent1"/>
                </a:solidFill>
              </a:rPr>
              <a:t>“And </a:t>
            </a:r>
            <a:r>
              <a:rPr lang="en-GB" sz="2400" i="1" dirty="0">
                <a:solidFill>
                  <a:schemeClr val="accent1"/>
                </a:solidFill>
              </a:rPr>
              <a:t>if I do see even the slightest of change, then I would consider voting, because then I know there’s somebody actually legitimately trying to help people around my </a:t>
            </a:r>
            <a:r>
              <a:rPr lang="en-GB" sz="2400" i="1" dirty="0" smtClean="0">
                <a:solidFill>
                  <a:schemeClr val="accent1"/>
                </a:solidFill>
              </a:rPr>
              <a:t>area…”</a:t>
            </a:r>
            <a:endParaRPr lang="en-GB" sz="2400" dirty="0">
              <a:solidFill>
                <a:schemeClr val="accent1"/>
              </a:solidFill>
            </a:endParaRPr>
          </a:p>
          <a:p>
            <a:pPr marL="457200" lvl="1" indent="0" algn="r">
              <a:buNone/>
            </a:pPr>
            <a:r>
              <a:rPr lang="en-US" dirty="0" smtClean="0"/>
              <a:t>					</a:t>
            </a:r>
            <a:r>
              <a:rPr lang="en-US" sz="1800" i="1" dirty="0" smtClean="0"/>
              <a:t>(White British male, 23, no qualifications, long-term unemployed)</a:t>
            </a:r>
            <a:endParaRPr lang="en-US" sz="1800" i="1" dirty="0"/>
          </a:p>
        </p:txBody>
      </p:sp>
    </p:spTree>
    <p:extLst>
      <p:ext uri="{BB962C8B-B14F-4D97-AF65-F5344CB8AC3E}">
        <p14:creationId xmlns:p14="http://schemas.microsoft.com/office/powerpoint/2010/main" val="180678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Subtitle 4"/>
          <p:cNvSpPr>
            <a:spLocks noGrp="1"/>
          </p:cNvSpPr>
          <p:nvPr>
            <p:ph idx="1"/>
          </p:nvPr>
        </p:nvSpPr>
        <p:spPr/>
        <p:txBody>
          <a:bodyPr/>
          <a:lstStyle/>
          <a:p>
            <a:pPr algn="r"/>
            <a:endParaRPr lang="en-US" dirty="0" smtClean="0"/>
          </a:p>
          <a:p>
            <a:pPr algn="r"/>
            <a:endParaRPr lang="en-US" dirty="0"/>
          </a:p>
          <a:p>
            <a:pPr algn="r"/>
            <a:endParaRPr lang="en-US" dirty="0" smtClean="0"/>
          </a:p>
          <a:p>
            <a:pPr marL="0" indent="0" algn="r">
              <a:buNone/>
            </a:pPr>
            <a:endParaRPr lang="en-US" dirty="0"/>
          </a:p>
          <a:p>
            <a:pPr marL="0" indent="0" algn="r">
              <a:buNone/>
            </a:pPr>
            <a:r>
              <a:rPr lang="en-US" dirty="0" smtClean="0">
                <a:solidFill>
                  <a:srgbClr val="0F509C"/>
                </a:solidFill>
              </a:rPr>
              <a:t>Growing </a:t>
            </a:r>
            <a:r>
              <a:rPr lang="en-US" dirty="0">
                <a:solidFill>
                  <a:srgbClr val="0F509C"/>
                </a:solidFill>
              </a:rPr>
              <a:t>up political </a:t>
            </a:r>
            <a:r>
              <a:rPr lang="en-US" dirty="0" smtClean="0">
                <a:solidFill>
                  <a:srgbClr val="0F509C"/>
                </a:solidFill>
              </a:rPr>
              <a:t>today</a:t>
            </a:r>
            <a:endParaRPr lang="en-US" dirty="0">
              <a:solidFill>
                <a:srgbClr val="0F509C"/>
              </a:solidFill>
            </a:endParaRPr>
          </a:p>
        </p:txBody>
      </p:sp>
      <p:graphicFrame>
        <p:nvGraphicFramePr>
          <p:cNvPr id="3" name="Diagram 2"/>
          <p:cNvGraphicFramePr/>
          <p:nvPr>
            <p:extLst>
              <p:ext uri="{D42A27DB-BD31-4B8C-83A1-F6EECF244321}">
                <p14:modId xmlns:p14="http://schemas.microsoft.com/office/powerpoint/2010/main" val="2780808534"/>
              </p:ext>
            </p:extLst>
          </p:nvPr>
        </p:nvGraphicFramePr>
        <p:xfrm>
          <a:off x="599090" y="1396999"/>
          <a:ext cx="7693572" cy="4729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111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solidFill>
                  <a:srgbClr val="0F509C"/>
                </a:solidFill>
              </a:rPr>
              <a:t>As young people grow up, political trust declines markedly… </a:t>
            </a:r>
            <a:endParaRPr lang="en-US" sz="2800" dirty="0">
              <a:solidFill>
                <a:srgbClr val="0F509C"/>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94959970"/>
              </p:ext>
            </p:extLst>
          </p:nvPr>
        </p:nvGraphicFramePr>
        <p:xfrm>
          <a:off x="457200" y="2625725"/>
          <a:ext cx="8229600" cy="38587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7446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390633"/>
            <a:ext cx="7715304" cy="785818"/>
          </a:xfrm>
        </p:spPr>
        <p:txBody>
          <a:bodyPr>
            <a:normAutofit fontScale="90000"/>
          </a:bodyPr>
          <a:lstStyle/>
          <a:p>
            <a:r>
              <a:rPr lang="en-GB" sz="2800" dirty="0" smtClean="0">
                <a:solidFill>
                  <a:srgbClr val="0F509C"/>
                </a:solidFill>
              </a:rPr>
              <a:t>By contrast, interest in voting and in politics </a:t>
            </a:r>
            <a:r>
              <a:rPr lang="en-GB" sz="2800" i="1" dirty="0" smtClean="0">
                <a:solidFill>
                  <a:srgbClr val="0F509C"/>
                </a:solidFill>
              </a:rPr>
              <a:t>increase</a:t>
            </a:r>
            <a:endParaRPr lang="en-GB" sz="2800" i="1" dirty="0">
              <a:solidFill>
                <a:srgbClr val="0F509C"/>
              </a:solidFill>
            </a:endParaRPr>
          </a:p>
        </p:txBody>
      </p:sp>
      <p:graphicFrame>
        <p:nvGraphicFramePr>
          <p:cNvPr id="7" name="Chart 6"/>
          <p:cNvGraphicFramePr/>
          <p:nvPr>
            <p:extLst>
              <p:ext uri="{D42A27DB-BD31-4B8C-83A1-F6EECF244321}">
                <p14:modId xmlns:p14="http://schemas.microsoft.com/office/powerpoint/2010/main" val="4252404373"/>
              </p:ext>
            </p:extLst>
          </p:nvPr>
        </p:nvGraphicFramePr>
        <p:xfrm>
          <a:off x="328706" y="2176451"/>
          <a:ext cx="8322235" cy="44275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14516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5268" y="1436353"/>
            <a:ext cx="7715304" cy="785818"/>
          </a:xfrm>
        </p:spPr>
        <p:txBody>
          <a:bodyPr>
            <a:normAutofit/>
          </a:bodyPr>
          <a:lstStyle/>
          <a:p>
            <a:r>
              <a:rPr lang="en-GB" sz="2400" dirty="0" smtClean="0">
                <a:solidFill>
                  <a:srgbClr val="0F509C"/>
                </a:solidFill>
              </a:rPr>
              <a:t>Growing interest, but also a growing engagement gap</a:t>
            </a:r>
            <a:endParaRPr lang="en-GB" sz="2400" dirty="0">
              <a:solidFill>
                <a:srgbClr val="0F509C"/>
              </a:solidFill>
            </a:endParaRPr>
          </a:p>
        </p:txBody>
      </p:sp>
      <p:graphicFrame>
        <p:nvGraphicFramePr>
          <p:cNvPr id="4" name="Chart 3"/>
          <p:cNvGraphicFramePr/>
          <p:nvPr>
            <p:extLst>
              <p:ext uri="{D42A27DB-BD31-4B8C-83A1-F6EECF244321}">
                <p14:modId xmlns:p14="http://schemas.microsoft.com/office/powerpoint/2010/main" val="4079728713"/>
              </p:ext>
            </p:extLst>
          </p:nvPr>
        </p:nvGraphicFramePr>
        <p:xfrm>
          <a:off x="254000" y="2096814"/>
          <a:ext cx="8543159" cy="42681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96101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9529"/>
            <a:ext cx="8229600" cy="896471"/>
          </a:xfrm>
        </p:spPr>
        <p:txBody>
          <a:bodyPr/>
          <a:lstStyle/>
          <a:p>
            <a:r>
              <a:rPr lang="en-GB" sz="2000" dirty="0" smtClean="0">
                <a:solidFill>
                  <a:schemeClr val="tx2">
                    <a:lumMod val="75000"/>
                    <a:lumOff val="25000"/>
                  </a:schemeClr>
                </a:solidFill>
              </a:rPr>
              <a:t>At age 12, interest in politics is actually higher among students who end up leaving school at 16. But the engagement gap emerges by age 16.</a:t>
            </a:r>
            <a:endParaRPr lang="en-GB" sz="2000" dirty="0">
              <a:solidFill>
                <a:schemeClr val="tx2">
                  <a:lumMod val="75000"/>
                  <a:lumOff val="25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51728549"/>
              </p:ext>
            </p:extLst>
          </p:nvPr>
        </p:nvGraphicFramePr>
        <p:xfrm>
          <a:off x="457200" y="2286000"/>
          <a:ext cx="8229600" cy="42432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7945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600" dirty="0" smtClean="0">
                <a:solidFill>
                  <a:srgbClr val="0F509C"/>
                </a:solidFill>
              </a:rPr>
              <a:t>Can citizenship education boost political engagement among young adults?</a:t>
            </a:r>
            <a:br>
              <a:rPr lang="en-GB" sz="2600" dirty="0" smtClean="0">
                <a:solidFill>
                  <a:srgbClr val="0F509C"/>
                </a:solidFill>
              </a:rPr>
            </a:br>
            <a:endParaRPr lang="en-GB" sz="2600" dirty="0">
              <a:solidFill>
                <a:srgbClr val="0F509C"/>
              </a:solidFill>
            </a:endParaRPr>
          </a:p>
        </p:txBody>
      </p:sp>
      <p:sp>
        <p:nvSpPr>
          <p:cNvPr id="4" name="Content Placeholder 3"/>
          <p:cNvSpPr>
            <a:spLocks noGrp="1"/>
          </p:cNvSpPr>
          <p:nvPr>
            <p:ph sz="half" idx="2"/>
          </p:nvPr>
        </p:nvSpPr>
        <p:spPr>
          <a:xfrm>
            <a:off x="2510119" y="2644587"/>
            <a:ext cx="6176682" cy="3875915"/>
          </a:xfrm>
          <a:ln>
            <a:noFill/>
          </a:ln>
        </p:spPr>
        <p:txBody>
          <a:bodyPr/>
          <a:lstStyle/>
          <a:p>
            <a:r>
              <a:rPr lang="en-GB" dirty="0"/>
              <a:t>Positive attitudes towards civic and political engagement </a:t>
            </a:r>
          </a:p>
          <a:p>
            <a:pPr marL="0" indent="0">
              <a:buNone/>
            </a:pPr>
            <a:endParaRPr lang="en-GB" dirty="0"/>
          </a:p>
          <a:p>
            <a:r>
              <a:rPr lang="en-GB" dirty="0"/>
              <a:t>More likely to believe that they can influence government and effect political change </a:t>
            </a:r>
          </a:p>
          <a:p>
            <a:endParaRPr lang="en-US" dirty="0"/>
          </a:p>
        </p:txBody>
      </p:sp>
      <p:sp>
        <p:nvSpPr>
          <p:cNvPr id="5" name="Content Placeholder 4"/>
          <p:cNvSpPr>
            <a:spLocks noGrp="1"/>
          </p:cNvSpPr>
          <p:nvPr>
            <p:ph sz="half" idx="1"/>
          </p:nvPr>
        </p:nvSpPr>
        <p:spPr>
          <a:xfrm>
            <a:off x="457201" y="2420938"/>
            <a:ext cx="1694328" cy="4098925"/>
          </a:xfrm>
          <a:prstGeom prst="upArrow">
            <a:avLst/>
          </a:prstGeom>
          <a:solidFill>
            <a:srgbClr val="AFC828"/>
          </a:solidFill>
          <a:ln>
            <a:solidFill>
              <a:srgbClr val="FFFFFF"/>
            </a:solidFill>
          </a:ln>
        </p:spPr>
        <p:style>
          <a:lnRef idx="1">
            <a:schemeClr val="accent6"/>
          </a:lnRef>
          <a:fillRef idx="2">
            <a:schemeClr val="accent6"/>
          </a:fillRef>
          <a:effectRef idx="1">
            <a:schemeClr val="accent6"/>
          </a:effectRef>
          <a:fontRef idx="minor">
            <a:schemeClr val="dk1"/>
          </a:fontRef>
        </p:style>
        <p:txBody>
          <a:bodyPr rtlCol="0" anchor="ctr"/>
          <a:lstStyle/>
          <a:p>
            <a:endParaRPr lang="en-US" dirty="0"/>
          </a:p>
        </p:txBody>
      </p:sp>
    </p:spTree>
    <p:extLst>
      <p:ext uri="{BB962C8B-B14F-4D97-AF65-F5344CB8AC3E}">
        <p14:creationId xmlns:p14="http://schemas.microsoft.com/office/powerpoint/2010/main" val="32812683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F509C"/>
                </a:solidFill>
              </a:rPr>
              <a:t>Most effective when… </a:t>
            </a:r>
            <a:endParaRPr lang="en-GB" dirty="0">
              <a:solidFill>
                <a:srgbClr val="0F509C"/>
              </a:solidFill>
            </a:endParaRPr>
          </a:p>
        </p:txBody>
      </p:sp>
      <p:sp>
        <p:nvSpPr>
          <p:cNvPr id="3" name="Content Placeholder 2"/>
          <p:cNvSpPr>
            <a:spLocks noGrp="1"/>
          </p:cNvSpPr>
          <p:nvPr>
            <p:ph idx="1"/>
          </p:nvPr>
        </p:nvSpPr>
        <p:spPr/>
        <p:txBody>
          <a:bodyPr/>
          <a:lstStyle/>
          <a:p>
            <a:pPr>
              <a:spcAft>
                <a:spcPts val="1200"/>
              </a:spcAft>
            </a:pPr>
            <a:r>
              <a:rPr lang="en-GB" sz="2400" i="1" dirty="0"/>
              <a:t>Citizenship</a:t>
            </a:r>
            <a:r>
              <a:rPr lang="en-GB" sz="2400" dirty="0"/>
              <a:t> classes of </a:t>
            </a:r>
            <a:r>
              <a:rPr lang="en-GB" sz="2400" dirty="0" smtClean="0"/>
              <a:t>≥ 45 </a:t>
            </a:r>
            <a:r>
              <a:rPr lang="en-GB" sz="2400" dirty="0"/>
              <a:t>minutes </a:t>
            </a:r>
            <a:r>
              <a:rPr lang="en-GB" sz="2400" dirty="0" smtClean="0"/>
              <a:t>per week</a:t>
            </a:r>
          </a:p>
          <a:p>
            <a:pPr>
              <a:spcAft>
                <a:spcPts val="1200"/>
              </a:spcAft>
            </a:pPr>
            <a:r>
              <a:rPr lang="en-GB" sz="2400" dirty="0" smtClean="0"/>
              <a:t>Teachers have hands-on </a:t>
            </a:r>
            <a:r>
              <a:rPr lang="en-GB" sz="2400" dirty="0"/>
              <a:t>role </a:t>
            </a:r>
            <a:r>
              <a:rPr lang="en-GB" sz="2400" dirty="0" smtClean="0"/>
              <a:t>in lesson planning</a:t>
            </a:r>
          </a:p>
          <a:p>
            <a:pPr>
              <a:spcAft>
                <a:spcPts val="1200"/>
              </a:spcAft>
            </a:pPr>
            <a:r>
              <a:rPr lang="en-GB" sz="2400" dirty="0" smtClean="0"/>
              <a:t>Learning </a:t>
            </a:r>
            <a:r>
              <a:rPr lang="en-GB" sz="2400" dirty="0"/>
              <a:t>is formally assessed (e.g. through a GCSE examination) </a:t>
            </a:r>
            <a:endParaRPr lang="en-GB" sz="2400" dirty="0" smtClean="0"/>
          </a:p>
          <a:p>
            <a:pPr>
              <a:spcAft>
                <a:spcPts val="1200"/>
              </a:spcAft>
            </a:pPr>
            <a:r>
              <a:rPr lang="en-GB" sz="2400" i="1" dirty="0" smtClean="0"/>
              <a:t>Citizenship</a:t>
            </a:r>
            <a:r>
              <a:rPr lang="en-GB" sz="2400" dirty="0" smtClean="0"/>
              <a:t> provided </a:t>
            </a:r>
            <a:r>
              <a:rPr lang="en-GB" sz="2400" dirty="0"/>
              <a:t>regularly throughout </a:t>
            </a:r>
            <a:r>
              <a:rPr lang="en-GB" sz="2400" dirty="0" smtClean="0"/>
              <a:t>the </a:t>
            </a:r>
            <a:r>
              <a:rPr lang="en-GB" sz="2400" dirty="0"/>
              <a:t>school experiences. </a:t>
            </a:r>
          </a:p>
          <a:p>
            <a:endParaRPr lang="en-GB" dirty="0"/>
          </a:p>
        </p:txBody>
      </p:sp>
    </p:spTree>
    <p:extLst>
      <p:ext uri="{BB962C8B-B14F-4D97-AF65-F5344CB8AC3E}">
        <p14:creationId xmlns:p14="http://schemas.microsoft.com/office/powerpoint/2010/main" val="369910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0F509C"/>
                </a:solidFill>
              </a:rPr>
              <a:t>Key messages</a:t>
            </a:r>
            <a:r>
              <a:rPr lang="en-US" dirty="0" smtClean="0"/>
              <a:t> </a:t>
            </a:r>
            <a:endParaRPr lang="en-US" dirty="0"/>
          </a:p>
        </p:txBody>
      </p:sp>
      <p:sp>
        <p:nvSpPr>
          <p:cNvPr id="4" name="Content Placeholder 3"/>
          <p:cNvSpPr>
            <a:spLocks noGrp="1"/>
          </p:cNvSpPr>
          <p:nvPr>
            <p:ph idx="1"/>
          </p:nvPr>
        </p:nvSpPr>
        <p:spPr>
          <a:xfrm>
            <a:off x="457200" y="2484822"/>
            <a:ext cx="8229600" cy="3910002"/>
          </a:xfrm>
        </p:spPr>
        <p:txBody>
          <a:bodyPr/>
          <a:lstStyle/>
          <a:p>
            <a:pPr>
              <a:spcAft>
                <a:spcPts val="900"/>
              </a:spcAft>
            </a:pPr>
            <a:r>
              <a:rPr lang="en-US" sz="2000" dirty="0" smtClean="0"/>
              <a:t>Young </a:t>
            </a:r>
            <a:r>
              <a:rPr lang="en-US" sz="2000" dirty="0"/>
              <a:t>adults are very distrustful of politicians and vote less than older </a:t>
            </a:r>
            <a:r>
              <a:rPr lang="en-US" sz="2000" dirty="0" smtClean="0"/>
              <a:t>generations</a:t>
            </a:r>
            <a:r>
              <a:rPr lang="en-US" sz="2000" dirty="0"/>
              <a:t>.</a:t>
            </a:r>
            <a:endParaRPr lang="en-US" sz="2000" dirty="0" smtClean="0"/>
          </a:p>
          <a:p>
            <a:pPr>
              <a:spcAft>
                <a:spcPts val="900"/>
              </a:spcAft>
            </a:pPr>
            <a:r>
              <a:rPr lang="en-US" sz="2000" dirty="0" smtClean="0"/>
              <a:t>But most </a:t>
            </a:r>
            <a:r>
              <a:rPr lang="en-US" sz="2000" dirty="0"/>
              <a:t>are still politically engaged and do intend to vote at the next </a:t>
            </a:r>
            <a:r>
              <a:rPr lang="en-US" sz="2000" dirty="0" smtClean="0"/>
              <a:t>election.</a:t>
            </a:r>
            <a:endParaRPr lang="en-US" sz="2000" dirty="0"/>
          </a:p>
          <a:p>
            <a:pPr>
              <a:spcAft>
                <a:spcPts val="900"/>
              </a:spcAft>
            </a:pPr>
            <a:r>
              <a:rPr lang="en-US" sz="2000" dirty="0"/>
              <a:t>Their political concerns are often different from older adults and they vary by gender and education.</a:t>
            </a:r>
          </a:p>
          <a:p>
            <a:pPr>
              <a:spcAft>
                <a:spcPts val="900"/>
              </a:spcAft>
            </a:pPr>
            <a:r>
              <a:rPr lang="en-US" sz="2000" dirty="0" smtClean="0"/>
              <a:t>Political </a:t>
            </a:r>
            <a:r>
              <a:rPr lang="en-US" sz="2000" dirty="0"/>
              <a:t>engagement grows rapidly from the mid-teens on.</a:t>
            </a:r>
          </a:p>
          <a:p>
            <a:pPr>
              <a:spcAft>
                <a:spcPts val="900"/>
              </a:spcAft>
            </a:pPr>
            <a:r>
              <a:rPr lang="en-US" sz="2000" dirty="0" smtClean="0"/>
              <a:t>Citizenship </a:t>
            </a:r>
            <a:r>
              <a:rPr lang="en-US" sz="2000" dirty="0"/>
              <a:t>education can boost engagement and should continue after 16.</a:t>
            </a:r>
          </a:p>
        </p:txBody>
      </p:sp>
    </p:spTree>
    <p:extLst>
      <p:ext uri="{BB962C8B-B14F-4D97-AF65-F5344CB8AC3E}">
        <p14:creationId xmlns:p14="http://schemas.microsoft.com/office/powerpoint/2010/main" val="2708810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0F509C"/>
                </a:solidFill>
              </a:rPr>
              <a:t>Opportunities to put citizenship into practice </a:t>
            </a:r>
            <a:r>
              <a:rPr lang="en-US" dirty="0" smtClean="0"/>
              <a:t>	</a:t>
            </a:r>
            <a:endParaRPr lang="en-US" dirty="0"/>
          </a:p>
        </p:txBody>
      </p:sp>
      <p:sp>
        <p:nvSpPr>
          <p:cNvPr id="3" name="Content Placeholder 2"/>
          <p:cNvSpPr>
            <a:spLocks noGrp="1"/>
          </p:cNvSpPr>
          <p:nvPr>
            <p:ph idx="1"/>
          </p:nvPr>
        </p:nvSpPr>
        <p:spPr/>
        <p:txBody>
          <a:bodyPr/>
          <a:lstStyle/>
          <a:p>
            <a:pPr>
              <a:spcAft>
                <a:spcPts val="1200"/>
              </a:spcAft>
            </a:pPr>
            <a:r>
              <a:rPr lang="en-US" sz="2800" dirty="0" smtClean="0"/>
              <a:t>‘Learning by doing’ </a:t>
            </a:r>
          </a:p>
          <a:p>
            <a:pPr>
              <a:spcAft>
                <a:spcPts val="1200"/>
              </a:spcAft>
            </a:pPr>
            <a:r>
              <a:rPr lang="en-US" sz="2800" dirty="0" smtClean="0"/>
              <a:t>E.g. School councils, mock elections, debating teams</a:t>
            </a:r>
          </a:p>
          <a:p>
            <a:pPr>
              <a:spcAft>
                <a:spcPts val="1200"/>
              </a:spcAft>
            </a:pPr>
            <a:r>
              <a:rPr lang="en-US" sz="2800" dirty="0" smtClean="0"/>
              <a:t>But also other means</a:t>
            </a:r>
            <a:endParaRPr lang="en-US" sz="2800" dirty="0"/>
          </a:p>
        </p:txBody>
      </p:sp>
    </p:spTree>
    <p:extLst>
      <p:ext uri="{BB962C8B-B14F-4D97-AF65-F5344CB8AC3E}">
        <p14:creationId xmlns:p14="http://schemas.microsoft.com/office/powerpoint/2010/main" val="2453055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9105"/>
            <a:ext cx="8229600" cy="528255"/>
          </a:xfrm>
        </p:spPr>
        <p:txBody>
          <a:bodyPr/>
          <a:lstStyle/>
          <a:p>
            <a:r>
              <a:rPr lang="en-GB" dirty="0" smtClean="0">
                <a:solidFill>
                  <a:srgbClr val="0F509C"/>
                </a:solidFill>
              </a:rPr>
              <a:t>Summary </a:t>
            </a:r>
            <a:endParaRPr lang="en-GB" dirty="0"/>
          </a:p>
        </p:txBody>
      </p:sp>
      <p:sp>
        <p:nvSpPr>
          <p:cNvPr id="3" name="Content Placeholder 2"/>
          <p:cNvSpPr>
            <a:spLocks noGrp="1"/>
          </p:cNvSpPr>
          <p:nvPr>
            <p:ph idx="1"/>
          </p:nvPr>
        </p:nvSpPr>
        <p:spPr>
          <a:xfrm>
            <a:off x="457200" y="2175640"/>
            <a:ext cx="8229600" cy="4374789"/>
          </a:xfrm>
        </p:spPr>
        <p:txBody>
          <a:bodyPr/>
          <a:lstStyle/>
          <a:p>
            <a:pPr>
              <a:spcAft>
                <a:spcPts val="1200"/>
              </a:spcAft>
            </a:pPr>
            <a:r>
              <a:rPr lang="en-GB" sz="2400" dirty="0"/>
              <a:t>Voting remains a important means of political </a:t>
            </a:r>
            <a:r>
              <a:rPr lang="en-GB" sz="2400" dirty="0" smtClean="0"/>
              <a:t>engagement</a:t>
            </a:r>
          </a:p>
          <a:p>
            <a:pPr>
              <a:spcAft>
                <a:spcPts val="1200"/>
              </a:spcAft>
            </a:pPr>
            <a:r>
              <a:rPr lang="en-GB" sz="2400" dirty="0" smtClean="0"/>
              <a:t>Young people get more interested in politics as they get older and make the transition to adulthood</a:t>
            </a:r>
          </a:p>
          <a:p>
            <a:pPr>
              <a:spcAft>
                <a:spcPts val="1200"/>
              </a:spcAft>
            </a:pPr>
            <a:r>
              <a:rPr lang="en-GB" sz="2400" dirty="0" smtClean="0"/>
              <a:t>“Young people” and “young adults” = not a homogenous group</a:t>
            </a:r>
          </a:p>
          <a:p>
            <a:pPr>
              <a:spcAft>
                <a:spcPts val="1200"/>
              </a:spcAft>
            </a:pPr>
            <a:r>
              <a:rPr lang="en-GB" sz="2400" dirty="0" smtClean="0"/>
              <a:t>Need to respond to the differences </a:t>
            </a:r>
            <a:r>
              <a:rPr lang="en-GB" sz="2400" i="1" dirty="0" smtClean="0"/>
              <a:t>between</a:t>
            </a:r>
            <a:r>
              <a:rPr lang="en-GB" sz="2400" dirty="0" smtClean="0"/>
              <a:t> young citizens, as well as the differences between older and younger voters</a:t>
            </a:r>
          </a:p>
        </p:txBody>
      </p:sp>
    </p:spTree>
    <p:extLst>
      <p:ext uri="{BB962C8B-B14F-4D97-AF65-F5344CB8AC3E}">
        <p14:creationId xmlns:p14="http://schemas.microsoft.com/office/powerpoint/2010/main" val="5005189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0F509C"/>
                </a:solidFill>
              </a:rPr>
              <a:t>Policy implications </a:t>
            </a:r>
            <a:endParaRPr lang="en-GB" sz="3600" dirty="0">
              <a:solidFill>
                <a:srgbClr val="0F509C"/>
              </a:solidFill>
            </a:endParaRPr>
          </a:p>
        </p:txBody>
      </p:sp>
      <p:sp>
        <p:nvSpPr>
          <p:cNvPr id="3" name="Content Placeholder 2"/>
          <p:cNvSpPr>
            <a:spLocks noGrp="1"/>
          </p:cNvSpPr>
          <p:nvPr>
            <p:ph idx="1"/>
          </p:nvPr>
        </p:nvSpPr>
        <p:spPr>
          <a:xfrm>
            <a:off x="457200" y="2625276"/>
            <a:ext cx="8229600" cy="3775524"/>
          </a:xfrm>
        </p:spPr>
        <p:txBody>
          <a:bodyPr/>
          <a:lstStyle/>
          <a:p>
            <a:pPr marL="457200" lvl="0" indent="-457200">
              <a:buFont typeface="+mj-lt"/>
              <a:buAutoNum type="arabicPeriod"/>
            </a:pPr>
            <a:r>
              <a:rPr lang="en-GB" sz="2400" dirty="0"/>
              <a:t>Strengthen citizenship education in schools, and ensure that it is continued in post-16 education and training settings</a:t>
            </a:r>
            <a:r>
              <a:rPr lang="en-GB" sz="2400" dirty="0" smtClean="0"/>
              <a:t>.</a:t>
            </a:r>
          </a:p>
          <a:p>
            <a:pPr marL="457200" lvl="0" indent="-457200">
              <a:buFont typeface="+mj-lt"/>
              <a:buAutoNum type="arabicPeriod"/>
            </a:pPr>
            <a:endParaRPr lang="en-GB" sz="2400" dirty="0"/>
          </a:p>
          <a:p>
            <a:pPr marL="457200" lvl="0" indent="-457200">
              <a:buFont typeface="+mj-lt"/>
              <a:buAutoNum type="arabicPeriod"/>
            </a:pPr>
            <a:r>
              <a:rPr lang="en-GB" sz="2400" dirty="0"/>
              <a:t>Continue to support opportunities for learning about citizenship through ‘real life’ practice and ‘active citizenship</a:t>
            </a:r>
            <a:r>
              <a:rPr lang="en-GB" sz="2400" dirty="0" smtClean="0"/>
              <a:t>’. </a:t>
            </a:r>
            <a:endParaRPr lang="en-GB" sz="2400" dirty="0"/>
          </a:p>
          <a:p>
            <a:endParaRPr lang="en-GB" dirty="0"/>
          </a:p>
        </p:txBody>
      </p:sp>
    </p:spTree>
    <p:extLst>
      <p:ext uri="{BB962C8B-B14F-4D97-AF65-F5344CB8AC3E}">
        <p14:creationId xmlns:p14="http://schemas.microsoft.com/office/powerpoint/2010/main" val="41154607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3200" dirty="0" smtClean="0">
                <a:solidFill>
                  <a:srgbClr val="0F509C"/>
                </a:solidFill>
              </a:rPr>
              <a:t>Not just up to schools to educate citizens	</a:t>
            </a:r>
            <a:endParaRPr lang="en-GB" sz="3200" dirty="0">
              <a:solidFill>
                <a:srgbClr val="0F509C"/>
              </a:solidFill>
            </a:endParaRPr>
          </a:p>
        </p:txBody>
      </p:sp>
      <p:sp>
        <p:nvSpPr>
          <p:cNvPr id="4" name="Content Placeholder 3"/>
          <p:cNvSpPr>
            <a:spLocks noGrp="1"/>
          </p:cNvSpPr>
          <p:nvPr>
            <p:ph idx="1"/>
          </p:nvPr>
        </p:nvSpPr>
        <p:spPr>
          <a:xfrm>
            <a:off x="457200" y="2625276"/>
            <a:ext cx="8229600" cy="3775524"/>
          </a:xfrm>
        </p:spPr>
        <p:txBody>
          <a:bodyPr/>
          <a:lstStyle/>
          <a:p>
            <a:r>
              <a:rPr lang="en-GB" sz="2400" dirty="0" smtClean="0"/>
              <a:t>Political parties - address issues that are important to young adults </a:t>
            </a:r>
          </a:p>
          <a:p>
            <a:pPr marL="0" indent="0">
              <a:buNone/>
            </a:pPr>
            <a:endParaRPr lang="en-GB" sz="2400" dirty="0" smtClean="0"/>
          </a:p>
          <a:p>
            <a:r>
              <a:rPr lang="en-GB" sz="2400" dirty="0"/>
              <a:t>Civil society organisations</a:t>
            </a:r>
          </a:p>
          <a:p>
            <a:endParaRPr lang="en-GB" sz="2400" dirty="0" smtClean="0"/>
          </a:p>
          <a:p>
            <a:r>
              <a:rPr lang="en-GB" sz="2400" dirty="0" smtClean="0"/>
              <a:t>For example, get out the vote campaigns </a:t>
            </a:r>
          </a:p>
          <a:p>
            <a:pPr lvl="1"/>
            <a:r>
              <a:rPr lang="en-GB" sz="2400" dirty="0" smtClean="0"/>
              <a:t>(Effective) use of social media </a:t>
            </a:r>
          </a:p>
          <a:p>
            <a:pPr lvl="1"/>
            <a:r>
              <a:rPr lang="en-GB" sz="2400" dirty="0" smtClean="0"/>
              <a:t>Aim at families, not just young adults </a:t>
            </a:r>
          </a:p>
          <a:p>
            <a:pPr lvl="1"/>
            <a:endParaRPr lang="en-GB" dirty="0"/>
          </a:p>
        </p:txBody>
      </p:sp>
    </p:spTree>
    <p:extLst>
      <p:ext uri="{BB962C8B-B14F-4D97-AF65-F5344CB8AC3E}">
        <p14:creationId xmlns:p14="http://schemas.microsoft.com/office/powerpoint/2010/main" val="2750496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lumMod val="75000"/>
                    <a:lumOff val="25000"/>
                  </a:schemeClr>
                </a:solidFill>
              </a:rPr>
              <a:t>More information </a:t>
            </a:r>
            <a:endParaRPr lang="en-GB"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GB" dirty="0" smtClean="0"/>
              <a:t>Research brief</a:t>
            </a:r>
          </a:p>
          <a:p>
            <a:pPr lvl="1"/>
            <a:r>
              <a:rPr lang="en-GB" dirty="0" smtClean="0"/>
              <a:t>More findings </a:t>
            </a:r>
          </a:p>
          <a:p>
            <a:pPr lvl="1"/>
            <a:r>
              <a:rPr lang="en-GB" dirty="0" smtClean="0"/>
              <a:t>More about the data sources </a:t>
            </a:r>
          </a:p>
          <a:p>
            <a:pPr marL="457200" lvl="1" indent="0">
              <a:buNone/>
            </a:pPr>
            <a:endParaRPr lang="en-GB" dirty="0" smtClean="0"/>
          </a:p>
          <a:p>
            <a:r>
              <a:rPr lang="en-GB" dirty="0" smtClean="0"/>
              <a:t>LLAKES website </a:t>
            </a:r>
            <a:r>
              <a:rPr lang="en-GB" dirty="0" smtClean="0">
                <a:solidFill>
                  <a:srgbClr val="0070C0"/>
                </a:solidFill>
              </a:rPr>
              <a:t>(</a:t>
            </a:r>
            <a:r>
              <a:rPr lang="en-GB" dirty="0" smtClean="0">
                <a:solidFill>
                  <a:srgbClr val="0070C0"/>
                </a:solidFill>
                <a:hlinkClick r:id="rId3"/>
              </a:rPr>
              <a:t>www.llakes.ac.uk</a:t>
            </a:r>
            <a:r>
              <a:rPr lang="en-GB" dirty="0" smtClean="0">
                <a:solidFill>
                  <a:srgbClr val="0070C0"/>
                </a:solidFill>
              </a:rPr>
              <a:t>)</a:t>
            </a:r>
          </a:p>
          <a:p>
            <a:endParaRPr lang="en-GB" dirty="0" smtClean="0">
              <a:solidFill>
                <a:srgbClr val="0070C0"/>
              </a:solidFill>
            </a:endParaRPr>
          </a:p>
          <a:p>
            <a:endParaRPr lang="en-GB" dirty="0"/>
          </a:p>
        </p:txBody>
      </p:sp>
      <p:pic>
        <p:nvPicPr>
          <p:cNvPr id="4" name="Picture 3" descr="N:\IoE admin\llakes.jpg"/>
          <p:cNvPicPr/>
          <p:nvPr/>
        </p:nvPicPr>
        <p:blipFill>
          <a:blip r:embed="rId4" cstate="print"/>
          <a:srcRect/>
          <a:stretch>
            <a:fillRect/>
          </a:stretch>
        </p:blipFill>
        <p:spPr bwMode="auto">
          <a:xfrm>
            <a:off x="390856" y="5938575"/>
            <a:ext cx="2160270" cy="652780"/>
          </a:xfrm>
          <a:prstGeom prst="rect">
            <a:avLst/>
          </a:prstGeom>
          <a:noFill/>
          <a:ln w="9525">
            <a:noFill/>
            <a:miter lim="800000"/>
            <a:headEnd/>
            <a:tailEnd/>
          </a:ln>
        </p:spPr>
      </p:pic>
      <p:pic>
        <p:nvPicPr>
          <p:cNvPr id="5" name="Picture 4" descr="ESRC_50th-ANNIVERSARY-LOGO-RGB-blue-white-gold"/>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60547" y="5793477"/>
            <a:ext cx="942975" cy="942975"/>
          </a:xfrm>
          <a:prstGeom prst="rect">
            <a:avLst/>
          </a:prstGeom>
          <a:noFill/>
          <a:ln>
            <a:noFill/>
          </a:ln>
        </p:spPr>
      </p:pic>
    </p:spTree>
    <p:extLst>
      <p:ext uri="{BB962C8B-B14F-4D97-AF65-F5344CB8AC3E}">
        <p14:creationId xmlns:p14="http://schemas.microsoft.com/office/powerpoint/2010/main" val="15694887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421" y="1359753"/>
            <a:ext cx="8229600" cy="956130"/>
          </a:xfrm>
        </p:spPr>
        <p:txBody>
          <a:bodyPr/>
          <a:lstStyle/>
          <a:p>
            <a:pPr algn="ctr"/>
            <a:r>
              <a:rPr lang="en-GB" sz="2800" dirty="0" smtClean="0">
                <a:solidFill>
                  <a:schemeClr val="tx2">
                    <a:lumMod val="75000"/>
                    <a:lumOff val="25000"/>
                  </a:schemeClr>
                </a:solidFill>
              </a:rPr>
              <a:t>The ballot box still matters to young people… </a:t>
            </a:r>
            <a:endParaRPr lang="en-GB" sz="2800" dirty="0">
              <a:solidFill>
                <a:schemeClr val="tx2">
                  <a:lumMod val="75000"/>
                  <a:lumOff val="25000"/>
                </a:schemeClr>
              </a:solidFill>
            </a:endParaRPr>
          </a:p>
        </p:txBody>
      </p:sp>
      <p:pic>
        <p:nvPicPr>
          <p:cNvPr id="13" name="Content Placeholder 1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40979" y="2443655"/>
            <a:ext cx="7504387" cy="3988675"/>
          </a:xfrm>
        </p:spPr>
      </p:pic>
    </p:spTree>
    <p:extLst>
      <p:ext uri="{BB962C8B-B14F-4D97-AF65-F5344CB8AC3E}">
        <p14:creationId xmlns:p14="http://schemas.microsoft.com/office/powerpoint/2010/main" val="19927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55006" y="6076229"/>
            <a:ext cx="3334954" cy="452193"/>
          </a:xfrm>
        </p:spPr>
        <p:txBody>
          <a:bodyPr>
            <a:normAutofit fontScale="92500" lnSpcReduction="10000"/>
          </a:bodyPr>
          <a:lstStyle/>
          <a:p>
            <a:pPr fontAlgn="auto">
              <a:spcAft>
                <a:spcPts val="0"/>
              </a:spcAft>
              <a:defRPr/>
            </a:pPr>
            <a:r>
              <a:rPr lang="en-US" sz="1200" dirty="0" smtClean="0">
                <a:solidFill>
                  <a:srgbClr val="003B79"/>
                </a:solidFill>
                <a:ea typeface="ＭＳ Ｐゴシック" charset="0"/>
              </a:rPr>
              <a:t>Sources: </a:t>
            </a:r>
            <a:r>
              <a:rPr lang="en-US" sz="1200" dirty="0" err="1" smtClean="0">
                <a:solidFill>
                  <a:srgbClr val="003B79"/>
                </a:solidFill>
                <a:ea typeface="ＭＳ Ｐゴシック" charset="0"/>
              </a:rPr>
              <a:t>Ipsos</a:t>
            </a:r>
            <a:r>
              <a:rPr lang="en-US" sz="1200" dirty="0" smtClean="0">
                <a:solidFill>
                  <a:srgbClr val="003B79"/>
                </a:solidFill>
                <a:ea typeface="ＭＳ Ｐゴシック" charset="0"/>
              </a:rPr>
              <a:t>-Mori (2010) and </a:t>
            </a:r>
          </a:p>
          <a:p>
            <a:pPr fontAlgn="auto">
              <a:spcAft>
                <a:spcPts val="0"/>
              </a:spcAft>
              <a:defRPr/>
            </a:pPr>
            <a:r>
              <a:rPr lang="en-US" sz="1200" dirty="0" smtClean="0">
                <a:solidFill>
                  <a:srgbClr val="003B79"/>
                </a:solidFill>
                <a:ea typeface="ＭＳ Ｐゴシック" charset="0"/>
              </a:rPr>
              <a:t>Eurobarometer (201) </a:t>
            </a:r>
            <a:endParaRPr lang="en-US" sz="1200" dirty="0">
              <a:solidFill>
                <a:srgbClr val="003B79"/>
              </a:solidFill>
              <a:ea typeface="ＭＳ Ｐゴシック" charset="0"/>
            </a:endParaRPr>
          </a:p>
        </p:txBody>
      </p:sp>
      <p:graphicFrame>
        <p:nvGraphicFramePr>
          <p:cNvPr id="3" name="Diagram 2"/>
          <p:cNvGraphicFramePr/>
          <p:nvPr>
            <p:extLst>
              <p:ext uri="{D42A27DB-BD31-4B8C-83A1-F6EECF244321}">
                <p14:modId xmlns:p14="http://schemas.microsoft.com/office/powerpoint/2010/main" val="3536107364"/>
              </p:ext>
            </p:extLst>
          </p:nvPr>
        </p:nvGraphicFramePr>
        <p:xfrm>
          <a:off x="346075" y="1550504"/>
          <a:ext cx="8440116" cy="5009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3765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04136"/>
            <a:ext cx="8229600" cy="790424"/>
          </a:xfrm>
        </p:spPr>
        <p:txBody>
          <a:bodyPr/>
          <a:lstStyle/>
          <a:p>
            <a:r>
              <a:rPr lang="en-GB" sz="3200" dirty="0" smtClean="0">
                <a:solidFill>
                  <a:schemeClr val="tx2">
                    <a:lumMod val="75000"/>
                    <a:lumOff val="25000"/>
                  </a:schemeClr>
                </a:solidFill>
              </a:rPr>
              <a:t>Potential to change this in next election?</a:t>
            </a:r>
            <a:endParaRPr lang="en-GB" sz="3200" dirty="0">
              <a:solidFill>
                <a:schemeClr val="tx2">
                  <a:lumMod val="75000"/>
                  <a:lumOff val="25000"/>
                </a:schemeClr>
              </a:solidFill>
            </a:endParaRPr>
          </a:p>
        </p:txBody>
      </p:sp>
      <p:sp>
        <p:nvSpPr>
          <p:cNvPr id="2" name="Text Placeholder 1"/>
          <p:cNvSpPr>
            <a:spLocks noGrp="1"/>
          </p:cNvSpPr>
          <p:nvPr>
            <p:ph type="body" sz="quarter" idx="4294967295"/>
          </p:nvPr>
        </p:nvSpPr>
        <p:spPr>
          <a:xfrm>
            <a:off x="0" y="6146800"/>
            <a:ext cx="8351520" cy="467360"/>
          </a:xfrm>
          <a:prstGeom prst="rect">
            <a:avLst/>
          </a:prstGeom>
        </p:spPr>
        <p:txBody>
          <a:bodyPr/>
          <a:lstStyle/>
          <a:p>
            <a:r>
              <a:rPr lang="en-US" altLang="en-US" sz="1600" i="1" dirty="0"/>
              <a:t>Source: 2025 young people aged 22-29 in England, Scotland and Wales, June-July 2014</a:t>
            </a:r>
          </a:p>
          <a:p>
            <a:endParaRPr lang="en-GB" sz="1600" dirty="0"/>
          </a:p>
        </p:txBody>
      </p:sp>
      <p:graphicFrame>
        <p:nvGraphicFramePr>
          <p:cNvPr id="3" name="Diagram 2"/>
          <p:cNvGraphicFramePr/>
          <p:nvPr>
            <p:extLst>
              <p:ext uri="{D42A27DB-BD31-4B8C-83A1-F6EECF244321}">
                <p14:modId xmlns:p14="http://schemas.microsoft.com/office/powerpoint/2010/main" val="1568497344"/>
              </p:ext>
            </p:extLst>
          </p:nvPr>
        </p:nvGraphicFramePr>
        <p:xfrm>
          <a:off x="1326444" y="2082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1546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2">
                    <a:lumMod val="75000"/>
                    <a:lumOff val="25000"/>
                  </a:schemeClr>
                </a:solidFill>
              </a:rPr>
              <a:t>The ballot box still matters to young people… </a:t>
            </a:r>
            <a:endParaRPr lang="en-GB" sz="3600" dirty="0"/>
          </a:p>
        </p:txBody>
      </p:sp>
      <p:sp>
        <p:nvSpPr>
          <p:cNvPr id="3" name="Content Placeholder 2"/>
          <p:cNvSpPr>
            <a:spLocks noGrp="1"/>
          </p:cNvSpPr>
          <p:nvPr>
            <p:ph idx="1"/>
          </p:nvPr>
        </p:nvSpPr>
        <p:spPr>
          <a:xfrm>
            <a:off x="457200" y="3080084"/>
            <a:ext cx="8229600" cy="3046079"/>
          </a:xfrm>
        </p:spPr>
        <p:txBody>
          <a:bodyPr/>
          <a:lstStyle/>
          <a:p>
            <a:endParaRPr lang="en-US" dirty="0"/>
          </a:p>
          <a:p>
            <a:endParaRPr lang="en-GB" dirty="0"/>
          </a:p>
        </p:txBody>
      </p:sp>
      <p:graphicFrame>
        <p:nvGraphicFramePr>
          <p:cNvPr id="14" name="Diagram 13"/>
          <p:cNvGraphicFramePr/>
          <p:nvPr>
            <p:extLst>
              <p:ext uri="{D42A27DB-BD31-4B8C-83A1-F6EECF244321}">
                <p14:modId xmlns:p14="http://schemas.microsoft.com/office/powerpoint/2010/main" val="1906703609"/>
              </p:ext>
            </p:extLst>
          </p:nvPr>
        </p:nvGraphicFramePr>
        <p:xfrm>
          <a:off x="457199" y="3080084"/>
          <a:ext cx="7916779" cy="30460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Rectangle 14"/>
          <p:cNvSpPr/>
          <p:nvPr/>
        </p:nvSpPr>
        <p:spPr>
          <a:xfrm>
            <a:off x="343645" y="6290234"/>
            <a:ext cx="8352119" cy="338554"/>
          </a:xfrm>
          <a:prstGeom prst="rect">
            <a:avLst/>
          </a:prstGeom>
        </p:spPr>
        <p:txBody>
          <a:bodyPr wrap="square">
            <a:spAutoFit/>
          </a:bodyPr>
          <a:lstStyle/>
          <a:p>
            <a:r>
              <a:rPr lang="en-US" altLang="en-US" sz="1600" i="1" dirty="0">
                <a:latin typeface="Helvetica" panose="020B0604020202020204" pitchFamily="34" charset="0"/>
                <a:cs typeface="Helvetica" panose="020B0604020202020204" pitchFamily="34" charset="0"/>
              </a:rPr>
              <a:t>Source: 2025 young people aged 22-29 in England, Scotland and Wales, June-July 2014</a:t>
            </a:r>
          </a:p>
        </p:txBody>
      </p:sp>
    </p:spTree>
    <p:extLst>
      <p:ext uri="{BB962C8B-B14F-4D97-AF65-F5344CB8AC3E}">
        <p14:creationId xmlns:p14="http://schemas.microsoft.com/office/powerpoint/2010/main" val="1426490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404136"/>
            <a:ext cx="8552329" cy="1143000"/>
          </a:xfrm>
        </p:spPr>
        <p:txBody>
          <a:bodyPr/>
          <a:lstStyle/>
          <a:p>
            <a:r>
              <a:rPr lang="en-GB" sz="3000" dirty="0" smtClean="0">
                <a:solidFill>
                  <a:schemeClr val="tx2">
                    <a:lumMod val="75000"/>
                    <a:lumOff val="25000"/>
                  </a:schemeClr>
                </a:solidFill>
              </a:rPr>
              <a:t>For young adults in their 20s, voting is still the most common type of political engagement </a:t>
            </a:r>
            <a:endParaRPr lang="en-US" sz="3000" dirty="0">
              <a:solidFill>
                <a:schemeClr val="tx2">
                  <a:lumMod val="75000"/>
                  <a:lumOff val="25000"/>
                </a:schemeClr>
              </a:solidFill>
            </a:endParaRPr>
          </a:p>
        </p:txBody>
      </p:sp>
      <p:sp>
        <p:nvSpPr>
          <p:cNvPr id="4" name="Rectangle 3"/>
          <p:cNvSpPr/>
          <p:nvPr/>
        </p:nvSpPr>
        <p:spPr>
          <a:xfrm>
            <a:off x="343645" y="6290234"/>
            <a:ext cx="8352119" cy="338554"/>
          </a:xfrm>
          <a:prstGeom prst="rect">
            <a:avLst/>
          </a:prstGeom>
        </p:spPr>
        <p:txBody>
          <a:bodyPr wrap="square">
            <a:spAutoFit/>
          </a:bodyPr>
          <a:lstStyle/>
          <a:p>
            <a:r>
              <a:rPr lang="en-US" altLang="en-US" sz="1600" i="1" dirty="0">
                <a:latin typeface="Helvetica" panose="020B0604020202020204" pitchFamily="34" charset="0"/>
                <a:cs typeface="Helvetica" panose="020B0604020202020204" pitchFamily="34" charset="0"/>
              </a:rPr>
              <a:t>Source: 2025 young people aged 22-29 in England, Scotland and Wales, June-July 2014</a:t>
            </a:r>
          </a:p>
        </p:txBody>
      </p:sp>
      <p:graphicFrame>
        <p:nvGraphicFramePr>
          <p:cNvPr id="6" name="Chart 5"/>
          <p:cNvGraphicFramePr/>
          <p:nvPr>
            <p:extLst>
              <p:ext uri="{D42A27DB-BD31-4B8C-83A1-F6EECF244321}">
                <p14:modId xmlns:p14="http://schemas.microsoft.com/office/powerpoint/2010/main" val="398688140"/>
              </p:ext>
            </p:extLst>
          </p:nvPr>
        </p:nvGraphicFramePr>
        <p:xfrm>
          <a:off x="-772510" y="2547135"/>
          <a:ext cx="9782038" cy="35698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8661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3536"/>
            <a:ext cx="8229600" cy="894717"/>
          </a:xfrm>
        </p:spPr>
        <p:txBody>
          <a:bodyPr/>
          <a:lstStyle/>
          <a:p>
            <a:r>
              <a:rPr lang="en-US" sz="2400" dirty="0" smtClean="0">
                <a:solidFill>
                  <a:schemeClr val="tx2">
                    <a:lumMod val="75000"/>
                    <a:lumOff val="25000"/>
                  </a:schemeClr>
                </a:solidFill>
              </a:rPr>
              <a:t>Many are also interested in politics and talk about political issues with friends and family	</a:t>
            </a:r>
            <a:endParaRPr lang="en-US" sz="2400" dirty="0">
              <a:solidFill>
                <a:schemeClr val="tx2">
                  <a:lumMod val="75000"/>
                  <a:lumOff val="2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6039162"/>
              </p:ext>
            </p:extLst>
          </p:nvPr>
        </p:nvGraphicFramePr>
        <p:xfrm>
          <a:off x="457200" y="2625724"/>
          <a:ext cx="8229600" cy="40244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9318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5159"/>
            <a:ext cx="8229600" cy="894717"/>
          </a:xfrm>
        </p:spPr>
        <p:txBody>
          <a:bodyPr/>
          <a:lstStyle/>
          <a:p>
            <a:pPr algn="ctr"/>
            <a:r>
              <a:rPr lang="en-US" sz="2600" dirty="0" smtClean="0">
                <a:solidFill>
                  <a:srgbClr val="0F509C"/>
                </a:solidFill>
              </a:rPr>
              <a:t>What issues are young adults concerned about? </a:t>
            </a:r>
            <a:endParaRPr lang="en-US" sz="2600" i="1" dirty="0">
              <a:solidFill>
                <a:srgbClr val="0F509C"/>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2070244"/>
              </p:ext>
            </p:extLst>
          </p:nvPr>
        </p:nvGraphicFramePr>
        <p:xfrm>
          <a:off x="457200" y="1987177"/>
          <a:ext cx="8229600" cy="44527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24525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2">
                    <a:lumMod val="75000"/>
                    <a:lumOff val="25000"/>
                  </a:schemeClr>
                </a:solidFill>
              </a:rPr>
              <a:t>Young women more concerned about immigration</a:t>
            </a:r>
            <a:r>
              <a:rPr lang="en-GB" sz="2800" dirty="0">
                <a:solidFill>
                  <a:schemeClr val="tx2">
                    <a:lumMod val="75000"/>
                    <a:lumOff val="25000"/>
                  </a:schemeClr>
                </a:solidFill>
              </a:rPr>
              <a:t> </a:t>
            </a:r>
            <a:r>
              <a:rPr lang="en-GB" sz="2800" dirty="0" smtClean="0">
                <a:solidFill>
                  <a:schemeClr val="tx2">
                    <a:lumMod val="75000"/>
                    <a:lumOff val="25000"/>
                  </a:schemeClr>
                </a:solidFill>
              </a:rPr>
              <a:t>and the NHS</a:t>
            </a:r>
            <a:endParaRPr lang="en-GB" sz="2800" dirty="0">
              <a:solidFill>
                <a:schemeClr val="tx2">
                  <a:lumMod val="75000"/>
                  <a:lumOff val="25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04506175"/>
              </p:ext>
            </p:extLst>
          </p:nvPr>
        </p:nvGraphicFramePr>
        <p:xfrm>
          <a:off x="457200" y="2625725"/>
          <a:ext cx="8229600" cy="35004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4084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Light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Light Green">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ue Celest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right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Sky Blu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Yellow">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rang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Pink">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urpl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Stone">
  <a:themeElements>
    <a:clrScheme name="UCL IOE">
      <a:dk1>
        <a:srgbClr val="000000"/>
      </a:dk1>
      <a:lt1>
        <a:sysClr val="window" lastClr="FFFFFF"/>
      </a:lt1>
      <a:dk2>
        <a:srgbClr val="051B35"/>
      </a:dk2>
      <a:lt2>
        <a:srgbClr val="DFD7BC"/>
      </a:lt2>
      <a:accent1>
        <a:srgbClr val="008C99"/>
      </a:accent1>
      <a:accent2>
        <a:srgbClr val="75A5C2"/>
      </a:accent2>
      <a:accent3>
        <a:srgbClr val="AFC828"/>
      </a:accent3>
      <a:accent4>
        <a:srgbClr val="5E5650"/>
      </a:accent4>
      <a:accent5>
        <a:srgbClr val="75A8B7"/>
      </a:accent5>
      <a:accent6>
        <a:srgbClr val="DE6222"/>
      </a:accent6>
      <a:hlink>
        <a:srgbClr val="002127"/>
      </a:hlink>
      <a:folHlink>
        <a:srgbClr val="69101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OENetDocumentType xmlns="1f70c37c-c3dd-452e-8808-84ca52e5f108">Presentation</IOENetDocumentType>
    <ol_Department xmlns="http://schemas.microsoft.com/sharepoint/v3">External Relations</ol_Department>
  </documentManagement>
</p:properties>
</file>

<file path=customXml/item2.xml><?xml version="1.0" encoding="utf-8"?>
<ct:contentTypeSchema xmlns:ct="http://schemas.microsoft.com/office/2006/metadata/contentType" xmlns:ma="http://schemas.microsoft.com/office/2006/metadata/properties/metaAttributes" ct:_="" ma:_="" ma:contentTypeName="IOE-Net Document" ma:contentTypeID="0x0101003C6433750ECB5A49A2B0F8B7F0D600E000508F965A44D00B4BB5F97D405736E133" ma:contentTypeVersion="7" ma:contentTypeDescription="" ma:contentTypeScope="" ma:versionID="849809ea6dcb1261241d6a9a69473d50">
  <xsd:schema xmlns:xsd="http://www.w3.org/2001/XMLSchema" xmlns:xs="http://www.w3.org/2001/XMLSchema" xmlns:p="http://schemas.microsoft.com/office/2006/metadata/properties" xmlns:ns1="http://schemas.microsoft.com/sharepoint/v3" xmlns:ns2="1f70c37c-c3dd-452e-8808-84ca52e5f108" targetNamespace="http://schemas.microsoft.com/office/2006/metadata/properties" ma:root="true" ma:fieldsID="17997155ec8a0f7180f991f9e5460b9c" ns1:_="" ns2:_="">
    <xsd:import namespace="http://schemas.microsoft.com/sharepoint/v3"/>
    <xsd:import namespace="1f70c37c-c3dd-452e-8808-84ca52e5f108"/>
    <xsd:element name="properties">
      <xsd:complexType>
        <xsd:sequence>
          <xsd:element name="documentManagement">
            <xsd:complexType>
              <xsd:all>
                <xsd:element ref="ns2:IOENetDocumentType"/>
                <xsd:element ref="ns1:ol_Depart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9" nillable="true" ma:displayName="Department" ma:hidden="true" ma:internalName="ol_Departmen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70c37c-c3dd-452e-8808-84ca52e5f108" elementFormDefault="qualified">
    <xsd:import namespace="http://schemas.microsoft.com/office/2006/documentManagement/types"/>
    <xsd:import namespace="http://schemas.microsoft.com/office/infopath/2007/PartnerControls"/>
    <xsd:element name="IOENetDocumentType" ma:index="8" ma:displayName="IOE-Net Document Type" ma:format="Dropdown" ma:internalName="IOENetDocumentType" ma:readOnly="false">
      <xsd:simpleType>
        <xsd:restriction base="dms:Choice">
          <xsd:enumeration value="Agreement"/>
          <xsd:enumeration value="Form"/>
          <xsd:enumeration value="Guideline"/>
          <xsd:enumeration value="Policy"/>
          <xsd:enumeration value="Presentation"/>
          <xsd:enumeration value="Report"/>
          <xsd:enumeration value="Strategy"/>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Props1.xml><?xml version="1.0" encoding="utf-8"?>
<ds:datastoreItem xmlns:ds="http://schemas.openxmlformats.org/officeDocument/2006/customXml" ds:itemID="{384DD48D-3028-4458-B7D9-9FC78028E6DE}">
  <ds:schemaRefs>
    <ds:schemaRef ds:uri="http://schemas.openxmlformats.org/package/2006/metadata/core-properties"/>
    <ds:schemaRef ds:uri="1f70c37c-c3dd-452e-8808-84ca52e5f108"/>
    <ds:schemaRef ds:uri="http://schemas.microsoft.com/office/infopath/2007/PartnerControls"/>
    <ds:schemaRef ds:uri="http://purl.org/dc/terms/"/>
    <ds:schemaRef ds:uri="http://schemas.microsoft.com/sharepoint/v3"/>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D6ABB17C-1081-41D3-9809-558BFD7AF3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70c37c-c3dd-452e-8808-84ca52e5f1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94C293-62A5-490D-83AD-D57271ED98B4}">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IOE_Standard_Presentation_Template_1_Dec_2014</Template>
  <TotalTime>9180</TotalTime>
  <Words>2005</Words>
  <Application>Microsoft Office PowerPoint</Application>
  <PresentationFormat>On-screen Show (4:3)</PresentationFormat>
  <Paragraphs>175</Paragraphs>
  <Slides>25</Slides>
  <Notes>18</Notes>
  <HiddenSlides>0</HiddenSlides>
  <MMClips>0</MMClips>
  <ScaleCrop>false</ScaleCrop>
  <HeadingPairs>
    <vt:vector size="6" baseType="variant">
      <vt:variant>
        <vt:lpstr>Fonts Used</vt:lpstr>
      </vt:variant>
      <vt:variant>
        <vt:i4>6</vt:i4>
      </vt:variant>
      <vt:variant>
        <vt:lpstr>Theme</vt:lpstr>
      </vt:variant>
      <vt:variant>
        <vt:i4>10</vt:i4>
      </vt:variant>
      <vt:variant>
        <vt:lpstr>Slide Titles</vt:lpstr>
      </vt:variant>
      <vt:variant>
        <vt:i4>25</vt:i4>
      </vt:variant>
    </vt:vector>
  </HeadingPairs>
  <TitlesOfParts>
    <vt:vector size="41" baseType="lpstr">
      <vt:lpstr>MS PGothic</vt:lpstr>
      <vt:lpstr>MS PGothic</vt:lpstr>
      <vt:lpstr>Arial</vt:lpstr>
      <vt:lpstr>Calibri</vt:lpstr>
      <vt:lpstr>Helvetica</vt:lpstr>
      <vt:lpstr>Wingdings</vt:lpstr>
      <vt:lpstr>Light Blue</vt:lpstr>
      <vt:lpstr>Blue Celeste</vt:lpstr>
      <vt:lpstr>Bright Blue</vt:lpstr>
      <vt:lpstr>Sky Blue</vt:lpstr>
      <vt:lpstr>Yellow</vt:lpstr>
      <vt:lpstr>Orange</vt:lpstr>
      <vt:lpstr>Pink</vt:lpstr>
      <vt:lpstr>Purple</vt:lpstr>
      <vt:lpstr>Stone</vt:lpstr>
      <vt:lpstr>Light Green</vt:lpstr>
      <vt:lpstr>PowerPoint Presentation</vt:lpstr>
      <vt:lpstr>Key messages </vt:lpstr>
      <vt:lpstr>PowerPoint Presentation</vt:lpstr>
      <vt:lpstr>Potential to change this in next election?</vt:lpstr>
      <vt:lpstr>The ballot box still matters to young people… </vt:lpstr>
      <vt:lpstr>For young adults in their 20s, voting is still the most common type of political engagement </vt:lpstr>
      <vt:lpstr>Many are also interested in politics and talk about political issues with friends and family </vt:lpstr>
      <vt:lpstr>What issues are young adults concerned about? </vt:lpstr>
      <vt:lpstr>Young women more concerned about immigration and the NHS</vt:lpstr>
      <vt:lpstr>Graduates more concerned about the state of the economy, NHS. Early school leavers more concerned about immigration and unemployment. </vt:lpstr>
      <vt:lpstr>Young adults in deprived areas + disadvantaged backgrounds not just concerned about unemployment </vt:lpstr>
      <vt:lpstr>Building local communities = the key to re-building trust among this group?</vt:lpstr>
      <vt:lpstr>PowerPoint Presentation</vt:lpstr>
      <vt:lpstr>As young people grow up, political trust declines markedly… </vt:lpstr>
      <vt:lpstr>By contrast, interest in voting and in politics increase</vt:lpstr>
      <vt:lpstr>Growing interest, but also a growing engagement gap</vt:lpstr>
      <vt:lpstr>At age 12, interest in politics is actually higher among students who end up leaving school at 16. But the engagement gap emerges by age 16.</vt:lpstr>
      <vt:lpstr>Can citizenship education boost political engagement among young adults? </vt:lpstr>
      <vt:lpstr>Most effective when… </vt:lpstr>
      <vt:lpstr>Opportunities to put citizenship into practice  </vt:lpstr>
      <vt:lpstr>Summary </vt:lpstr>
      <vt:lpstr>Policy implications </vt:lpstr>
      <vt:lpstr>Not just up to schools to educate citizens </vt:lpstr>
      <vt:lpstr>More information </vt:lpstr>
      <vt:lpstr>The ballot box still matters to young people… </vt:lpstr>
    </vt:vector>
  </TitlesOfParts>
  <Company>Institute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Avril Keating</dc:creator>
  <cp:lastModifiedBy>Richard Arnold</cp:lastModifiedBy>
  <cp:revision>139</cp:revision>
  <cp:lastPrinted>2015-03-16T10:46:21Z</cp:lastPrinted>
  <dcterms:created xsi:type="dcterms:W3CDTF">2015-02-11T12:36:32Z</dcterms:created>
  <dcterms:modified xsi:type="dcterms:W3CDTF">2015-03-18T07:53:58Z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l_Department">
    <vt:lpwstr>External Relations</vt:lpwstr>
  </property>
  <property fmtid="{D5CDD505-2E9C-101B-9397-08002B2CF9AE}" pid="3" name="IOENetDocumentType">
    <vt:lpwstr>Presentation</vt:lpwstr>
  </property>
</Properties>
</file>