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71" r:id="rId3"/>
    <p:sldId id="303" r:id="rId4"/>
    <p:sldId id="272" r:id="rId5"/>
    <p:sldId id="273" r:id="rId6"/>
    <p:sldId id="274" r:id="rId7"/>
    <p:sldId id="275" r:id="rId8"/>
    <p:sldId id="299" r:id="rId9"/>
    <p:sldId id="314" r:id="rId10"/>
    <p:sldId id="328" r:id="rId11"/>
    <p:sldId id="300" r:id="rId12"/>
    <p:sldId id="302" r:id="rId13"/>
    <p:sldId id="304" r:id="rId14"/>
    <p:sldId id="305" r:id="rId15"/>
    <p:sldId id="307" r:id="rId16"/>
    <p:sldId id="306" r:id="rId17"/>
    <p:sldId id="308" r:id="rId18"/>
    <p:sldId id="320" r:id="rId19"/>
    <p:sldId id="321" r:id="rId20"/>
    <p:sldId id="322" r:id="rId21"/>
    <p:sldId id="309" r:id="rId22"/>
    <p:sldId id="313" r:id="rId23"/>
    <p:sldId id="310" r:id="rId24"/>
    <p:sldId id="315" r:id="rId25"/>
    <p:sldId id="327" r:id="rId26"/>
    <p:sldId id="316" r:id="rId27"/>
    <p:sldId id="312" r:id="rId28"/>
    <p:sldId id="317" r:id="rId29"/>
    <p:sldId id="318" r:id="rId30"/>
    <p:sldId id="326" r:id="rId31"/>
    <p:sldId id="291" r:id="rId32"/>
    <p:sldId id="298" r:id="rId33"/>
    <p:sldId id="323" r:id="rId34"/>
    <p:sldId id="324" r:id="rId35"/>
    <p:sldId id="32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FEA8E-0ACA-DB49-BDDB-435E75A3F481}" type="datetimeFigureOut">
              <a:rPr lang="en-US" smtClean="0"/>
              <a:t>6/28/2016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21808-E2F9-1A4D-9D05-8449188763E8}" type="slidenum">
              <a:rPr lang="en-US" smtClean="0"/>
              <a:t>‹#›</a:t>
            </a:fld>
            <a:endParaRPr lang="en-US"/>
          </a:p>
        </p:txBody>
      </p:sp>
    </p:spTree>
    <p:extLst>
      <p:ext uri="{BB962C8B-B14F-4D97-AF65-F5344CB8AC3E}">
        <p14:creationId xmlns:p14="http://schemas.microsoft.com/office/powerpoint/2010/main" val="17928937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C9421808-E2F9-1A4D-9D05-8449188763E8}" type="slidenum">
              <a:rPr lang="en-US" smtClean="0"/>
              <a:t>12</a:t>
            </a:fld>
            <a:endParaRPr lang="en-US"/>
          </a:p>
        </p:txBody>
      </p:sp>
    </p:spTree>
    <p:extLst>
      <p:ext uri="{BB962C8B-B14F-4D97-AF65-F5344CB8AC3E}">
        <p14:creationId xmlns:p14="http://schemas.microsoft.com/office/powerpoint/2010/main" val="1421913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CGSS (2003, 2012)</a:t>
            </a:r>
          </a:p>
          <a:p>
            <a:endParaRPr lang="en-US" dirty="0"/>
          </a:p>
        </p:txBody>
      </p:sp>
      <p:sp>
        <p:nvSpPr>
          <p:cNvPr id="4" name="Slide Number Placeholder 3"/>
          <p:cNvSpPr>
            <a:spLocks noGrp="1"/>
          </p:cNvSpPr>
          <p:nvPr>
            <p:ph type="sldNum" sz="quarter" idx="10"/>
          </p:nvPr>
        </p:nvSpPr>
        <p:spPr/>
        <p:txBody>
          <a:bodyPr/>
          <a:lstStyle/>
          <a:p>
            <a:fld id="{C9421808-E2F9-1A4D-9D05-8449188763E8}" type="slidenum">
              <a:rPr lang="en-US" smtClean="0"/>
              <a:t>27</a:t>
            </a:fld>
            <a:endParaRPr lang="en-US"/>
          </a:p>
        </p:txBody>
      </p:sp>
    </p:spTree>
    <p:extLst>
      <p:ext uri="{BB962C8B-B14F-4D97-AF65-F5344CB8AC3E}">
        <p14:creationId xmlns:p14="http://schemas.microsoft.com/office/powerpoint/2010/main" val="323192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CGSS (2003)</a:t>
            </a:r>
          </a:p>
          <a:p>
            <a:r>
              <a:rPr lang="en-US" dirty="0" smtClean="0"/>
              <a:t>Note: the samples is weighted.</a:t>
            </a:r>
          </a:p>
          <a:p>
            <a:endParaRPr lang="en-US" dirty="0"/>
          </a:p>
        </p:txBody>
      </p:sp>
      <p:sp>
        <p:nvSpPr>
          <p:cNvPr id="4" name="Slide Number Placeholder 3"/>
          <p:cNvSpPr>
            <a:spLocks noGrp="1"/>
          </p:cNvSpPr>
          <p:nvPr>
            <p:ph type="sldNum" sz="quarter" idx="10"/>
          </p:nvPr>
        </p:nvSpPr>
        <p:spPr/>
        <p:txBody>
          <a:bodyPr/>
          <a:lstStyle/>
          <a:p>
            <a:fld id="{C9421808-E2F9-1A4D-9D05-8449188763E8}" type="slidenum">
              <a:rPr lang="en-US" smtClean="0"/>
              <a:t>15</a:t>
            </a:fld>
            <a:endParaRPr lang="en-US"/>
          </a:p>
        </p:txBody>
      </p:sp>
    </p:spTree>
    <p:extLst>
      <p:ext uri="{BB962C8B-B14F-4D97-AF65-F5344CB8AC3E}">
        <p14:creationId xmlns:p14="http://schemas.microsoft.com/office/powerpoint/2010/main" val="1887324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CGSS (2003)</a:t>
            </a:r>
          </a:p>
          <a:p>
            <a:r>
              <a:rPr lang="en-US" dirty="0" smtClean="0"/>
              <a:t>Note: the samples is weighted.</a:t>
            </a:r>
            <a:endParaRPr lang="en-US" dirty="0"/>
          </a:p>
        </p:txBody>
      </p:sp>
      <p:sp>
        <p:nvSpPr>
          <p:cNvPr id="4" name="Slide Number Placeholder 3"/>
          <p:cNvSpPr>
            <a:spLocks noGrp="1"/>
          </p:cNvSpPr>
          <p:nvPr>
            <p:ph type="sldNum" sz="quarter" idx="10"/>
          </p:nvPr>
        </p:nvSpPr>
        <p:spPr/>
        <p:txBody>
          <a:bodyPr/>
          <a:lstStyle/>
          <a:p>
            <a:fld id="{C9421808-E2F9-1A4D-9D05-8449188763E8}" type="slidenum">
              <a:rPr lang="en-US" smtClean="0"/>
              <a:t>16</a:t>
            </a:fld>
            <a:endParaRPr lang="en-US"/>
          </a:p>
        </p:txBody>
      </p:sp>
    </p:spTree>
    <p:extLst>
      <p:ext uri="{BB962C8B-B14F-4D97-AF65-F5344CB8AC3E}">
        <p14:creationId xmlns:p14="http://schemas.microsoft.com/office/powerpoint/2010/main" val="91977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CGSS (2012)</a:t>
            </a:r>
          </a:p>
          <a:p>
            <a:r>
              <a:rPr lang="en-US" dirty="0" smtClean="0"/>
              <a:t>Note: the samples is weighted.</a:t>
            </a:r>
          </a:p>
          <a:p>
            <a:endParaRPr lang="en-US" dirty="0"/>
          </a:p>
        </p:txBody>
      </p:sp>
      <p:sp>
        <p:nvSpPr>
          <p:cNvPr id="4" name="Slide Number Placeholder 3"/>
          <p:cNvSpPr>
            <a:spLocks noGrp="1"/>
          </p:cNvSpPr>
          <p:nvPr>
            <p:ph type="sldNum" sz="quarter" idx="10"/>
          </p:nvPr>
        </p:nvSpPr>
        <p:spPr/>
        <p:txBody>
          <a:bodyPr/>
          <a:lstStyle/>
          <a:p>
            <a:fld id="{C9421808-E2F9-1A4D-9D05-8449188763E8}" type="slidenum">
              <a:rPr lang="en-US" smtClean="0"/>
              <a:t>17</a:t>
            </a:fld>
            <a:endParaRPr lang="en-US"/>
          </a:p>
        </p:txBody>
      </p:sp>
    </p:spTree>
    <p:extLst>
      <p:ext uri="{BB962C8B-B14F-4D97-AF65-F5344CB8AC3E}">
        <p14:creationId xmlns:p14="http://schemas.microsoft.com/office/powerpoint/2010/main" val="250371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CGSS (2003, 2012)</a:t>
            </a:r>
          </a:p>
          <a:p>
            <a:endParaRPr lang="en-US" dirty="0"/>
          </a:p>
        </p:txBody>
      </p:sp>
      <p:sp>
        <p:nvSpPr>
          <p:cNvPr id="4" name="Slide Number Placeholder 3"/>
          <p:cNvSpPr>
            <a:spLocks noGrp="1"/>
          </p:cNvSpPr>
          <p:nvPr>
            <p:ph type="sldNum" sz="quarter" idx="10"/>
          </p:nvPr>
        </p:nvSpPr>
        <p:spPr/>
        <p:txBody>
          <a:bodyPr/>
          <a:lstStyle/>
          <a:p>
            <a:fld id="{C9421808-E2F9-1A4D-9D05-8449188763E8}" type="slidenum">
              <a:rPr lang="en-US" smtClean="0"/>
              <a:t>18</a:t>
            </a:fld>
            <a:endParaRPr lang="en-US"/>
          </a:p>
        </p:txBody>
      </p:sp>
    </p:spTree>
    <p:extLst>
      <p:ext uri="{BB962C8B-B14F-4D97-AF65-F5344CB8AC3E}">
        <p14:creationId xmlns:p14="http://schemas.microsoft.com/office/powerpoint/2010/main" val="1937357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CGSS (2003, 2012)</a:t>
            </a:r>
          </a:p>
          <a:p>
            <a:endParaRPr lang="en-US" dirty="0"/>
          </a:p>
        </p:txBody>
      </p:sp>
      <p:sp>
        <p:nvSpPr>
          <p:cNvPr id="4" name="Slide Number Placeholder 3"/>
          <p:cNvSpPr>
            <a:spLocks noGrp="1"/>
          </p:cNvSpPr>
          <p:nvPr>
            <p:ph type="sldNum" sz="quarter" idx="10"/>
          </p:nvPr>
        </p:nvSpPr>
        <p:spPr/>
        <p:txBody>
          <a:bodyPr/>
          <a:lstStyle/>
          <a:p>
            <a:fld id="{C9421808-E2F9-1A4D-9D05-8449188763E8}" type="slidenum">
              <a:rPr lang="en-US" smtClean="0"/>
              <a:t>19</a:t>
            </a:fld>
            <a:endParaRPr lang="en-US"/>
          </a:p>
        </p:txBody>
      </p:sp>
    </p:spTree>
    <p:extLst>
      <p:ext uri="{BB962C8B-B14F-4D97-AF65-F5344CB8AC3E}">
        <p14:creationId xmlns:p14="http://schemas.microsoft.com/office/powerpoint/2010/main" val="105256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CGSS (2003, 2012)</a:t>
            </a:r>
          </a:p>
          <a:p>
            <a:endParaRPr lang="en-US" dirty="0"/>
          </a:p>
        </p:txBody>
      </p:sp>
      <p:sp>
        <p:nvSpPr>
          <p:cNvPr id="4" name="Slide Number Placeholder 3"/>
          <p:cNvSpPr>
            <a:spLocks noGrp="1"/>
          </p:cNvSpPr>
          <p:nvPr>
            <p:ph type="sldNum" sz="quarter" idx="10"/>
          </p:nvPr>
        </p:nvSpPr>
        <p:spPr/>
        <p:txBody>
          <a:bodyPr/>
          <a:lstStyle/>
          <a:p>
            <a:fld id="{C9421808-E2F9-1A4D-9D05-8449188763E8}" type="slidenum">
              <a:rPr lang="en-US" smtClean="0"/>
              <a:t>20</a:t>
            </a:fld>
            <a:endParaRPr lang="en-US"/>
          </a:p>
        </p:txBody>
      </p:sp>
    </p:spTree>
    <p:extLst>
      <p:ext uri="{BB962C8B-B14F-4D97-AF65-F5344CB8AC3E}">
        <p14:creationId xmlns:p14="http://schemas.microsoft.com/office/powerpoint/2010/main" val="167106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CGSS (2003, 2012)</a:t>
            </a:r>
          </a:p>
          <a:p>
            <a:endParaRPr lang="en-US" dirty="0"/>
          </a:p>
        </p:txBody>
      </p:sp>
      <p:sp>
        <p:nvSpPr>
          <p:cNvPr id="4" name="Slide Number Placeholder 3"/>
          <p:cNvSpPr>
            <a:spLocks noGrp="1"/>
          </p:cNvSpPr>
          <p:nvPr>
            <p:ph type="sldNum" sz="quarter" idx="10"/>
          </p:nvPr>
        </p:nvSpPr>
        <p:spPr/>
        <p:txBody>
          <a:bodyPr/>
          <a:lstStyle/>
          <a:p>
            <a:fld id="{C9421808-E2F9-1A4D-9D05-8449188763E8}" type="slidenum">
              <a:rPr lang="en-US" smtClean="0"/>
              <a:t>21</a:t>
            </a:fld>
            <a:endParaRPr lang="en-US"/>
          </a:p>
        </p:txBody>
      </p:sp>
    </p:spTree>
    <p:extLst>
      <p:ext uri="{BB962C8B-B14F-4D97-AF65-F5344CB8AC3E}">
        <p14:creationId xmlns:p14="http://schemas.microsoft.com/office/powerpoint/2010/main" val="419954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CGSS (2003, 2012)</a:t>
            </a:r>
          </a:p>
          <a:p>
            <a:endParaRPr lang="en-US" dirty="0"/>
          </a:p>
        </p:txBody>
      </p:sp>
      <p:sp>
        <p:nvSpPr>
          <p:cNvPr id="4" name="Slide Number Placeholder 3"/>
          <p:cNvSpPr>
            <a:spLocks noGrp="1"/>
          </p:cNvSpPr>
          <p:nvPr>
            <p:ph type="sldNum" sz="quarter" idx="10"/>
          </p:nvPr>
        </p:nvSpPr>
        <p:spPr/>
        <p:txBody>
          <a:bodyPr/>
          <a:lstStyle/>
          <a:p>
            <a:fld id="{C9421808-E2F9-1A4D-9D05-8449188763E8}" type="slidenum">
              <a:rPr lang="en-US" smtClean="0"/>
              <a:t>23</a:t>
            </a:fld>
            <a:endParaRPr lang="en-US"/>
          </a:p>
        </p:txBody>
      </p:sp>
    </p:spTree>
    <p:extLst>
      <p:ext uri="{BB962C8B-B14F-4D97-AF65-F5344CB8AC3E}">
        <p14:creationId xmlns:p14="http://schemas.microsoft.com/office/powerpoint/2010/main" val="36051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6/28/2016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6/28/2016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6/28/2016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6/28/2016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package" Target="../embeddings/Microsoft_Excel_Worksheet4.xlsx"/><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package" Target="../embeddings/Microsoft_Excel_Worksheet5.xlsx"/><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7.png"/><Relationship Id="rId5" Type="http://schemas.openxmlformats.org/officeDocument/2006/relationships/package" Target="../embeddings/Microsoft_Excel_Worksheet6.xlsx"/><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8.png"/><Relationship Id="rId5" Type="http://schemas.openxmlformats.org/officeDocument/2006/relationships/package" Target="../embeddings/Microsoft_Excel_Worksheet7.xlsx"/><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package" Target="../embeddings/Microsoft_Excel_Worksheet8.xlsx"/><Relationship Id="rId4" Type="http://schemas.openxmlformats.org/officeDocument/2006/relationships/oleObject" Target="../embeddings/oleObject8.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0.png"/><Relationship Id="rId4" Type="http://schemas.openxmlformats.org/officeDocument/2006/relationships/package" Target="../embeddings/Microsoft_Excel_Worksheet9.xlsx"/></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1.png"/><Relationship Id="rId5" Type="http://schemas.openxmlformats.org/officeDocument/2006/relationships/package" Target="../embeddings/Microsoft_Excel_Worksheet10.xlsx"/><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2362200"/>
          </a:xfrm>
        </p:spPr>
        <p:txBody>
          <a:bodyPr>
            <a:normAutofit fontScale="92500" lnSpcReduction="10000"/>
          </a:bodyPr>
          <a:lstStyle/>
          <a:p>
            <a:r>
              <a:rPr lang="en-US" b="1" dirty="0" smtClean="0"/>
              <a:t>LLAKES  Research Conference on Growing up and Global Austerity</a:t>
            </a:r>
            <a:endParaRPr lang="en-GB" dirty="0" smtClean="0"/>
          </a:p>
          <a:p>
            <a:r>
              <a:rPr lang="en-GB" dirty="0" smtClean="0"/>
              <a:t>28 June 2016</a:t>
            </a:r>
            <a:endParaRPr lang="en-GB" dirty="0"/>
          </a:p>
          <a:p>
            <a:r>
              <a:rPr lang="en-GB" dirty="0" err="1" smtClean="0"/>
              <a:t>Dr.</a:t>
            </a:r>
            <a:r>
              <a:rPr lang="en-GB" dirty="0" smtClean="0"/>
              <a:t> Ye Liu</a:t>
            </a:r>
          </a:p>
          <a:p>
            <a:r>
              <a:rPr lang="en-GB" dirty="0" smtClean="0"/>
              <a:t>Senior Lecturer at Bath Spa University, UK</a:t>
            </a:r>
          </a:p>
          <a:p>
            <a:r>
              <a:rPr lang="en-GB" dirty="0" smtClean="0"/>
              <a:t>y.liu@bathspa.ac.uk</a:t>
            </a:r>
            <a:endParaRPr lang="en-GB" dirty="0"/>
          </a:p>
        </p:txBody>
      </p:sp>
      <p:sp>
        <p:nvSpPr>
          <p:cNvPr id="2" name="Title 1"/>
          <p:cNvSpPr>
            <a:spLocks noGrp="1"/>
          </p:cNvSpPr>
          <p:nvPr>
            <p:ph type="ctrTitle"/>
          </p:nvPr>
        </p:nvSpPr>
        <p:spPr>
          <a:xfrm>
            <a:off x="609600" y="1524000"/>
            <a:ext cx="8229600" cy="1905000"/>
          </a:xfrm>
        </p:spPr>
        <p:txBody>
          <a:bodyPr>
            <a:normAutofit/>
          </a:bodyPr>
          <a:lstStyle/>
          <a:p>
            <a:r>
              <a:rPr lang="en-GB" sz="3100" dirty="0" smtClean="0"/>
              <a:t>Changing and unchanging nature of youth opportunity across three cohorts in China</a:t>
            </a:r>
            <a:endParaRPr lang="en-GB" sz="3100" dirty="0"/>
          </a:p>
        </p:txBody>
      </p:sp>
    </p:spTree>
    <p:extLst>
      <p:ext uri="{BB962C8B-B14F-4D97-AF65-F5344CB8AC3E}">
        <p14:creationId xmlns:p14="http://schemas.microsoft.com/office/powerpoint/2010/main" val="188061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3. Education, </a:t>
            </a:r>
            <a:r>
              <a:rPr lang="en-US" sz="2800" dirty="0"/>
              <a:t>Meritocracy and social </a:t>
            </a:r>
            <a:r>
              <a:rPr lang="en-US" sz="2800" dirty="0" smtClean="0"/>
              <a:t>stratification</a:t>
            </a:r>
            <a:endParaRPr lang="en-US" sz="2800" dirty="0"/>
          </a:p>
        </p:txBody>
      </p:sp>
      <p:sp>
        <p:nvSpPr>
          <p:cNvPr id="3" name="Content Placeholder 2"/>
          <p:cNvSpPr>
            <a:spLocks noGrp="1"/>
          </p:cNvSpPr>
          <p:nvPr>
            <p:ph sz="quarter" idx="1"/>
          </p:nvPr>
        </p:nvSpPr>
        <p:spPr/>
        <p:txBody>
          <a:bodyPr/>
          <a:lstStyle/>
          <a:p>
            <a:pPr algn="just"/>
            <a:r>
              <a:rPr lang="en-US" sz="2800" dirty="0"/>
              <a:t>Wu and Zhang, 2015; Wu and Song, 2014; Wu, 2010</a:t>
            </a:r>
            <a:r>
              <a:rPr lang="en-GB" sz="2800" dirty="0"/>
              <a:t>; Liu, 2016</a:t>
            </a:r>
            <a:endParaRPr lang="en-US" sz="2800" dirty="0" smtClean="0"/>
          </a:p>
          <a:p>
            <a:pPr algn="just"/>
            <a:r>
              <a:rPr lang="en-US" sz="2800" dirty="0" smtClean="0"/>
              <a:t>Main </a:t>
            </a:r>
            <a:r>
              <a:rPr lang="en-US" sz="2800" dirty="0"/>
              <a:t>argument: </a:t>
            </a:r>
            <a:endParaRPr lang="en-US" sz="2800" dirty="0" smtClean="0"/>
          </a:p>
          <a:p>
            <a:pPr algn="just"/>
            <a:r>
              <a:rPr lang="en-US" sz="2800" dirty="0" smtClean="0"/>
              <a:t>the </a:t>
            </a:r>
            <a:r>
              <a:rPr lang="en-US" sz="2800" dirty="0"/>
              <a:t>shift from political affiliation to merit-based social selection; </a:t>
            </a:r>
            <a:endParaRPr lang="en-US" sz="2800" dirty="0" smtClean="0"/>
          </a:p>
          <a:p>
            <a:pPr algn="just"/>
            <a:r>
              <a:rPr lang="en-US" sz="2800" dirty="0" smtClean="0"/>
              <a:t>expansion </a:t>
            </a:r>
            <a:r>
              <a:rPr lang="en-US" sz="2800" dirty="0"/>
              <a:t>of ED opportunities for all social groups </a:t>
            </a:r>
            <a:endParaRPr lang="en-US" sz="2800" dirty="0" smtClean="0"/>
          </a:p>
          <a:p>
            <a:pPr algn="just"/>
            <a:r>
              <a:rPr lang="en-US" sz="2800" dirty="0" smtClean="0"/>
              <a:t>but </a:t>
            </a:r>
            <a:r>
              <a:rPr lang="en-US" sz="2800" dirty="0"/>
              <a:t>unevenly across different social gradients </a:t>
            </a:r>
          </a:p>
          <a:p>
            <a:endParaRPr lang="en-US" dirty="0"/>
          </a:p>
        </p:txBody>
      </p:sp>
    </p:spTree>
    <p:extLst>
      <p:ext uri="{BB962C8B-B14F-4D97-AF65-F5344CB8AC3E}">
        <p14:creationId xmlns:p14="http://schemas.microsoft.com/office/powerpoint/2010/main" val="117203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research questions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What are the patterns of youth transition into adulthood overtime in China ?</a:t>
            </a:r>
          </a:p>
          <a:p>
            <a:endParaRPr lang="en-US" dirty="0" smtClean="0"/>
          </a:p>
          <a:p>
            <a:r>
              <a:rPr lang="en-US" dirty="0" smtClean="0"/>
              <a:t>How have the patterns shifted over different socioeconomic and political circumstances?</a:t>
            </a:r>
          </a:p>
          <a:p>
            <a:endParaRPr lang="en-US" dirty="0" smtClean="0"/>
          </a:p>
          <a:p>
            <a:r>
              <a:rPr lang="en-US" dirty="0" smtClean="0"/>
              <a:t>What is the role of the State in youth transitions?</a:t>
            </a:r>
            <a:endParaRPr lang="en-US" dirty="0"/>
          </a:p>
          <a:p>
            <a:endParaRPr lang="en-US" dirty="0"/>
          </a:p>
        </p:txBody>
      </p:sp>
    </p:spTree>
    <p:extLst>
      <p:ext uri="{BB962C8B-B14F-4D97-AF65-F5344CB8AC3E}">
        <p14:creationId xmlns:p14="http://schemas.microsoft.com/office/powerpoint/2010/main" val="52604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design</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a:t>Y</a:t>
            </a:r>
            <a:r>
              <a:rPr lang="en-US" dirty="0" smtClean="0"/>
              <a:t>outh transition into adulthood is marked by life-course events between 25 and 35 including: 1) higher education, 2) the Chinese Communist Party membership, 3) full-time employment, 4) health insurance, 5) happiness, and 6) house ownership.</a:t>
            </a:r>
          </a:p>
          <a:p>
            <a:pPr algn="just"/>
            <a:r>
              <a:rPr lang="en-US" dirty="0" smtClean="0"/>
              <a:t>Three cohorts.</a:t>
            </a:r>
          </a:p>
          <a:p>
            <a:pPr algn="just"/>
            <a:r>
              <a:rPr lang="en-US" dirty="0" smtClean="0"/>
              <a:t>C1: birth cohorts between 1948 and 1963-youth transition affected by the Cultural Revolution</a:t>
            </a:r>
          </a:p>
          <a:p>
            <a:pPr algn="just"/>
            <a:r>
              <a:rPr lang="en-US" dirty="0" smtClean="0"/>
              <a:t>C2: birth cohorts between 1967 and 1975-youth transition in parallel with the market transition</a:t>
            </a:r>
          </a:p>
          <a:p>
            <a:pPr algn="just"/>
            <a:r>
              <a:rPr lang="en-US" dirty="0" smtClean="0"/>
              <a:t>C3: birth cohorts between 1976 and 1986-youth transition coincident with the HE expansion and China’s further integration into the global economy</a:t>
            </a:r>
            <a:endParaRPr lang="en-US" dirty="0"/>
          </a:p>
        </p:txBody>
      </p:sp>
    </p:spTree>
    <p:extLst>
      <p:ext uri="{BB962C8B-B14F-4D97-AF65-F5344CB8AC3E}">
        <p14:creationId xmlns:p14="http://schemas.microsoft.com/office/powerpoint/2010/main" val="168193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a:r>
              <a:rPr lang="en-US" dirty="0" smtClean="0"/>
              <a:t>Data-the Chinese General Social Surveys</a:t>
            </a:r>
            <a:endParaRPr lang="en-US" dirty="0"/>
          </a:p>
        </p:txBody>
      </p:sp>
      <p:sp>
        <p:nvSpPr>
          <p:cNvPr id="3" name="Content Placeholder 2"/>
          <p:cNvSpPr>
            <a:spLocks noGrp="1"/>
          </p:cNvSpPr>
          <p:nvPr>
            <p:ph sz="quarter" idx="1"/>
          </p:nvPr>
        </p:nvSpPr>
        <p:spPr/>
        <p:txBody>
          <a:bodyPr>
            <a:normAutofit/>
          </a:bodyPr>
          <a:lstStyle/>
          <a:p>
            <a:pPr>
              <a:buFont typeface="Wingdings" charset="2"/>
              <a:buChar char="v"/>
            </a:pPr>
            <a:r>
              <a:rPr lang="en-US" sz="2800" dirty="0"/>
              <a:t>T</a:t>
            </a:r>
            <a:r>
              <a:rPr lang="en-US" sz="2800" dirty="0" smtClean="0"/>
              <a:t>he </a:t>
            </a:r>
            <a:r>
              <a:rPr lang="en-GB" sz="2800" dirty="0"/>
              <a:t>Chinese General Social </a:t>
            </a:r>
            <a:r>
              <a:rPr lang="en-GB" sz="2800" dirty="0" smtClean="0"/>
              <a:t>Surveys are the relatively most </a:t>
            </a:r>
            <a:r>
              <a:rPr lang="en-US" sz="2800" dirty="0" smtClean="0"/>
              <a:t>consistent </a:t>
            </a:r>
            <a:r>
              <a:rPr lang="en-US" sz="2800" dirty="0"/>
              <a:t>and </a:t>
            </a:r>
            <a:r>
              <a:rPr lang="en-US" sz="2800" dirty="0" smtClean="0"/>
              <a:t>reliable large-scale national </a:t>
            </a:r>
            <a:r>
              <a:rPr lang="en-US" sz="2800" dirty="0"/>
              <a:t>datasets. </a:t>
            </a:r>
            <a:endParaRPr lang="en-US" sz="2800" dirty="0" smtClean="0"/>
          </a:p>
          <a:p>
            <a:pPr>
              <a:buFont typeface="Wingdings" charset="2"/>
              <a:buChar char="Ø"/>
            </a:pPr>
            <a:r>
              <a:rPr lang="en-US" sz="2800" dirty="0" smtClean="0"/>
              <a:t>C1</a:t>
            </a:r>
            <a:r>
              <a:rPr lang="en-US" sz="2800" dirty="0"/>
              <a:t>: birth cohorts between 1948 and </a:t>
            </a:r>
            <a:r>
              <a:rPr lang="en-US" sz="2800" dirty="0" smtClean="0"/>
              <a:t>1963</a:t>
            </a:r>
            <a:endParaRPr lang="en-US" sz="2800" dirty="0"/>
          </a:p>
          <a:p>
            <a:r>
              <a:rPr lang="en-US" sz="2800" dirty="0" smtClean="0"/>
              <a:t>The total number of 1,629 CGSS (2003).</a:t>
            </a:r>
          </a:p>
          <a:p>
            <a:pPr>
              <a:buFont typeface="Wingdings" charset="2"/>
              <a:buChar char="Ø"/>
            </a:pPr>
            <a:r>
              <a:rPr lang="en-US" sz="2800" dirty="0"/>
              <a:t>C2: birth cohorts between 1967 and </a:t>
            </a:r>
            <a:r>
              <a:rPr lang="en-US" sz="2800" dirty="0" smtClean="0"/>
              <a:t>1975</a:t>
            </a:r>
          </a:p>
          <a:p>
            <a:r>
              <a:rPr lang="en-US" sz="2800" dirty="0"/>
              <a:t>The total number of </a:t>
            </a:r>
            <a:r>
              <a:rPr lang="en-US" sz="2800" dirty="0" smtClean="0"/>
              <a:t>2,265 </a:t>
            </a:r>
            <a:r>
              <a:rPr lang="en-US" sz="2800" dirty="0"/>
              <a:t>CGSS (2003)</a:t>
            </a:r>
            <a:r>
              <a:rPr lang="en-US" sz="2800" dirty="0" smtClean="0"/>
              <a:t>.</a:t>
            </a:r>
          </a:p>
          <a:p>
            <a:pPr>
              <a:buFont typeface="Wingdings" charset="2"/>
              <a:buChar char="Ø"/>
            </a:pPr>
            <a:r>
              <a:rPr lang="en-US" sz="2800" dirty="0" smtClean="0"/>
              <a:t>C3</a:t>
            </a:r>
            <a:r>
              <a:rPr lang="en-US" sz="2800" dirty="0"/>
              <a:t>: birth cohorts between 1976 and </a:t>
            </a:r>
            <a:r>
              <a:rPr lang="en-US" sz="2800" dirty="0" smtClean="0"/>
              <a:t>1986</a:t>
            </a:r>
          </a:p>
          <a:p>
            <a:r>
              <a:rPr lang="en-US" sz="2800" dirty="0"/>
              <a:t>The total number of </a:t>
            </a:r>
            <a:r>
              <a:rPr lang="en-US" sz="2800" dirty="0" smtClean="0"/>
              <a:t>1,890 </a:t>
            </a:r>
            <a:r>
              <a:rPr lang="en-US" sz="2800" dirty="0"/>
              <a:t>CGSS (</a:t>
            </a:r>
            <a:r>
              <a:rPr lang="en-US" sz="2800" dirty="0" smtClean="0"/>
              <a:t>2012).</a:t>
            </a:r>
          </a:p>
          <a:p>
            <a:endParaRPr lang="en-US" dirty="0"/>
          </a:p>
        </p:txBody>
      </p:sp>
    </p:spTree>
    <p:extLst>
      <p:ext uri="{BB962C8B-B14F-4D97-AF65-F5344CB8AC3E}">
        <p14:creationId xmlns:p14="http://schemas.microsoft.com/office/powerpoint/2010/main" val="365902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t>
            </a:r>
            <a:endParaRPr lang="en-US" dirty="0"/>
          </a:p>
        </p:txBody>
      </p:sp>
      <p:sp>
        <p:nvSpPr>
          <p:cNvPr id="3" name="Content Placeholder 2"/>
          <p:cNvSpPr>
            <a:spLocks noGrp="1"/>
          </p:cNvSpPr>
          <p:nvPr>
            <p:ph sz="quarter" idx="1"/>
          </p:nvPr>
        </p:nvSpPr>
        <p:spPr/>
        <p:txBody>
          <a:bodyPr>
            <a:normAutofit fontScale="92500"/>
          </a:bodyPr>
          <a:lstStyle/>
          <a:p>
            <a:pPr>
              <a:buFont typeface="Wingdings" charset="2"/>
              <a:buChar char="v"/>
            </a:pPr>
            <a:r>
              <a:rPr lang="en-US" sz="2800" dirty="0" smtClean="0"/>
              <a:t>Relationships between social characteristics and life-course events between 25 and 30 across three selected cohorts. </a:t>
            </a:r>
            <a:endParaRPr lang="en-US" sz="2800" dirty="0"/>
          </a:p>
          <a:p>
            <a:pPr>
              <a:buFont typeface="Wingdings" charset="2"/>
              <a:buChar char="Ø"/>
            </a:pPr>
            <a:r>
              <a:rPr lang="en-US" sz="2800" b="1" i="1" dirty="0" smtClean="0"/>
              <a:t>Independent variables:</a:t>
            </a:r>
          </a:p>
          <a:p>
            <a:r>
              <a:rPr lang="en-US" sz="2800" dirty="0" smtClean="0"/>
              <a:t>1) gender, 2) father’s education, 3) father’s Party membership, 4) father’s socioeconomic status/occupation.</a:t>
            </a:r>
          </a:p>
          <a:p>
            <a:pPr>
              <a:buFont typeface="Wingdings" charset="2"/>
              <a:buChar char="Ø"/>
            </a:pPr>
            <a:r>
              <a:rPr lang="en-US" sz="2800" b="1" i="1" dirty="0" smtClean="0"/>
              <a:t>Dependent variables:</a:t>
            </a:r>
          </a:p>
          <a:p>
            <a:r>
              <a:rPr lang="en-US" sz="2800" dirty="0"/>
              <a:t>1) higher education, 2) the Chinese Communist Party membership, 3) full-time employment, 4) health insurance, 5</a:t>
            </a:r>
            <a:r>
              <a:rPr lang="en-US" sz="2800" dirty="0" smtClean="0"/>
              <a:t>) happiness and 6) house ownership.</a:t>
            </a:r>
            <a:endParaRPr lang="en-US" sz="2800" dirty="0"/>
          </a:p>
          <a:p>
            <a:endParaRPr lang="en-US" dirty="0"/>
          </a:p>
        </p:txBody>
      </p:sp>
    </p:spTree>
    <p:extLst>
      <p:ext uri="{BB962C8B-B14F-4D97-AF65-F5344CB8AC3E}">
        <p14:creationId xmlns:p14="http://schemas.microsoft.com/office/powerpoint/2010/main" val="389565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fontScale="90000"/>
          </a:bodyPr>
          <a:lstStyle/>
          <a:p>
            <a:r>
              <a:rPr lang="en-US" sz="2800" dirty="0"/>
              <a:t>Table </a:t>
            </a:r>
            <a:r>
              <a:rPr lang="en-US" sz="2800" dirty="0" smtClean="0"/>
              <a:t>1: </a:t>
            </a:r>
            <a:r>
              <a:rPr lang="en-US" sz="2800" dirty="0"/>
              <a:t>Descriptive data of Life-course events in percentage by social characteristics for </a:t>
            </a:r>
            <a:r>
              <a:rPr lang="en-US" sz="2800" dirty="0" smtClean="0"/>
              <a:t>the Cohort 1</a:t>
            </a:r>
            <a:endParaRPr lang="en-US" sz="2800" dirty="0"/>
          </a:p>
        </p:txBody>
      </p:sp>
      <p:sp>
        <p:nvSpPr>
          <p:cNvPr id="3" name="Content Placeholder 2"/>
          <p:cNvSpPr>
            <a:spLocks noGrp="1"/>
          </p:cNvSpPr>
          <p:nvPr>
            <p:ph sz="quarter" idx="1"/>
          </p:nvPr>
        </p:nvSpPr>
        <p:spPr/>
        <p:txBody>
          <a:bodyPr>
            <a:normAutofit/>
          </a:bodyPr>
          <a:lstStyle/>
          <a:p>
            <a:r>
              <a:rPr lang="en-US" sz="800" dirty="0" smtClean="0"/>
              <a:t>1</a:t>
            </a:r>
            <a:endParaRPr lang="en-US" sz="800" dirty="0"/>
          </a:p>
        </p:txBody>
      </p:sp>
      <p:graphicFrame>
        <p:nvGraphicFramePr>
          <p:cNvPr id="8" name="Object 7"/>
          <p:cNvGraphicFramePr>
            <a:graphicFrameLocks noChangeAspect="1"/>
          </p:cNvGraphicFramePr>
          <p:nvPr>
            <p:extLst>
              <p:ext uri="{D42A27DB-BD31-4B8C-83A1-F6EECF244321}">
                <p14:modId xmlns:p14="http://schemas.microsoft.com/office/powerpoint/2010/main" val="515057222"/>
              </p:ext>
            </p:extLst>
          </p:nvPr>
        </p:nvGraphicFramePr>
        <p:xfrm>
          <a:off x="533400" y="1219200"/>
          <a:ext cx="8991600" cy="5638800"/>
        </p:xfrm>
        <a:graphic>
          <a:graphicData uri="http://schemas.openxmlformats.org/presentationml/2006/ole">
            <mc:AlternateContent xmlns:mc="http://schemas.openxmlformats.org/markup-compatibility/2006">
              <mc:Choice xmlns:v="urn:schemas-microsoft-com:vml" Requires="v">
                <p:oleObj spid="_x0000_s2166" name="Document" r:id="rId5" imgW="5422900" imgH="3302000" progId="Word.Document.12">
                  <p:embed/>
                </p:oleObj>
              </mc:Choice>
              <mc:Fallback>
                <p:oleObj name="Document" r:id="rId5" imgW="5422900" imgH="3302000" progId="Word.Document.12">
                  <p:embed/>
                  <p:pic>
                    <p:nvPicPr>
                      <p:cNvPr id="0" name=""/>
                      <p:cNvPicPr/>
                      <p:nvPr/>
                    </p:nvPicPr>
                    <p:blipFill>
                      <a:blip r:embed="rId6"/>
                      <a:stretch>
                        <a:fillRect/>
                      </a:stretch>
                    </p:blipFill>
                    <p:spPr>
                      <a:xfrm>
                        <a:off x="533400" y="1219200"/>
                        <a:ext cx="8991600" cy="5638800"/>
                      </a:xfrm>
                      <a:prstGeom prst="rect">
                        <a:avLst/>
                      </a:prstGeom>
                    </p:spPr>
                  </p:pic>
                </p:oleObj>
              </mc:Fallback>
            </mc:AlternateContent>
          </a:graphicData>
        </a:graphic>
      </p:graphicFrame>
    </p:spTree>
    <p:extLst>
      <p:ext uri="{BB962C8B-B14F-4D97-AF65-F5344CB8AC3E}">
        <p14:creationId xmlns:p14="http://schemas.microsoft.com/office/powerpoint/2010/main" val="3958478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868362"/>
          </a:xfrm>
        </p:spPr>
        <p:txBody>
          <a:bodyPr>
            <a:normAutofit fontScale="90000"/>
          </a:bodyPr>
          <a:lstStyle/>
          <a:p>
            <a:r>
              <a:rPr lang="en-GB" sz="2400" dirty="0"/>
              <a:t>Table 2: </a:t>
            </a:r>
            <a:r>
              <a:rPr lang="en-US" sz="2400" dirty="0"/>
              <a:t>Descriptive data of Life-course events in percentage by social characteristics for the Cohort 2 (1966-1976)</a:t>
            </a:r>
            <a:endParaRPr lang="en-GB" sz="2400" dirty="0"/>
          </a:p>
        </p:txBody>
      </p:sp>
      <p:sp>
        <p:nvSpPr>
          <p:cNvPr id="3" name="Content Placeholder 2"/>
          <p:cNvSpPr>
            <a:spLocks noGrp="1"/>
          </p:cNvSpPr>
          <p:nvPr>
            <p:ph sz="quarter" idx="1"/>
          </p:nvPr>
        </p:nvSpPr>
        <p:spPr/>
        <p:txBody>
          <a:bodyPr>
            <a:normAutofit/>
          </a:bodyPr>
          <a:lstStyle/>
          <a:p>
            <a:r>
              <a:rPr lang="en-US" sz="800" dirty="0" smtClean="0"/>
              <a:t>1</a:t>
            </a:r>
            <a:endParaRPr lang="en-US" sz="800" dirty="0"/>
          </a:p>
        </p:txBody>
      </p:sp>
      <p:graphicFrame>
        <p:nvGraphicFramePr>
          <p:cNvPr id="4" name="Object 3"/>
          <p:cNvGraphicFramePr>
            <a:graphicFrameLocks noChangeAspect="1"/>
          </p:cNvGraphicFramePr>
          <p:nvPr>
            <p:extLst>
              <p:ext uri="{D42A27DB-BD31-4B8C-83A1-F6EECF244321}">
                <p14:modId xmlns:p14="http://schemas.microsoft.com/office/powerpoint/2010/main" val="4084540305"/>
              </p:ext>
            </p:extLst>
          </p:nvPr>
        </p:nvGraphicFramePr>
        <p:xfrm>
          <a:off x="304800" y="1295400"/>
          <a:ext cx="8839200" cy="5562600"/>
        </p:xfrm>
        <a:graphic>
          <a:graphicData uri="http://schemas.openxmlformats.org/presentationml/2006/ole">
            <mc:AlternateContent xmlns:mc="http://schemas.openxmlformats.org/markup-compatibility/2006">
              <mc:Choice xmlns:v="urn:schemas-microsoft-com:vml" Requires="v">
                <p:oleObj spid="_x0000_s1149" name="Document" r:id="rId5" imgW="5422900" imgH="3619500" progId="Word.Document.12">
                  <p:embed/>
                </p:oleObj>
              </mc:Choice>
              <mc:Fallback>
                <p:oleObj name="Document" r:id="rId5" imgW="5422900" imgH="3619500" progId="Word.Document.12">
                  <p:embed/>
                  <p:pic>
                    <p:nvPicPr>
                      <p:cNvPr id="0" name=""/>
                      <p:cNvPicPr/>
                      <p:nvPr/>
                    </p:nvPicPr>
                    <p:blipFill>
                      <a:blip r:embed="rId6"/>
                      <a:stretch>
                        <a:fillRect/>
                      </a:stretch>
                    </p:blipFill>
                    <p:spPr>
                      <a:xfrm>
                        <a:off x="304800" y="1295400"/>
                        <a:ext cx="8839200" cy="5562600"/>
                      </a:xfrm>
                      <a:prstGeom prst="rect">
                        <a:avLst/>
                      </a:prstGeom>
                    </p:spPr>
                  </p:pic>
                </p:oleObj>
              </mc:Fallback>
            </mc:AlternateContent>
          </a:graphicData>
        </a:graphic>
      </p:graphicFrame>
    </p:spTree>
    <p:extLst>
      <p:ext uri="{BB962C8B-B14F-4D97-AF65-F5344CB8AC3E}">
        <p14:creationId xmlns:p14="http://schemas.microsoft.com/office/powerpoint/2010/main" val="1540799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Table </a:t>
            </a:r>
            <a:r>
              <a:rPr lang="en-US" sz="2800" dirty="0" smtClean="0"/>
              <a:t>3: </a:t>
            </a:r>
            <a:r>
              <a:rPr lang="en-US" sz="2800" dirty="0"/>
              <a:t>Descriptive data of Life-course events in percentage by social characteristics for </a:t>
            </a:r>
            <a:r>
              <a:rPr lang="en-US" sz="2800" dirty="0" smtClean="0"/>
              <a:t>the Cohort 3</a:t>
            </a:r>
            <a:endParaRPr lang="en-US" sz="2800" dirty="0"/>
          </a:p>
        </p:txBody>
      </p:sp>
      <p:sp>
        <p:nvSpPr>
          <p:cNvPr id="3" name="Content Placeholder 2"/>
          <p:cNvSpPr>
            <a:spLocks noGrp="1"/>
          </p:cNvSpPr>
          <p:nvPr>
            <p:ph sz="quarter" idx="1"/>
          </p:nvPr>
        </p:nvSpPr>
        <p:spPr/>
        <p:txBody>
          <a:bodyPr>
            <a:normAutofit/>
          </a:bodyPr>
          <a:lstStyle/>
          <a:p>
            <a:r>
              <a:rPr lang="en-US" sz="800" dirty="0" smtClean="0"/>
              <a:t>1</a:t>
            </a:r>
            <a:endParaRPr lang="en-US" sz="800" dirty="0"/>
          </a:p>
        </p:txBody>
      </p:sp>
      <p:graphicFrame>
        <p:nvGraphicFramePr>
          <p:cNvPr id="5" name="Object 4"/>
          <p:cNvGraphicFramePr>
            <a:graphicFrameLocks noChangeAspect="1"/>
          </p:cNvGraphicFramePr>
          <p:nvPr>
            <p:extLst>
              <p:ext uri="{D42A27DB-BD31-4B8C-83A1-F6EECF244321}">
                <p14:modId xmlns:p14="http://schemas.microsoft.com/office/powerpoint/2010/main" val="3518630570"/>
              </p:ext>
            </p:extLst>
          </p:nvPr>
        </p:nvGraphicFramePr>
        <p:xfrm>
          <a:off x="152400" y="1371600"/>
          <a:ext cx="8991600" cy="5486400"/>
        </p:xfrm>
        <a:graphic>
          <a:graphicData uri="http://schemas.openxmlformats.org/presentationml/2006/ole">
            <mc:AlternateContent xmlns:mc="http://schemas.openxmlformats.org/markup-compatibility/2006">
              <mc:Choice xmlns:v="urn:schemas-microsoft-com:vml" Requires="v">
                <p:oleObj spid="_x0000_s3187" name="Document" r:id="rId5" imgW="5422900" imgH="3136900" progId="Word.Document.12">
                  <p:embed/>
                </p:oleObj>
              </mc:Choice>
              <mc:Fallback>
                <p:oleObj name="Document" r:id="rId5" imgW="5422900" imgH="3136900" progId="Word.Document.12">
                  <p:embed/>
                  <p:pic>
                    <p:nvPicPr>
                      <p:cNvPr id="0" name=""/>
                      <p:cNvPicPr/>
                      <p:nvPr/>
                    </p:nvPicPr>
                    <p:blipFill>
                      <a:blip r:embed="rId6"/>
                      <a:stretch>
                        <a:fillRect/>
                      </a:stretch>
                    </p:blipFill>
                    <p:spPr>
                      <a:xfrm>
                        <a:off x="152400" y="1371600"/>
                        <a:ext cx="8991600" cy="5486400"/>
                      </a:xfrm>
                      <a:prstGeom prst="rect">
                        <a:avLst/>
                      </a:prstGeom>
                    </p:spPr>
                  </p:pic>
                </p:oleObj>
              </mc:Fallback>
            </mc:AlternateContent>
          </a:graphicData>
        </a:graphic>
      </p:graphicFrame>
    </p:spTree>
    <p:extLst>
      <p:ext uri="{BB962C8B-B14F-4D97-AF65-F5344CB8AC3E}">
        <p14:creationId xmlns:p14="http://schemas.microsoft.com/office/powerpoint/2010/main" val="190953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94614087"/>
              </p:ext>
            </p:extLst>
          </p:nvPr>
        </p:nvGraphicFramePr>
        <p:xfrm>
          <a:off x="0" y="152400"/>
          <a:ext cx="8991600" cy="6553200"/>
        </p:xfrm>
        <a:graphic>
          <a:graphicData uri="http://schemas.openxmlformats.org/presentationml/2006/ole">
            <mc:AlternateContent xmlns:mc="http://schemas.openxmlformats.org/markup-compatibility/2006">
              <mc:Choice xmlns:v="urn:schemas-microsoft-com:vml" Requires="v">
                <p:oleObj spid="_x0000_s10307" name="Worksheet" r:id="rId5" imgW="4597400" imgH="2768600" progId="Excel.Sheet.12">
                  <p:embed/>
                </p:oleObj>
              </mc:Choice>
              <mc:Fallback>
                <p:oleObj name="Worksheet" r:id="rId5" imgW="4597400" imgH="2768600" progId="Excel.Sheet.12">
                  <p:embed/>
                  <p:pic>
                    <p:nvPicPr>
                      <p:cNvPr id="0" name=""/>
                      <p:cNvPicPr/>
                      <p:nvPr/>
                    </p:nvPicPr>
                    <p:blipFill>
                      <a:blip r:embed="rId6"/>
                      <a:stretch>
                        <a:fillRect/>
                      </a:stretch>
                    </p:blipFill>
                    <p:spPr>
                      <a:xfrm>
                        <a:off x="0" y="152400"/>
                        <a:ext cx="8991600" cy="6553200"/>
                      </a:xfrm>
                      <a:prstGeom prst="rect">
                        <a:avLst/>
                      </a:prstGeom>
                    </p:spPr>
                  </p:pic>
                </p:oleObj>
              </mc:Fallback>
            </mc:AlternateContent>
          </a:graphicData>
        </a:graphic>
      </p:graphicFrame>
    </p:spTree>
    <p:extLst>
      <p:ext uri="{BB962C8B-B14F-4D97-AF65-F5344CB8AC3E}">
        <p14:creationId xmlns:p14="http://schemas.microsoft.com/office/powerpoint/2010/main" val="4201965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109204617"/>
              </p:ext>
            </p:extLst>
          </p:nvPr>
        </p:nvGraphicFramePr>
        <p:xfrm>
          <a:off x="0" y="228600"/>
          <a:ext cx="9144000" cy="6629400"/>
        </p:xfrm>
        <a:graphic>
          <a:graphicData uri="http://schemas.openxmlformats.org/presentationml/2006/ole">
            <mc:AlternateContent xmlns:mc="http://schemas.openxmlformats.org/markup-compatibility/2006">
              <mc:Choice xmlns:v="urn:schemas-microsoft-com:vml" Requires="v">
                <p:oleObj spid="_x0000_s11330" name="Worksheet" r:id="rId5" imgW="4597400" imgH="2768600" progId="Excel.Sheet.12">
                  <p:embed/>
                </p:oleObj>
              </mc:Choice>
              <mc:Fallback>
                <p:oleObj name="Worksheet" r:id="rId5" imgW="4597400" imgH="2768600" progId="Excel.Sheet.12">
                  <p:embed/>
                  <p:pic>
                    <p:nvPicPr>
                      <p:cNvPr id="0" name=""/>
                      <p:cNvPicPr/>
                      <p:nvPr/>
                    </p:nvPicPr>
                    <p:blipFill>
                      <a:blip r:embed="rId6"/>
                      <a:stretch>
                        <a:fillRect/>
                      </a:stretch>
                    </p:blipFill>
                    <p:spPr>
                      <a:xfrm>
                        <a:off x="0" y="228600"/>
                        <a:ext cx="9144000" cy="6629400"/>
                      </a:xfrm>
                      <a:prstGeom prst="rect">
                        <a:avLst/>
                      </a:prstGeom>
                    </p:spPr>
                  </p:pic>
                </p:oleObj>
              </mc:Fallback>
            </mc:AlternateContent>
          </a:graphicData>
        </a:graphic>
      </p:graphicFrame>
    </p:spTree>
    <p:extLst>
      <p:ext uri="{BB962C8B-B14F-4D97-AF65-F5344CB8AC3E}">
        <p14:creationId xmlns:p14="http://schemas.microsoft.com/office/powerpoint/2010/main" val="105354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Outline of the Presentation</a:t>
            </a:r>
            <a:endParaRPr lang="en-US" b="1" i="1" dirty="0"/>
          </a:p>
        </p:txBody>
      </p:sp>
      <p:sp>
        <p:nvSpPr>
          <p:cNvPr id="3" name="Content Placeholder 2"/>
          <p:cNvSpPr>
            <a:spLocks noGrp="1"/>
          </p:cNvSpPr>
          <p:nvPr>
            <p:ph idx="1"/>
          </p:nvPr>
        </p:nvSpPr>
        <p:spPr/>
        <p:txBody>
          <a:bodyPr>
            <a:normAutofit/>
          </a:bodyPr>
          <a:lstStyle/>
          <a:p>
            <a:pPr>
              <a:buFont typeface="Wingdings" charset="2"/>
              <a:buChar char="Ø"/>
            </a:pPr>
            <a:endParaRPr lang="en-US" sz="3600" dirty="0" smtClean="0"/>
          </a:p>
          <a:p>
            <a:pPr>
              <a:buFont typeface="Wingdings" charset="2"/>
              <a:buChar char="Ø"/>
            </a:pPr>
            <a:r>
              <a:rPr lang="en-US" sz="3600" dirty="0" smtClean="0"/>
              <a:t>Research rationale</a:t>
            </a:r>
          </a:p>
          <a:p>
            <a:pPr>
              <a:buFont typeface="Wingdings" charset="2"/>
              <a:buChar char="Ø"/>
            </a:pPr>
            <a:r>
              <a:rPr lang="en-US" sz="3600" dirty="0" smtClean="0"/>
              <a:t>Research Background</a:t>
            </a:r>
          </a:p>
          <a:p>
            <a:pPr>
              <a:buFont typeface="Wingdings" charset="2"/>
              <a:buChar char="Ø"/>
            </a:pPr>
            <a:r>
              <a:rPr lang="en-US" sz="3600" dirty="0" smtClean="0"/>
              <a:t>Chinese context</a:t>
            </a:r>
          </a:p>
          <a:p>
            <a:pPr>
              <a:buFont typeface="Wingdings" charset="2"/>
              <a:buChar char="Ø"/>
            </a:pPr>
            <a:r>
              <a:rPr lang="en-US" sz="3600" dirty="0" smtClean="0"/>
              <a:t>Research design and data analysis</a:t>
            </a:r>
          </a:p>
          <a:p>
            <a:pPr>
              <a:buFont typeface="Wingdings" charset="2"/>
              <a:buChar char="Ø"/>
            </a:pPr>
            <a:r>
              <a:rPr lang="en-US" sz="3600" dirty="0" smtClean="0"/>
              <a:t>Main findings</a:t>
            </a:r>
          </a:p>
          <a:p>
            <a:pPr>
              <a:buFont typeface="Wingdings" charset="2"/>
              <a:buChar char="Ø"/>
            </a:pPr>
            <a:r>
              <a:rPr lang="en-US" sz="3600" dirty="0" smtClean="0"/>
              <a:t>Discussion and conclusion</a:t>
            </a:r>
          </a:p>
        </p:txBody>
      </p:sp>
    </p:spTree>
    <p:extLst>
      <p:ext uri="{BB962C8B-B14F-4D97-AF65-F5344CB8AC3E}">
        <p14:creationId xmlns:p14="http://schemas.microsoft.com/office/powerpoint/2010/main" val="707365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57697216"/>
              </p:ext>
            </p:extLst>
          </p:nvPr>
        </p:nvGraphicFramePr>
        <p:xfrm>
          <a:off x="152400" y="0"/>
          <a:ext cx="8991600" cy="6629400"/>
        </p:xfrm>
        <a:graphic>
          <a:graphicData uri="http://schemas.openxmlformats.org/presentationml/2006/ole">
            <mc:AlternateContent xmlns:mc="http://schemas.openxmlformats.org/markup-compatibility/2006">
              <mc:Choice xmlns:v="urn:schemas-microsoft-com:vml" Requires="v">
                <p:oleObj spid="_x0000_s12353" name="Worksheet" r:id="rId5" imgW="4597400" imgH="2768600" progId="Excel.Sheet.12">
                  <p:embed/>
                </p:oleObj>
              </mc:Choice>
              <mc:Fallback>
                <p:oleObj name="Worksheet" r:id="rId5" imgW="4597400" imgH="2768600" progId="Excel.Sheet.12">
                  <p:embed/>
                  <p:pic>
                    <p:nvPicPr>
                      <p:cNvPr id="0" name=""/>
                      <p:cNvPicPr/>
                      <p:nvPr/>
                    </p:nvPicPr>
                    <p:blipFill>
                      <a:blip r:embed="rId6"/>
                      <a:stretch>
                        <a:fillRect/>
                      </a:stretch>
                    </p:blipFill>
                    <p:spPr>
                      <a:xfrm>
                        <a:off x="152400" y="0"/>
                        <a:ext cx="8991600" cy="6629400"/>
                      </a:xfrm>
                      <a:prstGeom prst="rect">
                        <a:avLst/>
                      </a:prstGeom>
                    </p:spPr>
                  </p:pic>
                </p:oleObj>
              </mc:Fallback>
            </mc:AlternateContent>
          </a:graphicData>
        </a:graphic>
      </p:graphicFrame>
    </p:spTree>
    <p:extLst>
      <p:ext uri="{BB962C8B-B14F-4D97-AF65-F5344CB8AC3E}">
        <p14:creationId xmlns:p14="http://schemas.microsoft.com/office/powerpoint/2010/main" val="288081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3192260970"/>
              </p:ext>
            </p:extLst>
          </p:nvPr>
        </p:nvGraphicFramePr>
        <p:xfrm>
          <a:off x="152400" y="0"/>
          <a:ext cx="8763000" cy="6629400"/>
        </p:xfrm>
        <a:graphic>
          <a:graphicData uri="http://schemas.openxmlformats.org/presentationml/2006/ole">
            <mc:AlternateContent xmlns:mc="http://schemas.openxmlformats.org/markup-compatibility/2006">
              <mc:Choice xmlns:v="urn:schemas-microsoft-com:vml" Requires="v">
                <p:oleObj spid="_x0000_s4212" name="Worksheet" r:id="rId5" imgW="6070600" imgH="3632200" progId="Excel.Sheet.12">
                  <p:embed/>
                </p:oleObj>
              </mc:Choice>
              <mc:Fallback>
                <p:oleObj name="Worksheet" r:id="rId5" imgW="6070600" imgH="3632200" progId="Excel.Sheet.12">
                  <p:embed/>
                  <p:pic>
                    <p:nvPicPr>
                      <p:cNvPr id="0" name=""/>
                      <p:cNvPicPr/>
                      <p:nvPr/>
                    </p:nvPicPr>
                    <p:blipFill>
                      <a:blip r:embed="rId6"/>
                      <a:stretch>
                        <a:fillRect/>
                      </a:stretch>
                    </p:blipFill>
                    <p:spPr>
                      <a:xfrm>
                        <a:off x="152400" y="0"/>
                        <a:ext cx="8763000" cy="6629400"/>
                      </a:xfrm>
                      <a:prstGeom prst="rect">
                        <a:avLst/>
                      </a:prstGeom>
                    </p:spPr>
                  </p:pic>
                </p:oleObj>
              </mc:Fallback>
            </mc:AlternateContent>
          </a:graphicData>
        </a:graphic>
      </p:graphicFrame>
    </p:spTree>
    <p:extLst>
      <p:ext uri="{BB962C8B-B14F-4D97-AF65-F5344CB8AC3E}">
        <p14:creationId xmlns:p14="http://schemas.microsoft.com/office/powerpoint/2010/main" val="327777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Finding 1: Life-course events by gender across three cohorts</a:t>
            </a:r>
            <a:endParaRPr lang="en-US" sz="3200" dirty="0"/>
          </a:p>
        </p:txBody>
      </p:sp>
      <p:sp>
        <p:nvSpPr>
          <p:cNvPr id="3" name="Content Placeholder 2"/>
          <p:cNvSpPr>
            <a:spLocks noGrp="1"/>
          </p:cNvSpPr>
          <p:nvPr>
            <p:ph sz="quarter" idx="1"/>
          </p:nvPr>
        </p:nvSpPr>
        <p:spPr/>
        <p:txBody>
          <a:bodyPr>
            <a:normAutofit fontScale="92500"/>
          </a:bodyPr>
          <a:lstStyle/>
          <a:p>
            <a:pPr algn="just"/>
            <a:r>
              <a:rPr lang="en-US" dirty="0" smtClean="0"/>
              <a:t>1.1  Consistent male advantage over female in higher education opportunities, obtaining party membership and house ownership; </a:t>
            </a:r>
          </a:p>
          <a:p>
            <a:pPr algn="just"/>
            <a:r>
              <a:rPr lang="en-US" dirty="0" smtClean="0"/>
              <a:t>1.2 Male advantage in higher education opportunities declined significantly from the C1 to C3: (ED and meritocracy arguments)</a:t>
            </a:r>
          </a:p>
          <a:p>
            <a:pPr algn="just"/>
            <a:r>
              <a:rPr lang="en-US" dirty="0" smtClean="0"/>
              <a:t>1.3 Male advantage in employment status increased significantly in the C3 (Gender and market transition arguments)</a:t>
            </a:r>
          </a:p>
          <a:p>
            <a:pPr algn="just"/>
            <a:r>
              <a:rPr lang="en-US" dirty="0" smtClean="0"/>
              <a:t>1.4 Little gender differences in health insurance;</a:t>
            </a:r>
          </a:p>
          <a:p>
            <a:pPr algn="just"/>
            <a:r>
              <a:rPr lang="en-US" dirty="0" smtClean="0"/>
              <a:t>1.5 Women felt happier than men in the C1 (the odds of feeling happy for women were 25% higher than men for the C1): (Gender and market transition arguments)</a:t>
            </a:r>
            <a:endParaRPr lang="en-US" dirty="0"/>
          </a:p>
        </p:txBody>
      </p:sp>
    </p:spTree>
    <p:extLst>
      <p:ext uri="{BB962C8B-B14F-4D97-AF65-F5344CB8AC3E}">
        <p14:creationId xmlns:p14="http://schemas.microsoft.com/office/powerpoint/2010/main" val="3261442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727803504"/>
              </p:ext>
            </p:extLst>
          </p:nvPr>
        </p:nvGraphicFramePr>
        <p:xfrm>
          <a:off x="0" y="228600"/>
          <a:ext cx="9144000" cy="6629400"/>
        </p:xfrm>
        <a:graphic>
          <a:graphicData uri="http://schemas.openxmlformats.org/presentationml/2006/ole">
            <mc:AlternateContent xmlns:mc="http://schemas.openxmlformats.org/markup-compatibility/2006">
              <mc:Choice xmlns:v="urn:schemas-microsoft-com:vml" Requires="v">
                <p:oleObj spid="_x0000_s5235" name="Worksheet" r:id="rId5" imgW="4597400" imgH="3327400" progId="Excel.Sheet.12">
                  <p:embed/>
                </p:oleObj>
              </mc:Choice>
              <mc:Fallback>
                <p:oleObj name="Worksheet" r:id="rId5" imgW="4597400" imgH="3327400" progId="Excel.Sheet.12">
                  <p:embed/>
                  <p:pic>
                    <p:nvPicPr>
                      <p:cNvPr id="0" name=""/>
                      <p:cNvPicPr/>
                      <p:nvPr/>
                    </p:nvPicPr>
                    <p:blipFill>
                      <a:blip r:embed="rId6"/>
                      <a:stretch>
                        <a:fillRect/>
                      </a:stretch>
                    </p:blipFill>
                    <p:spPr>
                      <a:xfrm>
                        <a:off x="0" y="228600"/>
                        <a:ext cx="9144000" cy="6629400"/>
                      </a:xfrm>
                      <a:prstGeom prst="rect">
                        <a:avLst/>
                      </a:prstGeom>
                    </p:spPr>
                  </p:pic>
                </p:oleObj>
              </mc:Fallback>
            </mc:AlternateContent>
          </a:graphicData>
        </a:graphic>
      </p:graphicFrame>
    </p:spTree>
    <p:extLst>
      <p:ext uri="{BB962C8B-B14F-4D97-AF65-F5344CB8AC3E}">
        <p14:creationId xmlns:p14="http://schemas.microsoft.com/office/powerpoint/2010/main" val="4173287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Finding 2:</a:t>
            </a:r>
            <a:r>
              <a:rPr lang="en-US" sz="2400" dirty="0"/>
              <a:t>Life-course events </a:t>
            </a:r>
            <a:r>
              <a:rPr lang="en-US" sz="2400" dirty="0" smtClean="0"/>
              <a:t>between those with graduate fathers and those fathers without a degree </a:t>
            </a:r>
            <a:r>
              <a:rPr lang="en-US" sz="2400" dirty="0"/>
              <a:t>across three cohorts</a:t>
            </a:r>
          </a:p>
        </p:txBody>
      </p:sp>
      <p:sp>
        <p:nvSpPr>
          <p:cNvPr id="3" name="Content Placeholder 2"/>
          <p:cNvSpPr>
            <a:spLocks noGrp="1"/>
          </p:cNvSpPr>
          <p:nvPr>
            <p:ph sz="quarter" idx="1"/>
          </p:nvPr>
        </p:nvSpPr>
        <p:spPr/>
        <p:txBody>
          <a:bodyPr/>
          <a:lstStyle/>
          <a:p>
            <a:pPr algn="just"/>
            <a:endParaRPr lang="en-US" dirty="0" smtClean="0"/>
          </a:p>
          <a:p>
            <a:pPr algn="just"/>
            <a:r>
              <a:rPr lang="en-US" dirty="0" smtClean="0"/>
              <a:t>2.1 Evidence of graduate fathers in predicting advantages in the life-course events;</a:t>
            </a:r>
          </a:p>
          <a:p>
            <a:pPr algn="just"/>
            <a:endParaRPr lang="en-US" dirty="0" smtClean="0"/>
          </a:p>
          <a:p>
            <a:pPr algn="just"/>
            <a:r>
              <a:rPr lang="en-US" dirty="0" smtClean="0"/>
              <a:t>2.2 Most significant advantage of higher education opportunities and obtaining party membership in the C2; </a:t>
            </a:r>
            <a:endParaRPr lang="en-US" dirty="0"/>
          </a:p>
        </p:txBody>
      </p:sp>
    </p:spTree>
    <p:extLst>
      <p:ext uri="{BB962C8B-B14F-4D97-AF65-F5344CB8AC3E}">
        <p14:creationId xmlns:p14="http://schemas.microsoft.com/office/powerpoint/2010/main" val="3264864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626496883"/>
              </p:ext>
            </p:extLst>
          </p:nvPr>
        </p:nvGraphicFramePr>
        <p:xfrm>
          <a:off x="0" y="0"/>
          <a:ext cx="8991600" cy="6629400"/>
        </p:xfrm>
        <a:graphic>
          <a:graphicData uri="http://schemas.openxmlformats.org/presentationml/2006/ole">
            <mc:AlternateContent xmlns:mc="http://schemas.openxmlformats.org/markup-compatibility/2006">
              <mc:Choice xmlns:v="urn:schemas-microsoft-com:vml" Requires="v">
                <p:oleObj spid="_x0000_s17428" name="Worksheet" r:id="rId4" imgW="5308600" imgH="3467100" progId="Excel.Sheet.12">
                  <p:embed/>
                </p:oleObj>
              </mc:Choice>
              <mc:Fallback>
                <p:oleObj name="Worksheet" r:id="rId4" imgW="5308600" imgH="3467100" progId="Excel.Sheet.12">
                  <p:embed/>
                  <p:pic>
                    <p:nvPicPr>
                      <p:cNvPr id="0" name=""/>
                      <p:cNvPicPr/>
                      <p:nvPr/>
                    </p:nvPicPr>
                    <p:blipFill>
                      <a:blip r:embed="rId5"/>
                      <a:stretch>
                        <a:fillRect/>
                      </a:stretch>
                    </p:blipFill>
                    <p:spPr>
                      <a:xfrm>
                        <a:off x="0" y="0"/>
                        <a:ext cx="8991600" cy="6629400"/>
                      </a:xfrm>
                      <a:prstGeom prst="rect">
                        <a:avLst/>
                      </a:prstGeom>
                    </p:spPr>
                  </p:pic>
                </p:oleObj>
              </mc:Fallback>
            </mc:AlternateContent>
          </a:graphicData>
        </a:graphic>
      </p:graphicFrame>
    </p:spTree>
    <p:extLst>
      <p:ext uri="{BB962C8B-B14F-4D97-AF65-F5344CB8AC3E}">
        <p14:creationId xmlns:p14="http://schemas.microsoft.com/office/powerpoint/2010/main" val="303116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2000" dirty="0" smtClean="0"/>
              <a:t>Finding 3: Life</a:t>
            </a:r>
            <a:r>
              <a:rPr lang="en-US" sz="2000" dirty="0"/>
              <a:t>-course events between those </a:t>
            </a:r>
            <a:r>
              <a:rPr lang="en-US" sz="2000" dirty="0" smtClean="0"/>
              <a:t>from managerial/professional backgrounds and those from working class and agricultural families across </a:t>
            </a:r>
            <a:r>
              <a:rPr lang="en-US" sz="2000" dirty="0"/>
              <a:t>three cohorts</a:t>
            </a:r>
          </a:p>
        </p:txBody>
      </p:sp>
      <p:sp>
        <p:nvSpPr>
          <p:cNvPr id="3" name="Content Placeholder 2"/>
          <p:cNvSpPr>
            <a:spLocks noGrp="1"/>
          </p:cNvSpPr>
          <p:nvPr>
            <p:ph sz="quarter" idx="1"/>
          </p:nvPr>
        </p:nvSpPr>
        <p:spPr/>
        <p:txBody>
          <a:bodyPr>
            <a:normAutofit/>
          </a:bodyPr>
          <a:lstStyle/>
          <a:p>
            <a:pPr algn="just"/>
            <a:r>
              <a:rPr lang="en-US" sz="2800" dirty="0" smtClean="0"/>
              <a:t>3.1 Consistent advantages of those from managerial/professional families over those from working class and agricultural backgrounds </a:t>
            </a:r>
            <a:r>
              <a:rPr lang="en-US" sz="2800" dirty="0"/>
              <a:t>in higher education opportunities, obtaining party membership and </a:t>
            </a:r>
            <a:r>
              <a:rPr lang="en-US" sz="2800" dirty="0" smtClean="0"/>
              <a:t>full-time employment: (education and meritocracy arguments)</a:t>
            </a:r>
          </a:p>
          <a:p>
            <a:pPr algn="just"/>
            <a:endParaRPr lang="en-US" sz="2800" dirty="0"/>
          </a:p>
          <a:p>
            <a:pPr algn="just"/>
            <a:r>
              <a:rPr lang="en-US" sz="2800" dirty="0" smtClean="0"/>
              <a:t>3.2 the advantage insignificant in health insurance, happiness and house ownership.</a:t>
            </a:r>
            <a:endParaRPr lang="en-US" sz="2800" dirty="0"/>
          </a:p>
        </p:txBody>
      </p:sp>
    </p:spTree>
    <p:extLst>
      <p:ext uri="{BB962C8B-B14F-4D97-AF65-F5344CB8AC3E}">
        <p14:creationId xmlns:p14="http://schemas.microsoft.com/office/powerpoint/2010/main" val="238791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38975854"/>
              </p:ext>
            </p:extLst>
          </p:nvPr>
        </p:nvGraphicFramePr>
        <p:xfrm>
          <a:off x="0" y="152400"/>
          <a:ext cx="8991600" cy="6553200"/>
        </p:xfrm>
        <a:graphic>
          <a:graphicData uri="http://schemas.openxmlformats.org/presentationml/2006/ole">
            <mc:AlternateContent xmlns:mc="http://schemas.openxmlformats.org/markup-compatibility/2006">
              <mc:Choice xmlns:v="urn:schemas-microsoft-com:vml" Requires="v">
                <p:oleObj spid="_x0000_s7281" name="Worksheet" r:id="rId5" imgW="4597400" imgH="3695700" progId="Excel.Sheet.12">
                  <p:embed/>
                </p:oleObj>
              </mc:Choice>
              <mc:Fallback>
                <p:oleObj name="Worksheet" r:id="rId5" imgW="4597400" imgH="3695700" progId="Excel.Sheet.12">
                  <p:embed/>
                  <p:pic>
                    <p:nvPicPr>
                      <p:cNvPr id="0" name=""/>
                      <p:cNvPicPr/>
                      <p:nvPr/>
                    </p:nvPicPr>
                    <p:blipFill>
                      <a:blip r:embed="rId6"/>
                      <a:stretch>
                        <a:fillRect/>
                      </a:stretch>
                    </p:blipFill>
                    <p:spPr>
                      <a:xfrm>
                        <a:off x="0" y="152400"/>
                        <a:ext cx="8991600" cy="6553200"/>
                      </a:xfrm>
                      <a:prstGeom prst="rect">
                        <a:avLst/>
                      </a:prstGeom>
                    </p:spPr>
                  </p:pic>
                </p:oleObj>
              </mc:Fallback>
            </mc:AlternateContent>
          </a:graphicData>
        </a:graphic>
      </p:graphicFrame>
    </p:spTree>
    <p:extLst>
      <p:ext uri="{BB962C8B-B14F-4D97-AF65-F5344CB8AC3E}">
        <p14:creationId xmlns:p14="http://schemas.microsoft.com/office/powerpoint/2010/main" val="864896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noAutofit/>
          </a:bodyPr>
          <a:lstStyle/>
          <a:p>
            <a:pPr algn="just"/>
            <a:r>
              <a:rPr lang="en-US" sz="2400" dirty="0" smtClean="0"/>
              <a:t>Finding 4: </a:t>
            </a:r>
            <a:r>
              <a:rPr lang="en-US" sz="2400" dirty="0"/>
              <a:t>Life-course events between those </a:t>
            </a:r>
            <a:r>
              <a:rPr lang="en-US" sz="2400" dirty="0" smtClean="0"/>
              <a:t>with Party member fathers and those with non-Party member fathers across </a:t>
            </a:r>
            <a:r>
              <a:rPr lang="en-US" sz="2400" dirty="0"/>
              <a:t>three cohorts</a:t>
            </a:r>
          </a:p>
        </p:txBody>
      </p:sp>
      <p:sp>
        <p:nvSpPr>
          <p:cNvPr id="3" name="Content Placeholder 2"/>
          <p:cNvSpPr>
            <a:spLocks noGrp="1"/>
          </p:cNvSpPr>
          <p:nvPr>
            <p:ph sz="quarter" idx="1"/>
          </p:nvPr>
        </p:nvSpPr>
        <p:spPr/>
        <p:txBody>
          <a:bodyPr/>
          <a:lstStyle/>
          <a:p>
            <a:endParaRPr lang="en-US" dirty="0" smtClean="0"/>
          </a:p>
          <a:p>
            <a:r>
              <a:rPr lang="en-US" dirty="0" smtClean="0"/>
              <a:t>4.1 </a:t>
            </a:r>
            <a:r>
              <a:rPr lang="en-US" sz="2400" dirty="0" smtClean="0"/>
              <a:t>Advantages </a:t>
            </a:r>
            <a:r>
              <a:rPr lang="en-US" sz="2400" dirty="0"/>
              <a:t>of those </a:t>
            </a:r>
            <a:r>
              <a:rPr lang="en-US" sz="2400" dirty="0" smtClean="0"/>
              <a:t>whose fathers are Party members than those without Party member fathers consistently strong in all life-course events, including </a:t>
            </a:r>
            <a:r>
              <a:rPr lang="en-US" sz="2400" dirty="0"/>
              <a:t>higher education opportunities, obtaining party </a:t>
            </a:r>
            <a:r>
              <a:rPr lang="en-US" sz="2400" dirty="0" smtClean="0"/>
              <a:t>membership, full</a:t>
            </a:r>
            <a:r>
              <a:rPr lang="en-US" sz="2400" dirty="0"/>
              <a:t>-time </a:t>
            </a:r>
            <a:r>
              <a:rPr lang="en-US" sz="2400" dirty="0" smtClean="0"/>
              <a:t>employment, health insurance, house ownership and happiness (except for the C2).</a:t>
            </a:r>
          </a:p>
          <a:p>
            <a:endParaRPr lang="en-US" sz="2400" dirty="0" smtClean="0"/>
          </a:p>
          <a:p>
            <a:endParaRPr lang="en-US" sz="2400" dirty="0"/>
          </a:p>
          <a:p>
            <a:r>
              <a:rPr lang="en-US" sz="2400" dirty="0" smtClean="0"/>
              <a:t>4.2 Elite opportunity arguments.</a:t>
            </a:r>
            <a:endParaRPr lang="en-US" dirty="0"/>
          </a:p>
        </p:txBody>
      </p:sp>
    </p:spTree>
    <p:extLst>
      <p:ext uri="{BB962C8B-B14F-4D97-AF65-F5344CB8AC3E}">
        <p14:creationId xmlns:p14="http://schemas.microsoft.com/office/powerpoint/2010/main" val="1436648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normAutofit/>
          </a:bodyPr>
          <a:lstStyle/>
          <a:p>
            <a:pPr algn="just"/>
            <a:r>
              <a:rPr lang="en-US" dirty="0" smtClean="0"/>
              <a:t>What has changed over three cohorts?</a:t>
            </a:r>
          </a:p>
          <a:p>
            <a:pPr algn="just"/>
            <a:r>
              <a:rPr lang="en-US" dirty="0" smtClean="0"/>
              <a:t>1. Youth opportunity increases in the participation in higher education whilst there is a significant decline in obtaining full-time employment and house ownership;</a:t>
            </a:r>
          </a:p>
          <a:p>
            <a:pPr algn="just"/>
            <a:r>
              <a:rPr lang="en-US" dirty="0" smtClean="0"/>
              <a:t>2. Women are disadvantaged in all measures of opportunities during the market reform;</a:t>
            </a:r>
          </a:p>
          <a:p>
            <a:pPr algn="just"/>
            <a:r>
              <a:rPr lang="en-US" dirty="0" smtClean="0"/>
              <a:t>What remains unchanged?</a:t>
            </a:r>
          </a:p>
          <a:p>
            <a:pPr algn="just"/>
            <a:r>
              <a:rPr lang="en-US" dirty="0" smtClean="0"/>
              <a:t>3. Political capital is most consistent across shift socioeconomic and political circumstances.</a:t>
            </a:r>
          </a:p>
          <a:p>
            <a:endParaRPr lang="en-US" dirty="0"/>
          </a:p>
        </p:txBody>
      </p:sp>
    </p:spTree>
    <p:extLst>
      <p:ext uri="{BB962C8B-B14F-4D97-AF65-F5344CB8AC3E}">
        <p14:creationId xmlns:p14="http://schemas.microsoft.com/office/powerpoint/2010/main" val="300941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Research Rationale</a:t>
            </a:r>
            <a:endParaRPr lang="en-US" i="1" dirty="0"/>
          </a:p>
        </p:txBody>
      </p:sp>
      <p:sp>
        <p:nvSpPr>
          <p:cNvPr id="3" name="Content Placeholder 2"/>
          <p:cNvSpPr>
            <a:spLocks noGrp="1"/>
          </p:cNvSpPr>
          <p:nvPr>
            <p:ph sz="quarter" idx="1"/>
          </p:nvPr>
        </p:nvSpPr>
        <p:spPr/>
        <p:txBody>
          <a:bodyPr>
            <a:normAutofit/>
          </a:bodyPr>
          <a:lstStyle/>
          <a:p>
            <a:pPr algn="just">
              <a:buFont typeface="Wingdings" charset="2"/>
              <a:buChar char="Ø"/>
            </a:pPr>
            <a:endParaRPr lang="en-GB" dirty="0" smtClean="0"/>
          </a:p>
          <a:p>
            <a:pPr algn="just">
              <a:buFont typeface="Wingdings" charset="2"/>
              <a:buChar char="Ø"/>
            </a:pPr>
            <a:r>
              <a:rPr lang="en-GB" dirty="0" smtClean="0"/>
              <a:t>China </a:t>
            </a:r>
            <a:r>
              <a:rPr lang="en-GB" dirty="0"/>
              <a:t>has arguably played an important role </a:t>
            </a:r>
            <a:r>
              <a:rPr lang="en-US" dirty="0"/>
              <a:t>in the gradual eastward shift in the global economy – a process which has been accentuated by the financial crisis of 2007/8 and ensuing recession in the West (</a:t>
            </a:r>
            <a:r>
              <a:rPr lang="en-US" dirty="0" err="1"/>
              <a:t>Arrighi</a:t>
            </a:r>
            <a:r>
              <a:rPr lang="en-US" dirty="0"/>
              <a:t>, 2007; </a:t>
            </a:r>
            <a:r>
              <a:rPr lang="en-US" dirty="0" smtClean="0"/>
              <a:t>Jacques</a:t>
            </a:r>
            <a:r>
              <a:rPr lang="en-US" dirty="0"/>
              <a:t>, 2012). </a:t>
            </a:r>
            <a:endParaRPr lang="en-US" dirty="0" smtClean="0"/>
          </a:p>
          <a:p>
            <a:pPr algn="just">
              <a:buFont typeface="Wingdings" charset="2"/>
              <a:buChar char="Ø"/>
            </a:pPr>
            <a:endParaRPr lang="en-US" dirty="0" smtClean="0"/>
          </a:p>
          <a:p>
            <a:pPr algn="just">
              <a:buFont typeface="Wingdings" charset="2"/>
              <a:buChar char="Ø"/>
            </a:pPr>
            <a:r>
              <a:rPr lang="en-GB" dirty="0"/>
              <a:t>Yet we have very little empirical knowledge of the circumstances shaping the opportunities of the new generation of youth in China who represent the fastest growing middle class in the world (Hutton, </a:t>
            </a:r>
            <a:r>
              <a:rPr lang="en-GB" dirty="0" smtClean="0"/>
              <a:t>2011)</a:t>
            </a:r>
            <a:r>
              <a:rPr lang="en-GB" dirty="0"/>
              <a:t>. </a:t>
            </a:r>
          </a:p>
          <a:p>
            <a:endParaRPr lang="en-US" dirty="0"/>
          </a:p>
          <a:p>
            <a:endParaRPr lang="en-US" dirty="0"/>
          </a:p>
        </p:txBody>
      </p:sp>
    </p:spTree>
    <p:extLst>
      <p:ext uri="{BB962C8B-B14F-4D97-AF65-F5344CB8AC3E}">
        <p14:creationId xmlns:p14="http://schemas.microsoft.com/office/powerpoint/2010/main" val="2427554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continued…</a:t>
            </a:r>
            <a:endParaRPr lang="en-US" dirty="0"/>
          </a:p>
        </p:txBody>
      </p:sp>
      <p:sp>
        <p:nvSpPr>
          <p:cNvPr id="3" name="Content Placeholder 2"/>
          <p:cNvSpPr>
            <a:spLocks noGrp="1"/>
          </p:cNvSpPr>
          <p:nvPr>
            <p:ph sz="quarter" idx="1"/>
          </p:nvPr>
        </p:nvSpPr>
        <p:spPr/>
        <p:txBody>
          <a:bodyPr/>
          <a:lstStyle/>
          <a:p>
            <a:pPr algn="just"/>
            <a:r>
              <a:rPr lang="en-US" dirty="0"/>
              <a:t>4. At the theoretical level, we need to include political capital alongside other indicators to social characteristics  in analyzing youth </a:t>
            </a:r>
            <a:r>
              <a:rPr lang="en-US" dirty="0" smtClean="0"/>
              <a:t>opportunity in China;</a:t>
            </a:r>
            <a:endParaRPr lang="en-US" dirty="0"/>
          </a:p>
          <a:p>
            <a:pPr algn="just"/>
            <a:r>
              <a:rPr lang="en-US" dirty="0"/>
              <a:t>5. At the contextual level, the State is the biggest winner</a:t>
            </a:r>
            <a:r>
              <a:rPr lang="en-GB" dirty="0"/>
              <a:t> during the market transition. On the one hand, the cost of the massive expansion of HE was shifted to individual families. On the other, the meritocratic ideology of social mobility through HE masked </a:t>
            </a:r>
            <a:r>
              <a:rPr lang="en-US" dirty="0"/>
              <a:t>the uneven redistribution of economic, political, and social resources among different social groups during the transition. </a:t>
            </a:r>
          </a:p>
          <a:p>
            <a:endParaRPr lang="en-US" dirty="0"/>
          </a:p>
        </p:txBody>
      </p:sp>
    </p:spTree>
    <p:extLst>
      <p:ext uri="{BB962C8B-B14F-4D97-AF65-F5344CB8AC3E}">
        <p14:creationId xmlns:p14="http://schemas.microsoft.com/office/powerpoint/2010/main" val="3972086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55000" lnSpcReduction="20000"/>
          </a:bodyPr>
          <a:lstStyle/>
          <a:p>
            <a:endParaRPr lang="en-US" dirty="0" smtClean="0"/>
          </a:p>
          <a:p>
            <a:r>
              <a:rPr lang="en-US" sz="3800" dirty="0" err="1"/>
              <a:t>Arrighi</a:t>
            </a:r>
            <a:r>
              <a:rPr lang="en-US" sz="3800" dirty="0"/>
              <a:t> G. (2007) </a:t>
            </a:r>
            <a:r>
              <a:rPr lang="en-US" sz="3800" i="1" dirty="0"/>
              <a:t>Adam Smith in Beijing: Lineages of the Twenty-First Century</a:t>
            </a:r>
            <a:r>
              <a:rPr lang="en-US" sz="3800" b="1" dirty="0"/>
              <a:t>. </a:t>
            </a:r>
            <a:r>
              <a:rPr lang="en-US" sz="3800" dirty="0"/>
              <a:t>Verso.</a:t>
            </a:r>
            <a:endParaRPr lang="en-GB" sz="3800" dirty="0"/>
          </a:p>
          <a:p>
            <a:r>
              <a:rPr lang="en-US" sz="3800" dirty="0"/>
              <a:t>Berlin, G., Frank, F. Furstenberg, Jr., and Waters, M. C. (2010) Transition to adulthood. </a:t>
            </a:r>
            <a:r>
              <a:rPr lang="en-US" sz="3800" i="1" dirty="0"/>
              <a:t>The Future of Children</a:t>
            </a:r>
            <a:r>
              <a:rPr lang="en-US" sz="3800" dirty="0"/>
              <a:t> 20 (1): 3–18.</a:t>
            </a:r>
            <a:endParaRPr lang="en-GB" sz="3800" dirty="0"/>
          </a:p>
          <a:p>
            <a:r>
              <a:rPr lang="en-US" sz="3800" dirty="0"/>
              <a:t>Brinton, M. (2011) Lost in Transition: Youth, Education and Work in Post-industrial Japan. Cambridge: Cambridge University Press.  </a:t>
            </a:r>
            <a:endParaRPr lang="en-GB" sz="3800" dirty="0"/>
          </a:p>
          <a:p>
            <a:r>
              <a:rPr lang="en-GB" sz="3800" dirty="0"/>
              <a:t>Brown, P., Lauder, H. and Ashton, D. (2010)</a:t>
            </a:r>
            <a:r>
              <a:rPr lang="en-GB" sz="3800" i="1" dirty="0"/>
              <a:t> The Global Auction: The Broken Promises of Education, Jobs and Rewards.</a:t>
            </a:r>
            <a:r>
              <a:rPr lang="en-GB" sz="3800" dirty="0"/>
              <a:t> New York: Oxford University Press.</a:t>
            </a:r>
          </a:p>
          <a:p>
            <a:r>
              <a:rPr lang="en-US" sz="3800" dirty="0"/>
              <a:t>Cao, Y. and Hu, C. H. (2007) ‘Gender and Job Mobility in </a:t>
            </a:r>
            <a:r>
              <a:rPr lang="en-US" sz="3800" dirty="0" err="1"/>
              <a:t>Postsocialist</a:t>
            </a:r>
            <a:r>
              <a:rPr lang="en-US" sz="3800" dirty="0"/>
              <a:t> China: A Longitudinal Study of Job Changes in Six Coastal Cities.’ </a:t>
            </a:r>
            <a:r>
              <a:rPr lang="en-US" sz="3800" i="1" dirty="0"/>
              <a:t>Social Forces,</a:t>
            </a:r>
            <a:r>
              <a:rPr lang="en-US" sz="3800" dirty="0"/>
              <a:t> 85 (4): 1535-60.</a:t>
            </a:r>
            <a:endParaRPr lang="en-GB" sz="3800" dirty="0"/>
          </a:p>
          <a:p>
            <a:r>
              <a:rPr lang="en-GB" sz="3800" dirty="0"/>
              <a:t>Chinese General Social Survey (2003, 2012) Chinese General Social Survey-the National Survey Research </a:t>
            </a:r>
            <a:r>
              <a:rPr lang="en-GB" sz="3800" dirty="0" err="1"/>
              <a:t>Center</a:t>
            </a:r>
            <a:r>
              <a:rPr lang="en-GB" sz="3800" dirty="0"/>
              <a:t>. </a:t>
            </a:r>
            <a:r>
              <a:rPr lang="en-GB" sz="3800" dirty="0" err="1"/>
              <a:t>Bejing</a:t>
            </a:r>
            <a:r>
              <a:rPr lang="en-GB" sz="3800" dirty="0"/>
              <a:t>: </a:t>
            </a:r>
            <a:r>
              <a:rPr lang="en-GB" sz="3800" dirty="0" err="1"/>
              <a:t>Renmin</a:t>
            </a:r>
            <a:r>
              <a:rPr lang="en-GB" sz="3800" dirty="0"/>
              <a:t> University. Available from: http://</a:t>
            </a:r>
            <a:r>
              <a:rPr lang="en-GB" sz="3800" dirty="0" err="1"/>
              <a:t>www.chinagss.org</a:t>
            </a:r>
            <a:r>
              <a:rPr lang="en-GB" sz="3800" dirty="0"/>
              <a:t>/</a:t>
            </a:r>
            <a:r>
              <a:rPr lang="en-GB" sz="3800" dirty="0" err="1"/>
              <a:t>index.php?r</a:t>
            </a:r>
            <a:r>
              <a:rPr lang="en-GB" sz="3800" dirty="0"/>
              <a:t>=index/researcher</a:t>
            </a:r>
          </a:p>
          <a:p>
            <a:endParaRPr lang="en-GB" dirty="0"/>
          </a:p>
          <a:p>
            <a:endParaRPr lang="en-GB" dirty="0" smtClean="0"/>
          </a:p>
          <a:p>
            <a:endParaRPr lang="en-US" dirty="0"/>
          </a:p>
        </p:txBody>
      </p:sp>
    </p:spTree>
    <p:extLst>
      <p:ext uri="{BB962C8B-B14F-4D97-AF65-F5344CB8AC3E}">
        <p14:creationId xmlns:p14="http://schemas.microsoft.com/office/powerpoint/2010/main" val="606953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err="1"/>
              <a:t>Carnoy</a:t>
            </a:r>
            <a:r>
              <a:rPr lang="en-US" dirty="0"/>
              <a:t>, M., </a:t>
            </a:r>
            <a:r>
              <a:rPr lang="en-US" dirty="0" err="1"/>
              <a:t>Loyalka</a:t>
            </a:r>
            <a:r>
              <a:rPr lang="en-US" i="1" dirty="0"/>
              <a:t>, </a:t>
            </a:r>
            <a:r>
              <a:rPr lang="en-US" dirty="0"/>
              <a:t>P</a:t>
            </a:r>
            <a:r>
              <a:rPr lang="en-US" i="1" dirty="0"/>
              <a:t>.,</a:t>
            </a:r>
            <a:r>
              <a:rPr lang="en-US" dirty="0"/>
              <a:t> </a:t>
            </a:r>
            <a:r>
              <a:rPr lang="en-US" dirty="0" err="1"/>
              <a:t>Dobryakova</a:t>
            </a:r>
            <a:r>
              <a:rPr lang="en-US" dirty="0"/>
              <a:t>, M., </a:t>
            </a:r>
            <a:r>
              <a:rPr lang="en-US" dirty="0" err="1"/>
              <a:t>Dossani</a:t>
            </a:r>
            <a:r>
              <a:rPr lang="en-US" dirty="0"/>
              <a:t>, R., </a:t>
            </a:r>
            <a:r>
              <a:rPr lang="en-US" dirty="0" err="1"/>
              <a:t>Froumin</a:t>
            </a:r>
            <a:r>
              <a:rPr lang="en-US" dirty="0"/>
              <a:t>, I., </a:t>
            </a:r>
            <a:r>
              <a:rPr lang="en-US" dirty="0" err="1"/>
              <a:t>Kuhns</a:t>
            </a:r>
            <a:r>
              <a:rPr lang="en-US" dirty="0"/>
              <a:t>, K., </a:t>
            </a:r>
            <a:r>
              <a:rPr lang="en-US" dirty="0" err="1"/>
              <a:t>Tilak</a:t>
            </a:r>
            <a:r>
              <a:rPr lang="en-US" dirty="0"/>
              <a:t>, J. B. G., and Wang, R. (2013)</a:t>
            </a:r>
            <a:r>
              <a:rPr lang="en-US" i="1" dirty="0"/>
              <a:t> University Expansion in a Changing Global Economy: Triumph of the BRICs?</a:t>
            </a:r>
            <a:r>
              <a:rPr lang="en-US" dirty="0"/>
              <a:t> Palo Alto, CA: Stanford University Press.  </a:t>
            </a:r>
            <a:endParaRPr lang="en-GB" dirty="0"/>
          </a:p>
          <a:p>
            <a:r>
              <a:rPr lang="en-US" dirty="0"/>
              <a:t>Chan, W. K. (2015) ‘Higher Education and Graduate Employment in China’. </a:t>
            </a:r>
            <a:r>
              <a:rPr lang="en-US" i="1" dirty="0"/>
              <a:t>High Education Policy</a:t>
            </a:r>
            <a:r>
              <a:rPr lang="en-US" dirty="0"/>
              <a:t>, 28 (1): 35-53.</a:t>
            </a:r>
            <a:endParaRPr lang="en-GB" dirty="0"/>
          </a:p>
          <a:p>
            <a:r>
              <a:rPr lang="en-US" dirty="0"/>
              <a:t>Ding, S., Dong X. Y. and Li, S. (2009) ‘Women's Employment and Family Income Inequality during China's Economic Transition.’ </a:t>
            </a:r>
            <a:r>
              <a:rPr lang="en-US" i="1" dirty="0"/>
              <a:t>Feminist Economics,</a:t>
            </a:r>
            <a:r>
              <a:rPr lang="en-US" dirty="0"/>
              <a:t> 15(3): 163-190.</a:t>
            </a:r>
            <a:endParaRPr lang="en-GB" dirty="0"/>
          </a:p>
          <a:p>
            <a:r>
              <a:rPr lang="en-GB" dirty="0"/>
              <a:t>Garcia, B. C., Hood, J. and </a:t>
            </a:r>
            <a:r>
              <a:rPr lang="en-GB" dirty="0" err="1"/>
              <a:t>Kadet</a:t>
            </a:r>
            <a:r>
              <a:rPr lang="en-GB" dirty="0"/>
              <a:t>, P. (2016) (</a:t>
            </a:r>
            <a:r>
              <a:rPr lang="en-GB" i="1" dirty="0" err="1"/>
              <a:t>eds</a:t>
            </a:r>
            <a:r>
              <a:rPr lang="en-GB" i="1" dirty="0"/>
              <a:t>)</a:t>
            </a:r>
            <a:r>
              <a:rPr lang="en-GB" dirty="0"/>
              <a:t> </a:t>
            </a:r>
            <a:r>
              <a:rPr lang="en-GB" i="1" dirty="0"/>
              <a:t>Handbook of Welfare in China</a:t>
            </a:r>
            <a:r>
              <a:rPr lang="en-GB" dirty="0"/>
              <a:t>. Sydney: Edward Elgar Publishing Ltd.</a:t>
            </a:r>
          </a:p>
          <a:p>
            <a:r>
              <a:rPr lang="en-US" dirty="0"/>
              <a:t>Green, F. and Zhu, Y.  (2010) ‘</a:t>
            </a:r>
            <a:r>
              <a:rPr lang="en-US" dirty="0" err="1"/>
              <a:t>Overqualification</a:t>
            </a:r>
            <a:r>
              <a:rPr lang="en-US" dirty="0"/>
              <a:t>, job dissatisfaction, and increasing dispersion in the returns to graduate education’. </a:t>
            </a:r>
            <a:r>
              <a:rPr lang="en-US" i="1" dirty="0"/>
              <a:t>Oxford Economic Papers</a:t>
            </a:r>
            <a:r>
              <a:rPr lang="en-US" dirty="0"/>
              <a:t>, 62(4): 740-763</a:t>
            </a:r>
            <a:r>
              <a:rPr lang="en-US" dirty="0" smtClean="0"/>
              <a:t>.</a:t>
            </a:r>
          </a:p>
          <a:p>
            <a:r>
              <a:rPr lang="en-US" dirty="0" err="1"/>
              <a:t>Hanser</a:t>
            </a:r>
            <a:r>
              <a:rPr lang="en-US" dirty="0"/>
              <a:t>, A. (2005) ‘The Gendered Rice Bowl: The Sexual Politics of Service Work in Urban China.’ </a:t>
            </a:r>
            <a:r>
              <a:rPr lang="en-US" i="1" dirty="0"/>
              <a:t>Gender and Society,</a:t>
            </a:r>
            <a:r>
              <a:rPr lang="en-US" dirty="0"/>
              <a:t> 19 (5):581-600.</a:t>
            </a:r>
            <a:endParaRPr lang="en-GB" dirty="0"/>
          </a:p>
          <a:p>
            <a:r>
              <a:rPr lang="en-US" dirty="0"/>
              <a:t>He, Y. and Mai, Y. H. (2015) ‘Higher Education Expansion in China and the ‘Ant Tribe’ Problem’. </a:t>
            </a:r>
            <a:r>
              <a:rPr lang="en-US" i="1" dirty="0"/>
              <a:t>High Education Policy</a:t>
            </a:r>
            <a:r>
              <a:rPr lang="en-US" dirty="0"/>
              <a:t>, 28 (3): 333-352</a:t>
            </a:r>
            <a:r>
              <a:rPr lang="en-US" dirty="0" smtClean="0"/>
              <a:t>.</a:t>
            </a:r>
            <a:endParaRPr lang="en-GB" dirty="0"/>
          </a:p>
          <a:p>
            <a:endParaRPr lang="en-GB" dirty="0"/>
          </a:p>
        </p:txBody>
      </p:sp>
    </p:spTree>
    <p:extLst>
      <p:ext uri="{BB962C8B-B14F-4D97-AF65-F5344CB8AC3E}">
        <p14:creationId xmlns:p14="http://schemas.microsoft.com/office/powerpoint/2010/main" val="2391983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Hills</a:t>
            </a:r>
            <a:r>
              <a:rPr lang="en-US" dirty="0"/>
              <a:t>, J. (2010) An anatomy of economic inequality in the UK: Report of the National Equality Panel. London: Government Equalities Office</a:t>
            </a:r>
            <a:r>
              <a:rPr lang="en-US" dirty="0" smtClean="0"/>
              <a:t>.</a:t>
            </a:r>
          </a:p>
          <a:p>
            <a:r>
              <a:rPr lang="en-US" dirty="0" err="1" smtClean="0"/>
              <a:t>Howker</a:t>
            </a:r>
            <a:r>
              <a:rPr lang="en-US" dirty="0" smtClean="0"/>
              <a:t>, E. and Malik, S. (2010) Jilted Generation: how Britain has bankrupted its youth. London: Icon Books.</a:t>
            </a:r>
            <a:endParaRPr lang="en-GB" dirty="0"/>
          </a:p>
          <a:p>
            <a:r>
              <a:rPr lang="en-US" dirty="0"/>
              <a:t>Hutton, W. (2011) </a:t>
            </a:r>
            <a:r>
              <a:rPr lang="en-US" i="1" dirty="0"/>
              <a:t>Them and Us. Changing Britain – Why We Need a Fair Society</a:t>
            </a:r>
            <a:r>
              <a:rPr lang="en-US" dirty="0"/>
              <a:t>. London: Little, Brown. </a:t>
            </a:r>
            <a:endParaRPr lang="en-GB" dirty="0"/>
          </a:p>
          <a:p>
            <a:r>
              <a:rPr lang="en-US" dirty="0"/>
              <a:t>Jacques, M. (2012). </a:t>
            </a:r>
            <a:r>
              <a:rPr lang="en-US" i="1" dirty="0"/>
              <a:t>When China Rules the World: The End of the Western World and the Birth of a New Global Order</a:t>
            </a:r>
            <a:r>
              <a:rPr lang="en-US" dirty="0"/>
              <a:t>. Penguin: London.</a:t>
            </a:r>
            <a:endParaRPr lang="en-GB" dirty="0"/>
          </a:p>
          <a:p>
            <a:r>
              <a:rPr lang="en-US" dirty="0" err="1"/>
              <a:t>Kosugi</a:t>
            </a:r>
            <a:r>
              <a:rPr lang="en-US" dirty="0"/>
              <a:t>, R. (2008) </a:t>
            </a:r>
            <a:r>
              <a:rPr lang="en-US" i="1" dirty="0"/>
              <a:t>Escape from Work: Freelancing Youth and the Challenge to Corporate Japan. </a:t>
            </a:r>
            <a:r>
              <a:rPr lang="en-US" dirty="0"/>
              <a:t>Melbourne:</a:t>
            </a:r>
            <a:r>
              <a:rPr lang="en-US" i="1" dirty="0"/>
              <a:t> </a:t>
            </a:r>
            <a:r>
              <a:rPr lang="en-US" dirty="0"/>
              <a:t>Trans Pacific Press</a:t>
            </a:r>
            <a:r>
              <a:rPr lang="en-US" dirty="0" smtClean="0"/>
              <a:t>.</a:t>
            </a:r>
          </a:p>
          <a:p>
            <a:r>
              <a:rPr lang="en-US" dirty="0"/>
              <a:t>Liu, Y. (2016) </a:t>
            </a:r>
            <a:r>
              <a:rPr lang="en-US" i="1" dirty="0"/>
              <a:t>Higher Education, Meritocracy and Inequality in China</a:t>
            </a:r>
            <a:r>
              <a:rPr lang="en-US" dirty="0"/>
              <a:t>. Singapore: Springer.</a:t>
            </a:r>
            <a:endParaRPr lang="en-GB" dirty="0"/>
          </a:p>
          <a:p>
            <a:r>
              <a:rPr lang="en-US" dirty="0"/>
              <a:t>Liu, Y. (2013) ‘Meritocracy and the </a:t>
            </a:r>
            <a:r>
              <a:rPr lang="en-US" i="1" dirty="0" err="1"/>
              <a:t>Gaokao</a:t>
            </a:r>
            <a:r>
              <a:rPr lang="en-US" dirty="0"/>
              <a:t>: A survey study of higher education selection and socioeconomic participation in Anhui and Zhejiang.’ </a:t>
            </a:r>
            <a:r>
              <a:rPr lang="en-US" i="1" dirty="0"/>
              <a:t>British Journal of Sociology of Education</a:t>
            </a:r>
            <a:r>
              <a:rPr lang="en-US" dirty="0"/>
              <a:t>, 34 (5-6): 868-887.</a:t>
            </a:r>
            <a:endParaRPr lang="en-GB" dirty="0"/>
          </a:p>
          <a:p>
            <a:endParaRPr lang="en-GB" dirty="0"/>
          </a:p>
          <a:p>
            <a:endParaRPr lang="en-US" dirty="0"/>
          </a:p>
        </p:txBody>
      </p:sp>
    </p:spTree>
    <p:extLst>
      <p:ext uri="{BB962C8B-B14F-4D97-AF65-F5344CB8AC3E}">
        <p14:creationId xmlns:p14="http://schemas.microsoft.com/office/powerpoint/2010/main" val="3939800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err="1" smtClean="0"/>
              <a:t>Marginson</a:t>
            </a:r>
            <a:r>
              <a:rPr lang="en-US" dirty="0" smtClean="0"/>
              <a:t> </a:t>
            </a:r>
            <a:r>
              <a:rPr lang="en-US" dirty="0"/>
              <a:t>S (2016) High Participation Systems of Higher Education. </a:t>
            </a:r>
            <a:r>
              <a:rPr lang="en-US" i="1" dirty="0"/>
              <a:t>The Journal of Higher Education</a:t>
            </a:r>
            <a:r>
              <a:rPr lang="en-US" dirty="0"/>
              <a:t> 87(2): 243-271.</a:t>
            </a:r>
            <a:endParaRPr lang="en-GB" dirty="0"/>
          </a:p>
          <a:p>
            <a:r>
              <a:rPr lang="en-US" dirty="0" err="1"/>
              <a:t>Shu</a:t>
            </a:r>
            <a:r>
              <a:rPr lang="en-US" dirty="0"/>
              <a:t>, X. L. (2005) ‘Market Transition and Gender Segregation in Urban China.’ </a:t>
            </a:r>
            <a:r>
              <a:rPr lang="en-US" i="1" dirty="0"/>
              <a:t>Social Science Quarterly,</a:t>
            </a:r>
            <a:r>
              <a:rPr lang="en-US" dirty="0"/>
              <a:t> 86:1300-1323.</a:t>
            </a:r>
            <a:endParaRPr lang="en-GB" dirty="0"/>
          </a:p>
          <a:p>
            <a:r>
              <a:rPr lang="en-US" dirty="0"/>
              <a:t>Silva, J. M. (2013) </a:t>
            </a:r>
            <a:r>
              <a:rPr lang="en-US" i="1" dirty="0"/>
              <a:t>Coming up Short: working class adulthood in an age of uncertainty</a:t>
            </a:r>
            <a:r>
              <a:rPr lang="en-US" dirty="0"/>
              <a:t>. Oxford: Oxford University Press. </a:t>
            </a:r>
            <a:endParaRPr lang="en-US" dirty="0" smtClean="0"/>
          </a:p>
          <a:p>
            <a:r>
              <a:rPr lang="en-US" dirty="0" err="1"/>
              <a:t>Walder</a:t>
            </a:r>
            <a:r>
              <a:rPr lang="en-US" dirty="0"/>
              <a:t>, A. G., Isaacson, A., Lu, Q. (2015). After State Socialism: The Political Origins of Transitional Recessions.</a:t>
            </a:r>
            <a:r>
              <a:rPr lang="en-US" b="1" dirty="0"/>
              <a:t> </a:t>
            </a:r>
            <a:r>
              <a:rPr lang="en-US" i="1" dirty="0"/>
              <a:t>American Sociological Review,</a:t>
            </a:r>
            <a:r>
              <a:rPr lang="en-US" dirty="0"/>
              <a:t> 80 (2), 444-468.</a:t>
            </a:r>
            <a:endParaRPr lang="en-GB" dirty="0"/>
          </a:p>
          <a:p>
            <a:r>
              <a:rPr lang="en-US" dirty="0" err="1"/>
              <a:t>Walder</a:t>
            </a:r>
            <a:r>
              <a:rPr lang="en-US" dirty="0"/>
              <a:t>, A. G. (2014a) China’s Bureaucratic Capitalism: Creating the Corporate Steel Sector. In K. E. </a:t>
            </a:r>
            <a:r>
              <a:rPr lang="en-US" dirty="0" err="1"/>
              <a:t>Brødsgaard</a:t>
            </a:r>
            <a:r>
              <a:rPr lang="en-US" dirty="0"/>
              <a:t> (ed.), </a:t>
            </a:r>
            <a:r>
              <a:rPr lang="en-US" i="1" dirty="0"/>
              <a:t>Globalization and Public Sector Reform in China</a:t>
            </a:r>
            <a:r>
              <a:rPr lang="en-US" dirty="0"/>
              <a:t> (pp.159-176).</a:t>
            </a:r>
            <a:r>
              <a:rPr lang="en-US" b="1" dirty="0"/>
              <a:t> </a:t>
            </a:r>
            <a:r>
              <a:rPr lang="en-US" dirty="0"/>
              <a:t>London: </a:t>
            </a:r>
            <a:r>
              <a:rPr lang="en-US" dirty="0" err="1"/>
              <a:t>Routledge</a:t>
            </a:r>
            <a:r>
              <a:rPr lang="en-US" dirty="0"/>
              <a:t>.</a:t>
            </a:r>
            <a:endParaRPr lang="en-GB" dirty="0"/>
          </a:p>
          <a:p>
            <a:r>
              <a:rPr lang="en-US" dirty="0" err="1"/>
              <a:t>Walder</a:t>
            </a:r>
            <a:r>
              <a:rPr lang="en-US" dirty="0"/>
              <a:t>, A. G (2014 b). Elite Opportunity in Transitions from State Socialism. In</a:t>
            </a:r>
            <a:r>
              <a:rPr lang="en-US" b="1" dirty="0"/>
              <a:t> </a:t>
            </a:r>
            <a:r>
              <a:rPr lang="en-US" dirty="0"/>
              <a:t>D. B.</a:t>
            </a:r>
            <a:r>
              <a:rPr lang="en-US" b="1" dirty="0"/>
              <a:t> </a:t>
            </a:r>
            <a:r>
              <a:rPr lang="en-US" dirty="0" err="1"/>
              <a:t>Grusky</a:t>
            </a:r>
            <a:r>
              <a:rPr lang="en-US" dirty="0"/>
              <a:t> (ed.), </a:t>
            </a:r>
            <a:r>
              <a:rPr lang="en-US" i="1" dirty="0"/>
              <a:t>Social Stratification: Class, Race and Gender in Sociological Perspective</a:t>
            </a:r>
            <a:r>
              <a:rPr lang="en-US" dirty="0"/>
              <a:t> (pp.1110-1115). CO: Westview. </a:t>
            </a:r>
            <a:endParaRPr lang="en-GB" dirty="0"/>
          </a:p>
          <a:p>
            <a:endParaRPr lang="en-GB" dirty="0"/>
          </a:p>
          <a:p>
            <a:endParaRPr lang="en-US" dirty="0"/>
          </a:p>
        </p:txBody>
      </p:sp>
    </p:spTree>
    <p:extLst>
      <p:ext uri="{BB962C8B-B14F-4D97-AF65-F5344CB8AC3E}">
        <p14:creationId xmlns:p14="http://schemas.microsoft.com/office/powerpoint/2010/main" val="107716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err="1" smtClean="0"/>
              <a:t>Walder</a:t>
            </a:r>
            <a:r>
              <a:rPr lang="en-US" dirty="0"/>
              <a:t>, A. G., </a:t>
            </a:r>
            <a:r>
              <a:rPr lang="en-US" dirty="0" err="1"/>
              <a:t>Luo</a:t>
            </a:r>
            <a:r>
              <a:rPr lang="en-US" dirty="0"/>
              <a:t>, T., and Wang, D </a:t>
            </a:r>
            <a:r>
              <a:rPr lang="en-US" dirty="0" smtClean="0"/>
              <a:t>(</a:t>
            </a:r>
            <a:r>
              <a:rPr lang="en-US" dirty="0"/>
              <a:t>2013) Social stratification in transitional economies: property rights and the structure of markets.</a:t>
            </a:r>
            <a:r>
              <a:rPr lang="en-US" b="1" dirty="0"/>
              <a:t> </a:t>
            </a:r>
            <a:r>
              <a:rPr lang="en-US" i="1" dirty="0"/>
              <a:t>Theory and Society,</a:t>
            </a:r>
            <a:r>
              <a:rPr lang="en-US" b="1" dirty="0"/>
              <a:t> </a:t>
            </a:r>
            <a:r>
              <a:rPr lang="en-US" dirty="0"/>
              <a:t>42 (6): 561-588.</a:t>
            </a:r>
            <a:endParaRPr lang="en-GB" dirty="0"/>
          </a:p>
          <a:p>
            <a:r>
              <a:rPr lang="en-GB" dirty="0" err="1"/>
              <a:t>Willetts</a:t>
            </a:r>
            <a:r>
              <a:rPr lang="en-GB" dirty="0"/>
              <a:t>, D. (2010) </a:t>
            </a:r>
            <a:r>
              <a:rPr lang="en-GB" i="1" dirty="0"/>
              <a:t>The Pinch: how the baby boomers took their children’s future-and why they should give it back</a:t>
            </a:r>
            <a:r>
              <a:rPr lang="en-GB" dirty="0"/>
              <a:t>. London: Atlantic Books</a:t>
            </a:r>
            <a:r>
              <a:rPr lang="en-GB" dirty="0" smtClean="0"/>
              <a:t>.</a:t>
            </a:r>
          </a:p>
          <a:p>
            <a:r>
              <a:rPr lang="en-US" dirty="0"/>
              <a:t>Wu, X. G. (2010). Economic Transition, School Expansion and Educational Inequality in China, 1990-2000. </a:t>
            </a:r>
            <a:r>
              <a:rPr lang="en-US" i="1" dirty="0"/>
              <a:t>Research in Social Stratification and Mobility</a:t>
            </a:r>
            <a:r>
              <a:rPr lang="en-US" dirty="0"/>
              <a:t>, 28(1), 91-108.</a:t>
            </a:r>
            <a:endParaRPr lang="en-GB" dirty="0"/>
          </a:p>
          <a:p>
            <a:r>
              <a:rPr lang="en-US" dirty="0"/>
              <a:t>Wu, X. G. and Zhang, Z. (2015) Population Migration and Children's School Enrollments in China, 1990–2005. </a:t>
            </a:r>
            <a:r>
              <a:rPr lang="en-US" i="1" dirty="0"/>
              <a:t>Social Science Research</a:t>
            </a:r>
            <a:r>
              <a:rPr lang="en-US" dirty="0"/>
              <a:t>, 53: 177-190.</a:t>
            </a:r>
            <a:endParaRPr lang="en-GB" dirty="0"/>
          </a:p>
          <a:p>
            <a:r>
              <a:rPr lang="en-US" dirty="0"/>
              <a:t>Wu, X. G. and Song, S. (2014) Ethnic Stratiﬁcation amid China’s Economic Transition: Evidence from the Xinjiang Uyghur Autonomous Region. </a:t>
            </a:r>
            <a:r>
              <a:rPr lang="en-US" i="1" dirty="0"/>
              <a:t>Social Science Research</a:t>
            </a:r>
            <a:r>
              <a:rPr lang="en-US" dirty="0"/>
              <a:t>, 44, 158-172.</a:t>
            </a:r>
            <a:r>
              <a:rPr lang="en-GB" dirty="0"/>
              <a:t> </a:t>
            </a:r>
          </a:p>
          <a:p>
            <a:endParaRPr lang="en-US" dirty="0"/>
          </a:p>
        </p:txBody>
      </p:sp>
    </p:spTree>
    <p:extLst>
      <p:ext uri="{BB962C8B-B14F-4D97-AF65-F5344CB8AC3E}">
        <p14:creationId xmlns:p14="http://schemas.microsoft.com/office/powerpoint/2010/main" val="113948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Research Background</a:t>
            </a:r>
            <a:endParaRPr lang="en-US" b="1" i="1" dirty="0"/>
          </a:p>
        </p:txBody>
      </p:sp>
      <p:sp>
        <p:nvSpPr>
          <p:cNvPr id="3" name="Content Placeholder 2"/>
          <p:cNvSpPr>
            <a:spLocks noGrp="1"/>
          </p:cNvSpPr>
          <p:nvPr>
            <p:ph sz="quarter" idx="1"/>
          </p:nvPr>
        </p:nvSpPr>
        <p:spPr/>
        <p:txBody>
          <a:bodyPr>
            <a:normAutofit fontScale="92500" lnSpcReduction="10000"/>
          </a:bodyPr>
          <a:lstStyle/>
          <a:p>
            <a:pPr algn="just">
              <a:buFont typeface="Wingdings" charset="2"/>
              <a:buChar char="Ø"/>
            </a:pPr>
            <a:r>
              <a:rPr lang="en-GB" dirty="0"/>
              <a:t>The young generations </a:t>
            </a:r>
            <a:r>
              <a:rPr lang="en-GB" dirty="0" smtClean="0"/>
              <a:t>in China have </a:t>
            </a:r>
            <a:r>
              <a:rPr lang="en-GB" dirty="0"/>
              <a:t>experienced remarkable new opportunities and also growing </a:t>
            </a:r>
            <a:r>
              <a:rPr lang="en-GB" dirty="0" smtClean="0"/>
              <a:t>challenges.</a:t>
            </a:r>
          </a:p>
          <a:p>
            <a:pPr algn="just">
              <a:buFont typeface="Wingdings" charset="2"/>
              <a:buChar char="Ø"/>
            </a:pPr>
            <a:r>
              <a:rPr lang="en-US" b="1" i="1" u="sng" dirty="0" smtClean="0"/>
              <a:t>Opportunities:</a:t>
            </a:r>
          </a:p>
          <a:p>
            <a:pPr algn="just"/>
            <a:r>
              <a:rPr lang="en-US" dirty="0" smtClean="0"/>
              <a:t>T</a:t>
            </a:r>
            <a:r>
              <a:rPr lang="en-GB" dirty="0" smtClean="0"/>
              <a:t>he Reform and Opening-up since 1978 launched China’s ambitious modernisation programme;</a:t>
            </a:r>
          </a:p>
          <a:p>
            <a:pPr algn="just"/>
            <a:r>
              <a:rPr lang="en-GB" dirty="0" smtClean="0"/>
              <a:t>The key to China’s transformation-science and technological innovation-high skill labour (Brown et al., 2010)</a:t>
            </a:r>
          </a:p>
          <a:p>
            <a:pPr algn="just"/>
            <a:r>
              <a:rPr lang="en-GB" dirty="0" smtClean="0"/>
              <a:t> </a:t>
            </a:r>
            <a:r>
              <a:rPr lang="en-US" dirty="0" smtClean="0"/>
              <a:t>The massive expansion of HE (</a:t>
            </a:r>
            <a:r>
              <a:rPr lang="en-US" dirty="0" err="1" smtClean="0"/>
              <a:t>Marginson</a:t>
            </a:r>
            <a:r>
              <a:rPr lang="en-US" dirty="0" smtClean="0"/>
              <a:t>, 2016)-</a:t>
            </a:r>
            <a:r>
              <a:rPr lang="en-GB" dirty="0" smtClean="0"/>
              <a:t>T</a:t>
            </a:r>
            <a:r>
              <a:rPr lang="en-US" dirty="0" smtClean="0"/>
              <a:t>he </a:t>
            </a:r>
            <a:r>
              <a:rPr lang="en-US" dirty="0"/>
              <a:t>output of science and technology </a:t>
            </a:r>
            <a:r>
              <a:rPr lang="en-US" dirty="0" smtClean="0"/>
              <a:t>outpaced </a:t>
            </a:r>
            <a:r>
              <a:rPr lang="en-US" dirty="0"/>
              <a:t>that of Western countries (Brown et al., 2010; </a:t>
            </a:r>
            <a:r>
              <a:rPr lang="en-US" dirty="0" err="1"/>
              <a:t>Carnoy</a:t>
            </a:r>
            <a:r>
              <a:rPr lang="en-US" dirty="0"/>
              <a:t> et al., 2013</a:t>
            </a:r>
            <a:r>
              <a:rPr lang="en-US" dirty="0" smtClean="0"/>
              <a:t>)</a:t>
            </a:r>
            <a:r>
              <a:rPr lang="en-US" dirty="0"/>
              <a:t>;</a:t>
            </a:r>
            <a:endParaRPr lang="en-GB" dirty="0" smtClean="0"/>
          </a:p>
          <a:p>
            <a:pPr algn="just"/>
            <a:r>
              <a:rPr lang="en-GB" dirty="0"/>
              <a:t>the possibility of professional employment for a larger proportion of youth;</a:t>
            </a:r>
          </a:p>
          <a:p>
            <a:endParaRPr lang="en-GB" dirty="0"/>
          </a:p>
        </p:txBody>
      </p:sp>
    </p:spTree>
    <p:extLst>
      <p:ext uri="{BB962C8B-B14F-4D97-AF65-F5344CB8AC3E}">
        <p14:creationId xmlns:p14="http://schemas.microsoft.com/office/powerpoint/2010/main" val="330346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b="1" i="1" dirty="0" smtClean="0"/>
              <a:t>challenges for Chinese youth</a:t>
            </a:r>
            <a:endParaRPr lang="en-US" b="1" i="1" dirty="0"/>
          </a:p>
        </p:txBody>
      </p:sp>
      <p:sp>
        <p:nvSpPr>
          <p:cNvPr id="3" name="Content Placeholder 2"/>
          <p:cNvSpPr>
            <a:spLocks noGrp="1"/>
          </p:cNvSpPr>
          <p:nvPr>
            <p:ph sz="quarter" idx="1"/>
          </p:nvPr>
        </p:nvSpPr>
        <p:spPr/>
        <p:txBody>
          <a:bodyPr>
            <a:normAutofit lnSpcReduction="10000"/>
          </a:bodyPr>
          <a:lstStyle/>
          <a:p>
            <a:pPr algn="just">
              <a:buFont typeface="Wingdings" charset="2"/>
              <a:buChar char="Ø"/>
            </a:pPr>
            <a:r>
              <a:rPr lang="en-GB" dirty="0"/>
              <a:t>T</a:t>
            </a:r>
            <a:r>
              <a:rPr lang="en-GB" dirty="0" smtClean="0"/>
              <a:t>he </a:t>
            </a:r>
            <a:r>
              <a:rPr lang="en-GB" dirty="0"/>
              <a:t>costs of higher </a:t>
            </a:r>
            <a:r>
              <a:rPr lang="en-GB" dirty="0" smtClean="0"/>
              <a:t>education: the ‘</a:t>
            </a:r>
            <a:r>
              <a:rPr lang="en-GB" i="1" dirty="0" err="1" smtClean="0"/>
              <a:t>binggui</a:t>
            </a:r>
            <a:r>
              <a:rPr lang="en-GB" dirty="0" smtClean="0"/>
              <a:t>’ policy shifted the costs to individual students and families (Liu, 2013);</a:t>
            </a:r>
          </a:p>
          <a:p>
            <a:pPr algn="just">
              <a:buFont typeface="Wingdings" charset="2"/>
              <a:buChar char="Ø"/>
            </a:pPr>
            <a:r>
              <a:rPr lang="en-US" dirty="0"/>
              <a:t>While </a:t>
            </a:r>
            <a:r>
              <a:rPr lang="en-GB" dirty="0"/>
              <a:t>China still benefit from high rates of economic growth, there are nevertheless signs of difficulties of young people translating their opportunities into </a:t>
            </a:r>
            <a:r>
              <a:rPr lang="en-GB" dirty="0" smtClean="0"/>
              <a:t>prosperous  </a:t>
            </a:r>
            <a:r>
              <a:rPr lang="en-GB" dirty="0"/>
              <a:t>life styles:</a:t>
            </a:r>
          </a:p>
          <a:p>
            <a:pPr algn="just">
              <a:buFont typeface="Arial"/>
              <a:buChar char="•"/>
            </a:pPr>
            <a:r>
              <a:rPr lang="en-US" dirty="0"/>
              <a:t>Affordable housing (the Ant-tribe</a:t>
            </a:r>
            <a:r>
              <a:rPr lang="en-US" dirty="0" smtClean="0"/>
              <a:t>) (He and Mai, 2015)</a:t>
            </a:r>
          </a:p>
          <a:p>
            <a:pPr algn="just">
              <a:buFont typeface="Arial"/>
              <a:buChar char="•"/>
            </a:pPr>
            <a:r>
              <a:rPr lang="en-US" dirty="0" smtClean="0"/>
              <a:t>Quality of employment (Chan, 2015)</a:t>
            </a:r>
          </a:p>
          <a:p>
            <a:pPr algn="just">
              <a:buFont typeface="Arial"/>
              <a:buChar char="•"/>
            </a:pPr>
            <a:r>
              <a:rPr lang="en-US" dirty="0"/>
              <a:t>H</a:t>
            </a:r>
            <a:r>
              <a:rPr lang="en-US" dirty="0" smtClean="0"/>
              <a:t>ealth </a:t>
            </a:r>
            <a:r>
              <a:rPr lang="en-US" dirty="0"/>
              <a:t>insurance (Lu and Wang, 2013) </a:t>
            </a:r>
            <a:endParaRPr lang="en-US" dirty="0" smtClean="0"/>
          </a:p>
          <a:p>
            <a:pPr algn="just">
              <a:buFont typeface="Arial"/>
              <a:buChar char="•"/>
            </a:pPr>
            <a:r>
              <a:rPr lang="en-US" dirty="0" smtClean="0"/>
              <a:t>Pensions (</a:t>
            </a:r>
            <a:r>
              <a:rPr lang="en-US" dirty="0"/>
              <a:t>Garcia et al., 2016</a:t>
            </a:r>
            <a:r>
              <a:rPr lang="en-US" dirty="0" smtClean="0"/>
              <a:t>)</a:t>
            </a:r>
            <a:endParaRPr lang="en-GB" dirty="0"/>
          </a:p>
          <a:p>
            <a:pPr>
              <a:buFont typeface="Arial"/>
              <a:buChar char="•"/>
            </a:pPr>
            <a:r>
              <a:rPr lang="en-GB" dirty="0" smtClean="0"/>
              <a:t>Happiness (CGSS, 2003; 2012)</a:t>
            </a:r>
          </a:p>
        </p:txBody>
      </p:sp>
    </p:spTree>
    <p:extLst>
      <p:ext uri="{BB962C8B-B14F-4D97-AF65-F5344CB8AC3E}">
        <p14:creationId xmlns:p14="http://schemas.microsoft.com/office/powerpoint/2010/main" val="273139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Existing research on youth opportunity elsewhere</a:t>
            </a:r>
            <a:endParaRPr lang="en-US" dirty="0"/>
          </a:p>
        </p:txBody>
      </p:sp>
      <p:sp>
        <p:nvSpPr>
          <p:cNvPr id="3" name="Content Placeholder 2"/>
          <p:cNvSpPr>
            <a:spLocks noGrp="1"/>
          </p:cNvSpPr>
          <p:nvPr>
            <p:ph sz="quarter" idx="1"/>
          </p:nvPr>
        </p:nvSpPr>
        <p:spPr/>
        <p:txBody>
          <a:bodyPr>
            <a:normAutofit/>
          </a:bodyPr>
          <a:lstStyle/>
          <a:p>
            <a:pPr algn="just">
              <a:buFont typeface="Wingdings" charset="2"/>
              <a:buChar char="Ø"/>
            </a:pPr>
            <a:r>
              <a:rPr lang="en-GB" dirty="0" smtClean="0"/>
              <a:t>A global </a:t>
            </a:r>
            <a:r>
              <a:rPr lang="en-GB" dirty="0"/>
              <a:t>picture of the era of uncertainty and risks for the young </a:t>
            </a:r>
            <a:r>
              <a:rPr lang="en-GB" dirty="0" smtClean="0"/>
              <a:t>people</a:t>
            </a:r>
            <a:r>
              <a:rPr lang="en-GB" dirty="0"/>
              <a:t> </a:t>
            </a:r>
            <a:r>
              <a:rPr lang="en-GB" dirty="0" smtClean="0"/>
              <a:t>in western industrial societies (UK, US, Japan):</a:t>
            </a:r>
          </a:p>
          <a:p>
            <a:pPr algn="just"/>
            <a:r>
              <a:rPr lang="en-GB" dirty="0"/>
              <a:t>D</a:t>
            </a:r>
            <a:r>
              <a:rPr lang="en-GB" dirty="0" smtClean="0"/>
              <a:t>eepening </a:t>
            </a:r>
            <a:r>
              <a:rPr lang="en-GB" dirty="0"/>
              <a:t>inequality in incomes and wealth (Hills, 2010</a:t>
            </a:r>
            <a:r>
              <a:rPr lang="en-GB" dirty="0" smtClean="0"/>
              <a:t>);</a:t>
            </a:r>
          </a:p>
          <a:p>
            <a:pPr algn="just"/>
            <a:r>
              <a:rPr lang="en-GB" dirty="0"/>
              <a:t>D</a:t>
            </a:r>
            <a:r>
              <a:rPr lang="en-GB" dirty="0" smtClean="0"/>
              <a:t>iminishing </a:t>
            </a:r>
            <a:r>
              <a:rPr lang="en-GB" dirty="0"/>
              <a:t>social entitlements, and declining political support (Silva, 2013; </a:t>
            </a:r>
            <a:r>
              <a:rPr lang="en-GB" dirty="0" err="1"/>
              <a:t>Willetts</a:t>
            </a:r>
            <a:r>
              <a:rPr lang="en-GB" dirty="0"/>
              <a:t>, 2010</a:t>
            </a:r>
            <a:r>
              <a:rPr lang="en-GB" dirty="0" smtClean="0"/>
              <a:t>); </a:t>
            </a:r>
          </a:p>
          <a:p>
            <a:pPr algn="just"/>
            <a:r>
              <a:rPr lang="en-US" dirty="0" smtClean="0"/>
              <a:t>Lost</a:t>
            </a:r>
            <a:r>
              <a:rPr lang="en-GB" dirty="0" smtClean="0"/>
              <a:t> </a:t>
            </a:r>
            <a:r>
              <a:rPr lang="en-GB" dirty="0"/>
              <a:t>civil identity as the mounting debts and austerity measures are taking the toll (</a:t>
            </a:r>
            <a:r>
              <a:rPr lang="en-GB" dirty="0" err="1"/>
              <a:t>Howker</a:t>
            </a:r>
            <a:r>
              <a:rPr lang="en-GB" dirty="0"/>
              <a:t> and Malik, 2013</a:t>
            </a:r>
            <a:r>
              <a:rPr lang="en-GB" dirty="0" smtClean="0"/>
              <a:t>);</a:t>
            </a:r>
          </a:p>
          <a:p>
            <a:pPr algn="just"/>
            <a:r>
              <a:rPr lang="en-GB" dirty="0" smtClean="0"/>
              <a:t>Status </a:t>
            </a:r>
            <a:r>
              <a:rPr lang="en-GB" dirty="0"/>
              <a:t>discord </a:t>
            </a:r>
            <a:r>
              <a:rPr lang="en-GB" dirty="0" smtClean="0"/>
              <a:t>of the transition </a:t>
            </a:r>
            <a:r>
              <a:rPr lang="en-GB" dirty="0"/>
              <a:t>from university to the labour market as the traditional graduate jobs have been disappearing (Brinton, 2010; </a:t>
            </a:r>
            <a:r>
              <a:rPr lang="en-US" dirty="0" err="1"/>
              <a:t>Kosugi</a:t>
            </a:r>
            <a:r>
              <a:rPr lang="en-US" dirty="0"/>
              <a:t>, 2008</a:t>
            </a:r>
            <a:r>
              <a:rPr lang="en-GB" dirty="0" smtClean="0"/>
              <a:t>)</a:t>
            </a:r>
            <a:endParaRPr lang="en-GB" dirty="0"/>
          </a:p>
          <a:p>
            <a:endParaRPr lang="en-US" dirty="0"/>
          </a:p>
        </p:txBody>
      </p:sp>
    </p:spTree>
    <p:extLst>
      <p:ext uri="{BB962C8B-B14F-4D97-AF65-F5344CB8AC3E}">
        <p14:creationId xmlns:p14="http://schemas.microsoft.com/office/powerpoint/2010/main" val="3314066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gap of existing research on youth opportunity</a:t>
            </a:r>
            <a:endParaRPr lang="en-US" dirty="0"/>
          </a:p>
        </p:txBody>
      </p:sp>
      <p:sp>
        <p:nvSpPr>
          <p:cNvPr id="3" name="Content Placeholder 2"/>
          <p:cNvSpPr>
            <a:spLocks noGrp="1"/>
          </p:cNvSpPr>
          <p:nvPr>
            <p:ph sz="quarter" idx="1"/>
          </p:nvPr>
        </p:nvSpPr>
        <p:spPr/>
        <p:txBody>
          <a:bodyPr>
            <a:normAutofit/>
          </a:bodyPr>
          <a:lstStyle/>
          <a:p>
            <a:pPr algn="just">
              <a:buFont typeface="Wingdings" charset="2"/>
              <a:buChar char="Ø"/>
            </a:pPr>
            <a:endParaRPr lang="en-GB" dirty="0" smtClean="0"/>
          </a:p>
          <a:p>
            <a:pPr algn="just">
              <a:buFont typeface="Wingdings" charset="2"/>
              <a:buChar char="Ø"/>
            </a:pPr>
            <a:r>
              <a:rPr lang="en-GB" dirty="0" smtClean="0"/>
              <a:t>Most studies focus the economic </a:t>
            </a:r>
            <a:r>
              <a:rPr lang="en-GB" dirty="0"/>
              <a:t>crisis and the ensuing austerity measures </a:t>
            </a:r>
            <a:r>
              <a:rPr lang="en-GB" dirty="0" smtClean="0"/>
              <a:t>with the </a:t>
            </a:r>
            <a:r>
              <a:rPr lang="en-GB" dirty="0"/>
              <a:t>problems for the younger </a:t>
            </a:r>
            <a:r>
              <a:rPr lang="en-GB" dirty="0" smtClean="0"/>
              <a:t>generations, for instance, rising </a:t>
            </a:r>
            <a:r>
              <a:rPr lang="en-GB" dirty="0"/>
              <a:t>unemployment and </a:t>
            </a:r>
            <a:r>
              <a:rPr lang="en-GB" dirty="0" smtClean="0"/>
              <a:t>underemployment, broken markers of adulthood (marriage) (Green </a:t>
            </a:r>
            <a:r>
              <a:rPr lang="en-GB" dirty="0"/>
              <a:t>and Zhu, </a:t>
            </a:r>
            <a:r>
              <a:rPr lang="en-GB" dirty="0" smtClean="0"/>
              <a:t>2010; Silva, 2013).</a:t>
            </a:r>
          </a:p>
          <a:p>
            <a:pPr algn="just">
              <a:buFont typeface="Wingdings" charset="2"/>
              <a:buChar char="Ø"/>
            </a:pPr>
            <a:r>
              <a:rPr lang="en-US" dirty="0"/>
              <a:t>We have known that the economic crisis prolonged the youth transition into adulthood (Berlin et al. 2010)</a:t>
            </a:r>
            <a:r>
              <a:rPr lang="en-US" dirty="0" smtClean="0"/>
              <a:t>;</a:t>
            </a:r>
          </a:p>
          <a:p>
            <a:pPr algn="just">
              <a:buFont typeface="Wingdings" charset="2"/>
              <a:buChar char="Ø"/>
            </a:pPr>
            <a:r>
              <a:rPr lang="en-US" dirty="0" smtClean="0"/>
              <a:t>Yet we have scant knowledge about the role of state in youth transition in adulthood. </a:t>
            </a:r>
          </a:p>
          <a:p>
            <a:pPr algn="just">
              <a:buFont typeface="Wingdings" charset="2"/>
              <a:buChar char="Ø"/>
            </a:pPr>
            <a:endParaRPr lang="en-US" dirty="0"/>
          </a:p>
          <a:p>
            <a:endParaRPr lang="en-GB" dirty="0" smtClean="0"/>
          </a:p>
        </p:txBody>
      </p:sp>
    </p:spTree>
    <p:extLst>
      <p:ext uri="{BB962C8B-B14F-4D97-AF65-F5344CB8AC3E}">
        <p14:creationId xmlns:p14="http://schemas.microsoft.com/office/powerpoint/2010/main" val="58931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China as a case </a:t>
            </a:r>
            <a:r>
              <a:rPr lang="en-GB" dirty="0" smtClean="0"/>
              <a:t>to examine youth transition</a:t>
            </a:r>
            <a:endParaRPr lang="en-GB" dirty="0"/>
          </a:p>
        </p:txBody>
      </p:sp>
      <p:sp>
        <p:nvSpPr>
          <p:cNvPr id="3" name="Content Placeholder 2"/>
          <p:cNvSpPr>
            <a:spLocks noGrp="1"/>
          </p:cNvSpPr>
          <p:nvPr>
            <p:ph sz="quarter" idx="1"/>
          </p:nvPr>
        </p:nvSpPr>
        <p:spPr/>
        <p:txBody>
          <a:bodyPr/>
          <a:lstStyle/>
          <a:p>
            <a:pPr algn="just"/>
            <a:endParaRPr lang="en-GB" dirty="0" smtClean="0"/>
          </a:p>
          <a:p>
            <a:pPr algn="just">
              <a:buFont typeface="Wingdings" charset="2"/>
              <a:buChar char="Ø"/>
            </a:pPr>
            <a:r>
              <a:rPr lang="en-GB" dirty="0" smtClean="0"/>
              <a:t>Distinctive characteristics</a:t>
            </a:r>
          </a:p>
          <a:p>
            <a:pPr algn="just"/>
            <a:endParaRPr lang="en-GB" dirty="0" smtClean="0"/>
          </a:p>
          <a:p>
            <a:pPr algn="just"/>
            <a:r>
              <a:rPr lang="en-GB" dirty="0" smtClean="0"/>
              <a:t>1) State-led development- market transition from a Socialist society characterised with ‘Modernisation, Stability and Harmony’;</a:t>
            </a:r>
          </a:p>
          <a:p>
            <a:pPr algn="just"/>
            <a:r>
              <a:rPr lang="en-GB" dirty="0" smtClean="0"/>
              <a:t>2) State intervention in institutional and cultural changes-the Cultural Revolution, the one-child policy (the end);</a:t>
            </a:r>
          </a:p>
          <a:p>
            <a:pPr algn="just"/>
            <a:r>
              <a:rPr lang="en-GB" dirty="0"/>
              <a:t>3</a:t>
            </a:r>
            <a:r>
              <a:rPr lang="en-GB" dirty="0" smtClean="0"/>
              <a:t>) </a:t>
            </a:r>
            <a:r>
              <a:rPr lang="en-GB" dirty="0"/>
              <a:t>S</a:t>
            </a:r>
            <a:r>
              <a:rPr lang="en-GB" dirty="0" smtClean="0"/>
              <a:t>tate-sponsored HE expansion-the ‘world-class’ universities</a:t>
            </a:r>
          </a:p>
        </p:txBody>
      </p:sp>
    </p:spTree>
    <p:extLst>
      <p:ext uri="{BB962C8B-B14F-4D97-AF65-F5344CB8AC3E}">
        <p14:creationId xmlns:p14="http://schemas.microsoft.com/office/powerpoint/2010/main" val="2620252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Existing research on China’s great transformation and the implications on the opportunity structure</a:t>
            </a:r>
            <a:endParaRPr lang="en-US" sz="2800" dirty="0"/>
          </a:p>
        </p:txBody>
      </p:sp>
      <p:sp>
        <p:nvSpPr>
          <p:cNvPr id="3" name="Content Placeholder 2"/>
          <p:cNvSpPr>
            <a:spLocks noGrp="1"/>
          </p:cNvSpPr>
          <p:nvPr>
            <p:ph sz="quarter" idx="1"/>
          </p:nvPr>
        </p:nvSpPr>
        <p:spPr/>
        <p:txBody>
          <a:bodyPr>
            <a:noAutofit/>
          </a:bodyPr>
          <a:lstStyle/>
          <a:p>
            <a:pPr>
              <a:buFont typeface="Wingdings" charset="2"/>
              <a:buChar char="Ø"/>
            </a:pPr>
            <a:r>
              <a:rPr lang="en-US" sz="2400" dirty="0" smtClean="0"/>
              <a:t>1. Elite opportunity: </a:t>
            </a:r>
            <a:r>
              <a:rPr lang="en-US" sz="2400" dirty="0" err="1" smtClean="0"/>
              <a:t>Walder</a:t>
            </a:r>
            <a:r>
              <a:rPr lang="en-US" sz="2400" dirty="0" smtClean="0"/>
              <a:t> </a:t>
            </a:r>
            <a:r>
              <a:rPr lang="en-US" sz="2400" dirty="0"/>
              <a:t>et al. 2015; </a:t>
            </a:r>
            <a:r>
              <a:rPr lang="en-US" sz="2400" dirty="0" err="1"/>
              <a:t>Walder</a:t>
            </a:r>
            <a:r>
              <a:rPr lang="en-US" sz="2400" dirty="0"/>
              <a:t> et al., 2014a; </a:t>
            </a:r>
            <a:r>
              <a:rPr lang="en-US" sz="2400" dirty="0" err="1"/>
              <a:t>Walder</a:t>
            </a:r>
            <a:r>
              <a:rPr lang="en-US" sz="2400" dirty="0"/>
              <a:t> et al., 2014b; </a:t>
            </a:r>
            <a:r>
              <a:rPr lang="en-US" sz="2400" dirty="0" err="1"/>
              <a:t>Walder</a:t>
            </a:r>
            <a:r>
              <a:rPr lang="en-US" sz="2400" dirty="0"/>
              <a:t> et al., </a:t>
            </a:r>
            <a:r>
              <a:rPr lang="en-US" sz="2400" dirty="0" smtClean="0"/>
              <a:t>2013</a:t>
            </a:r>
          </a:p>
          <a:p>
            <a:pPr algn="just"/>
            <a:r>
              <a:rPr lang="en-US" sz="2400" dirty="0" smtClean="0"/>
              <a:t>Main argument: </a:t>
            </a:r>
            <a:r>
              <a:rPr lang="en-US" sz="2400" dirty="0"/>
              <a:t>the </a:t>
            </a:r>
            <a:r>
              <a:rPr lang="en-US" sz="2400" dirty="0" smtClean="0"/>
              <a:t>privileges </a:t>
            </a:r>
            <a:r>
              <a:rPr lang="en-US" sz="2400" dirty="0"/>
              <a:t>of the Communist Party elites who seized the opportunities during the market reform and the rise of bureaucratic </a:t>
            </a:r>
            <a:r>
              <a:rPr lang="en-US" sz="2400" dirty="0" smtClean="0"/>
              <a:t>capitalism. </a:t>
            </a:r>
          </a:p>
          <a:p>
            <a:pPr algn="just">
              <a:buFont typeface="Wingdings" charset="2"/>
              <a:buChar char="Ø"/>
            </a:pPr>
            <a:r>
              <a:rPr lang="en-US" sz="2400" dirty="0" smtClean="0"/>
              <a:t>2. Gender and market transition: </a:t>
            </a:r>
            <a:r>
              <a:rPr lang="en-IE" sz="2400" dirty="0" smtClean="0"/>
              <a:t>Cao </a:t>
            </a:r>
            <a:r>
              <a:rPr lang="en-IE" sz="2400" dirty="0"/>
              <a:t>and Hu, </a:t>
            </a:r>
            <a:r>
              <a:rPr lang="en-IE" sz="2400" dirty="0" smtClean="0"/>
              <a:t>2007</a:t>
            </a:r>
            <a:r>
              <a:rPr lang="en-GB" sz="2400" dirty="0" smtClean="0"/>
              <a:t>;</a:t>
            </a:r>
            <a:r>
              <a:rPr lang="en-IE" sz="2400" dirty="0"/>
              <a:t> Ding et al., </a:t>
            </a:r>
            <a:r>
              <a:rPr lang="en-IE" sz="2400" dirty="0" smtClean="0"/>
              <a:t>2009</a:t>
            </a:r>
            <a:r>
              <a:rPr lang="en-GB" sz="2400" dirty="0" smtClean="0"/>
              <a:t>;</a:t>
            </a:r>
            <a:r>
              <a:rPr lang="en-US" sz="2400" dirty="0"/>
              <a:t> </a:t>
            </a:r>
            <a:r>
              <a:rPr lang="en-US" sz="2400" dirty="0" err="1"/>
              <a:t>Shu</a:t>
            </a:r>
            <a:r>
              <a:rPr lang="en-US" sz="2400" dirty="0"/>
              <a:t>, </a:t>
            </a:r>
            <a:r>
              <a:rPr lang="en-US" sz="2400" dirty="0" smtClean="0"/>
              <a:t>2005</a:t>
            </a:r>
            <a:r>
              <a:rPr lang="en-GB" sz="2400" dirty="0" smtClean="0"/>
              <a:t>;</a:t>
            </a:r>
            <a:r>
              <a:rPr lang="en-US" sz="2400" dirty="0"/>
              <a:t> </a:t>
            </a:r>
            <a:r>
              <a:rPr lang="en-US" sz="2400" dirty="0" err="1"/>
              <a:t>Hanser</a:t>
            </a:r>
            <a:r>
              <a:rPr lang="en-US" sz="2400" dirty="0"/>
              <a:t>, 2005</a:t>
            </a:r>
            <a:r>
              <a:rPr lang="en-GB" sz="2400" dirty="0"/>
              <a:t> </a:t>
            </a:r>
            <a:endParaRPr lang="en-US" sz="2400" dirty="0" smtClean="0"/>
          </a:p>
          <a:p>
            <a:pPr algn="just"/>
            <a:r>
              <a:rPr lang="en-US" sz="2400" dirty="0" smtClean="0"/>
              <a:t>Main argument: Communist empowerment </a:t>
            </a:r>
            <a:r>
              <a:rPr lang="en-US" sz="2400" dirty="0"/>
              <a:t>of </a:t>
            </a:r>
            <a:r>
              <a:rPr lang="en-US" sz="2400" dirty="0" smtClean="0"/>
              <a:t>women and egalitarian gender equality gave way to </a:t>
            </a:r>
            <a:r>
              <a:rPr lang="en-IE" sz="2400" dirty="0" smtClean="0"/>
              <a:t>market </a:t>
            </a:r>
            <a:r>
              <a:rPr lang="en-IE" sz="2400" dirty="0"/>
              <a:t>reforms </a:t>
            </a:r>
            <a:r>
              <a:rPr lang="en-IE" sz="2400" dirty="0" smtClean="0"/>
              <a:t>which </a:t>
            </a:r>
            <a:r>
              <a:rPr lang="en-IE" sz="2400" dirty="0"/>
              <a:t>reinforced </a:t>
            </a:r>
            <a:r>
              <a:rPr lang="en-IE" sz="2400" dirty="0" smtClean="0"/>
              <a:t>traditional </a:t>
            </a:r>
            <a:r>
              <a:rPr lang="en-IE" sz="2400" dirty="0"/>
              <a:t>patriarchal values in Chinese </a:t>
            </a:r>
            <a:r>
              <a:rPr lang="en-IE" sz="2400" dirty="0" smtClean="0"/>
              <a:t>society</a:t>
            </a:r>
            <a:r>
              <a:rPr lang="en-GB" sz="2400" dirty="0" smtClean="0"/>
              <a:t>; declining employment opportunities for women</a:t>
            </a:r>
            <a:r>
              <a:rPr lang="en-US" sz="2400" dirty="0" smtClean="0"/>
              <a:t>.</a:t>
            </a:r>
          </a:p>
        </p:txBody>
      </p:sp>
    </p:spTree>
    <p:extLst>
      <p:ext uri="{BB962C8B-B14F-4D97-AF65-F5344CB8AC3E}">
        <p14:creationId xmlns:p14="http://schemas.microsoft.com/office/powerpoint/2010/main" val="6383660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6181</TotalTime>
  <Words>2715</Words>
  <Application>Microsoft Office PowerPoint</Application>
  <PresentationFormat>On-screen Show (4:3)</PresentationFormat>
  <Paragraphs>187</Paragraphs>
  <Slides>35</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4" baseType="lpstr">
      <vt:lpstr>Arial</vt:lpstr>
      <vt:lpstr>Calibri</vt:lpstr>
      <vt:lpstr>Franklin Gothic Book</vt:lpstr>
      <vt:lpstr>Perpetua</vt:lpstr>
      <vt:lpstr>Wingdings</vt:lpstr>
      <vt:lpstr>Wingdings 2</vt:lpstr>
      <vt:lpstr>Equity</vt:lpstr>
      <vt:lpstr>Document</vt:lpstr>
      <vt:lpstr>Worksheet</vt:lpstr>
      <vt:lpstr>Changing and unchanging nature of youth opportunity across three cohorts in China</vt:lpstr>
      <vt:lpstr>Outline of the Presentation</vt:lpstr>
      <vt:lpstr>Research Rationale</vt:lpstr>
      <vt:lpstr>Research Background</vt:lpstr>
      <vt:lpstr>The challenges for Chinese youth</vt:lpstr>
      <vt:lpstr>Existing research on youth opportunity elsewhere</vt:lpstr>
      <vt:lpstr>The gap of existing research on youth opportunity</vt:lpstr>
      <vt:lpstr>China as a case to examine youth transition</vt:lpstr>
      <vt:lpstr>Existing research on China’s great transformation and the implications on the opportunity structure</vt:lpstr>
      <vt:lpstr>3. Education, Meritocracy and social stratification</vt:lpstr>
      <vt:lpstr>Main research questions</vt:lpstr>
      <vt:lpstr>Research design</vt:lpstr>
      <vt:lpstr>Data-the Chinese General Social Surveys</vt:lpstr>
      <vt:lpstr>Variables </vt:lpstr>
      <vt:lpstr>Table 1: Descriptive data of Life-course events in percentage by social characteristics for the Cohort 1</vt:lpstr>
      <vt:lpstr>Table 2: Descriptive data of Life-course events in percentage by social characteristics for the Cohort 2 (1966-1976)</vt:lpstr>
      <vt:lpstr>Table 3: Descriptive data of Life-course events in percentage by social characteristics for the Cohort 3</vt:lpstr>
      <vt:lpstr>PowerPoint Presentation</vt:lpstr>
      <vt:lpstr>PowerPoint Presentation</vt:lpstr>
      <vt:lpstr>PowerPoint Presentation</vt:lpstr>
      <vt:lpstr>PowerPoint Presentation</vt:lpstr>
      <vt:lpstr>Finding 1: Life-course events by gender across three cohorts</vt:lpstr>
      <vt:lpstr>PowerPoint Presentation</vt:lpstr>
      <vt:lpstr>Finding 2:Life-course events between those with graduate fathers and those fathers without a degree across three cohorts</vt:lpstr>
      <vt:lpstr>PowerPoint Presentation</vt:lpstr>
      <vt:lpstr>Finding 3: Life-course events between those from managerial/professional backgrounds and those from working class and agricultural families across three cohorts</vt:lpstr>
      <vt:lpstr>PowerPoint Presentation</vt:lpstr>
      <vt:lpstr>Finding 4: Life-course events between those with Party member fathers and those with non-Party member fathers across three cohorts</vt:lpstr>
      <vt:lpstr>Conclusions</vt:lpstr>
      <vt:lpstr>Conclusion continued…</vt:lpstr>
      <vt:lpstr>References</vt:lpstr>
      <vt:lpstr>Continued…</vt:lpstr>
      <vt:lpstr>Continued…</vt:lpstr>
      <vt:lpstr>Continued..</vt:lpstr>
      <vt:lpstr>Continued…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ED4001 Session One-Seminar Group 8</dc:title>
  <dc:creator>Ye Liu</dc:creator>
  <cp:lastModifiedBy>Richard Arnold</cp:lastModifiedBy>
  <cp:revision>197</cp:revision>
  <dcterms:created xsi:type="dcterms:W3CDTF">2006-08-16T00:00:00Z</dcterms:created>
  <dcterms:modified xsi:type="dcterms:W3CDTF">2016-06-28T15:16:55Z</dcterms:modified>
</cp:coreProperties>
</file>